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A01F-10F4-4AC6-AD05-BCD2D01E16A7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9920-2132-48AD-84C5-042E329F8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9920-2132-48AD-84C5-042E329F8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4BFA-F1CB-4762-A517-620CE57A732E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31B2-8AB7-40A2-9EDB-40148C71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globescientific.com/images/602560-Series.jpg&amp;imgrefurl=http://www.globescientific.com/graduated-cylinder-pp-blue-printed-graduations-p-2419.html&amp;usg=__xFLHbfLpMwQaJMzbk4R83dYfYsw=&amp;h=476&amp;w=476&amp;sz=144&amp;hl=en&amp;start=10&amp;sig2=Xrrh5KL79n8Gpqvex1WLUA&amp;zoom=1&amp;itbs=1&amp;tbnid=pU1Nx7_QpxDxSM:&amp;tbnh=129&amp;tbnw=129&amp;prev=/images?q=graduated+cylinder&amp;hl=en&amp;safe=strict&amp;client=dell-usuk&amp;channel=us&amp;gbv=2&amp;ad=w5&amp;tbs=isch:1&amp;ei=uo5yTIWPGsP58AbZzN3kC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Science Instrument 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839200" cy="4343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Graduated cylinder</a:t>
            </a:r>
            <a:r>
              <a:rPr lang="en-US" dirty="0" smtClean="0">
                <a:solidFill>
                  <a:schemeClr val="tx1"/>
                </a:solidFill>
              </a:rPr>
              <a:t>-used to measure liquid volume.  It is expressed in milliliters (</a:t>
            </a:r>
            <a:r>
              <a:rPr lang="en-US" dirty="0" err="1" smtClean="0">
                <a:solidFill>
                  <a:schemeClr val="tx1"/>
                </a:solidFill>
              </a:rPr>
              <a:t>mL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t1.gstatic.com/images?q=tbn:pU1Nx7_QpxDxSM:http://www.globescientific.com/images/602560-Seri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1400"/>
            <a:ext cx="2143125" cy="214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0"/>
            </a:pPr>
            <a:r>
              <a:rPr lang="en-US" b="1" dirty="0" smtClean="0"/>
              <a:t>    Petri </a:t>
            </a:r>
            <a:r>
              <a:rPr lang="en-US" b="1" dirty="0" smtClean="0"/>
              <a:t>dish</a:t>
            </a:r>
            <a:r>
              <a:rPr lang="en-US" dirty="0" smtClean="0"/>
              <a:t>-a shallow, circular container </a:t>
            </a:r>
            <a:r>
              <a:rPr lang="en-US" dirty="0" smtClean="0"/>
              <a:t>	</a:t>
            </a:r>
            <a:r>
              <a:rPr lang="en-US" dirty="0" smtClean="0"/>
              <a:t>with </a:t>
            </a:r>
            <a:r>
              <a:rPr lang="en-US" dirty="0" smtClean="0"/>
              <a:t>a removable cover.  It is used to grow </a:t>
            </a:r>
            <a:r>
              <a:rPr lang="en-US" dirty="0" smtClean="0"/>
              <a:t>	bacteria </a:t>
            </a:r>
            <a:r>
              <a:rPr lang="en-US" dirty="0" smtClean="0"/>
              <a:t>and other microorganisms.</a:t>
            </a:r>
          </a:p>
        </p:txBody>
      </p:sp>
      <p:pic>
        <p:nvPicPr>
          <p:cNvPr id="4" name="Picture 3" descr="PetriDish%206104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392614"/>
            <a:ext cx="2946400" cy="230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1"/>
            </a:pPr>
            <a:r>
              <a:rPr lang="en-US" b="1" dirty="0" smtClean="0"/>
              <a:t>    pipette</a:t>
            </a:r>
            <a:r>
              <a:rPr lang="en-US" dirty="0" smtClean="0"/>
              <a:t>-a </a:t>
            </a:r>
            <a:r>
              <a:rPr lang="en-US" dirty="0" smtClean="0"/>
              <a:t>laboratory instrument used to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transport </a:t>
            </a:r>
            <a:r>
              <a:rPr lang="en-US" dirty="0" smtClean="0"/>
              <a:t>a measured volume of liquid</a:t>
            </a:r>
            <a:endParaRPr lang="en-US" dirty="0"/>
          </a:p>
        </p:txBody>
      </p:sp>
      <p:pic>
        <p:nvPicPr>
          <p:cNvPr id="4" name="Picture 3" descr="BL_pipet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76600"/>
            <a:ext cx="3461994" cy="2623895"/>
          </a:xfrm>
          <a:prstGeom prst="rect">
            <a:avLst/>
          </a:prstGeom>
        </p:spPr>
      </p:pic>
      <p:pic>
        <p:nvPicPr>
          <p:cNvPr id="5" name="Picture 4" descr="F123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1432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12.    stirring rod</a:t>
            </a:r>
            <a:r>
              <a:rPr lang="en-US" dirty="0" smtClean="0"/>
              <a:t>-used to mix chemicals and     </a:t>
            </a:r>
          </a:p>
          <a:p>
            <a:pPr marL="514350" indent="-514350">
              <a:buNone/>
            </a:pPr>
            <a:r>
              <a:rPr lang="en-US" dirty="0" smtClean="0"/>
              <a:t>         liquids in lab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KIMAX-Glass-Stirring-Rods-LSS-_i_LBD52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289" y="2895601"/>
            <a:ext cx="465556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3"/>
            </a:pPr>
            <a:r>
              <a:rPr lang="en-US" b="1" dirty="0" smtClean="0"/>
              <a:t> </a:t>
            </a:r>
            <a:r>
              <a:rPr lang="en-US" b="1" dirty="0" smtClean="0"/>
              <a:t>  test </a:t>
            </a:r>
            <a:r>
              <a:rPr lang="en-US" b="1" dirty="0" smtClean="0"/>
              <a:t>tube</a:t>
            </a:r>
            <a:r>
              <a:rPr lang="en-US" dirty="0" smtClean="0"/>
              <a:t>-a glass tube that is rounded at </a:t>
            </a: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     one end and open at the other</a:t>
            </a:r>
          </a:p>
          <a:p>
            <a:pPr marL="514350" indent="-514350">
              <a:buAutoNum type="arabicPeriod" startAt="13"/>
            </a:pPr>
            <a:endParaRPr lang="en-US" dirty="0"/>
          </a:p>
        </p:txBody>
      </p:sp>
      <p:pic>
        <p:nvPicPr>
          <p:cNvPr id="4" name="Picture 3" descr="Test_T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124200"/>
            <a:ext cx="27813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4"/>
            </a:pPr>
            <a:r>
              <a:rPr lang="en-US" b="1" dirty="0" smtClean="0"/>
              <a:t>    thermometer</a:t>
            </a:r>
            <a:r>
              <a:rPr lang="en-US" dirty="0" smtClean="0"/>
              <a:t>-used </a:t>
            </a:r>
            <a:r>
              <a:rPr lang="en-US" dirty="0" smtClean="0"/>
              <a:t>for measuring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</a:t>
            </a:r>
            <a:r>
              <a:rPr lang="en-US" dirty="0" smtClean="0"/>
              <a:t>  temperature</a:t>
            </a:r>
            <a:r>
              <a:rPr lang="en-US" dirty="0" smtClean="0"/>
              <a:t>.  It is measured in </a:t>
            </a:r>
            <a:r>
              <a:rPr lang="en-US" dirty="0" err="1" smtClean="0"/>
              <a:t>celsius</a:t>
            </a:r>
            <a:r>
              <a:rPr lang="en-US" dirty="0" smtClean="0"/>
              <a:t> or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dirty="0" err="1" smtClean="0"/>
              <a:t>farhenheit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thermome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353579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5"/>
            </a:pPr>
            <a:r>
              <a:rPr lang="en-US" b="1" dirty="0" smtClean="0"/>
              <a:t>    microscope</a:t>
            </a:r>
            <a:r>
              <a:rPr lang="en-US" dirty="0" smtClean="0"/>
              <a:t>-an instrument used for </a:t>
            </a:r>
          </a:p>
          <a:p>
            <a:pPr marL="514350" indent="-514350">
              <a:buNone/>
            </a:pPr>
            <a:r>
              <a:rPr lang="en-US" dirty="0" smtClean="0"/>
              <a:t>          </a:t>
            </a:r>
            <a:r>
              <a:rPr lang="en-US" dirty="0" smtClean="0"/>
              <a:t>viewing </a:t>
            </a:r>
            <a:r>
              <a:rPr lang="en-US" dirty="0" smtClean="0"/>
              <a:t>objects that are too small to view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with </a:t>
            </a:r>
            <a:r>
              <a:rPr lang="en-US" dirty="0" smtClean="0"/>
              <a:t>the naked eye.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iological_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971800"/>
            <a:ext cx="29337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6"/>
            </a:pPr>
            <a:r>
              <a:rPr lang="en-US" b="1" dirty="0" smtClean="0"/>
              <a:t>    crucible-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dish or other vessel in which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 substances can </a:t>
            </a:r>
            <a:r>
              <a:rPr lang="en-US" dirty="0" smtClean="0"/>
              <a:t>be heated to a high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 temperature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</a:t>
            </a:r>
            <a:endParaRPr lang="en-US" dirty="0"/>
          </a:p>
        </p:txBody>
      </p:sp>
      <p:pic>
        <p:nvPicPr>
          <p:cNvPr id="4" name="Picture 3" descr="Cruc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657600"/>
            <a:ext cx="3730323" cy="218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Triple </a:t>
            </a:r>
            <a:r>
              <a:rPr lang="en-US" b="1" dirty="0" smtClean="0"/>
              <a:t>beam balance</a:t>
            </a:r>
            <a:r>
              <a:rPr lang="en-US" dirty="0" smtClean="0"/>
              <a:t>-used to determine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/>
              <a:t>amount of matter (mass) in an object.  It </a:t>
            </a:r>
            <a:r>
              <a:rPr lang="en-US" dirty="0" smtClean="0"/>
              <a:t>is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/>
              <a:t>expressed in grams.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120952_triplebeambalan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4290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Measuring </a:t>
            </a:r>
            <a:r>
              <a:rPr lang="en-US" b="1" dirty="0" smtClean="0"/>
              <a:t>tape</a:t>
            </a:r>
            <a:r>
              <a:rPr lang="en-US" dirty="0" smtClean="0"/>
              <a:t>-a flexible form of a </a:t>
            </a:r>
            <a:r>
              <a:rPr lang="en-US" dirty="0" smtClean="0"/>
              <a:t>ruler.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    </a:t>
            </a:r>
            <a:r>
              <a:rPr lang="en-US" dirty="0" smtClean="0"/>
              <a:t>It </a:t>
            </a:r>
            <a:r>
              <a:rPr lang="en-US" dirty="0" smtClean="0"/>
              <a:t>measures distance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Retractable-5--measuring-tape--5156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124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b="1" dirty="0" smtClean="0"/>
              <a:t>Beaker</a:t>
            </a:r>
            <a:r>
              <a:rPr lang="en-US" dirty="0" smtClean="0"/>
              <a:t>-a </a:t>
            </a:r>
            <a:r>
              <a:rPr lang="en-US" dirty="0" smtClean="0"/>
              <a:t>wide glass cylinder with a flat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bottom </a:t>
            </a:r>
            <a:r>
              <a:rPr lang="en-US" dirty="0" smtClean="0"/>
              <a:t>.  It has a pouring lip, and is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measured </a:t>
            </a:r>
            <a:r>
              <a:rPr lang="en-US" dirty="0" smtClean="0"/>
              <a:t>in milliliters.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4" name="Picture 3" descr="Be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124200"/>
            <a:ext cx="2495550" cy="312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smtClean="0"/>
              <a:t>flask</a:t>
            </a:r>
            <a:r>
              <a:rPr lang="en-US" dirty="0" smtClean="0"/>
              <a:t>-a </a:t>
            </a:r>
            <a:r>
              <a:rPr lang="en-US" dirty="0" smtClean="0"/>
              <a:t>glass bottle that has a rounded body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and </a:t>
            </a:r>
            <a:r>
              <a:rPr lang="en-US" dirty="0" smtClean="0"/>
              <a:t>a narrow neck.  It is measured in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milliliters </a:t>
            </a:r>
            <a:r>
              <a:rPr lang="en-US" dirty="0" smtClean="0"/>
              <a:t>(</a:t>
            </a:r>
            <a:r>
              <a:rPr lang="en-US" dirty="0" err="1" smtClean="0"/>
              <a:t>mL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rlenmeyer_flask_1000m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048000"/>
            <a:ext cx="2496312" cy="332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6.  </a:t>
            </a:r>
            <a:r>
              <a:rPr lang="en-US" b="1" dirty="0" smtClean="0"/>
              <a:t>  Beaker </a:t>
            </a:r>
            <a:r>
              <a:rPr lang="en-US" b="1" dirty="0" smtClean="0"/>
              <a:t>tongs</a:t>
            </a:r>
            <a:r>
              <a:rPr lang="en-US" dirty="0" smtClean="0"/>
              <a:t>-used to hold a hot beaker</a:t>
            </a:r>
            <a:endParaRPr lang="en-US" dirty="0"/>
          </a:p>
        </p:txBody>
      </p:sp>
      <p:pic>
        <p:nvPicPr>
          <p:cNvPr id="4" name="Picture 3" descr="Beaker-To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667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b="1" dirty="0" smtClean="0"/>
              <a:t>alcohol </a:t>
            </a:r>
            <a:r>
              <a:rPr lang="en-US" b="1" dirty="0" smtClean="0"/>
              <a:t>burner-</a:t>
            </a:r>
            <a:r>
              <a:rPr lang="en-US" dirty="0" smtClean="0"/>
              <a:t>an easy to use burner that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provides </a:t>
            </a:r>
            <a:r>
              <a:rPr lang="en-US" dirty="0" smtClean="0"/>
              <a:t>a hot and consistent flame.  It has </a:t>
            </a:r>
            <a:r>
              <a:rPr lang="en-US" dirty="0" smtClean="0"/>
              <a:t>a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wick and uses 90% rubbing alcohol as it’s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fuel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lcohol-Bur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8"/>
            </a:pPr>
            <a:r>
              <a:rPr lang="en-US" b="1" dirty="0" smtClean="0"/>
              <a:t>alcohol </a:t>
            </a:r>
            <a:r>
              <a:rPr lang="en-US" b="1" dirty="0" smtClean="0"/>
              <a:t>burner stand</a:t>
            </a:r>
            <a:r>
              <a:rPr lang="en-US" dirty="0" smtClean="0"/>
              <a:t>-goes over the </a:t>
            </a:r>
            <a:r>
              <a:rPr lang="en-US" dirty="0" smtClean="0"/>
              <a:t>alcohol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burner.  It allows you to heat objects.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STA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19400"/>
            <a:ext cx="36068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9"/>
            </a:pPr>
            <a:r>
              <a:rPr lang="en-US" b="1" dirty="0" smtClean="0"/>
              <a:t>Hot plate </a:t>
            </a:r>
            <a:r>
              <a:rPr lang="en-US" dirty="0" smtClean="0"/>
              <a:t>(electric burner)-used to dissolve solids in liquids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kr-1-cadco-electric-hot-plate-portable-range_det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5052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283</Words>
  <Application>Microsoft Office PowerPoint</Application>
  <PresentationFormat>On-screen Show (4:3)</PresentationFormat>
  <Paragraphs>57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Science Instrument Uses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Instrument Uses</dc:title>
  <dc:creator>Kris</dc:creator>
  <cp:lastModifiedBy>Kris</cp:lastModifiedBy>
  <cp:revision>8</cp:revision>
  <dcterms:created xsi:type="dcterms:W3CDTF">2010-08-23T15:07:19Z</dcterms:created>
  <dcterms:modified xsi:type="dcterms:W3CDTF">2012-08-21T00:16:33Z</dcterms:modified>
</cp:coreProperties>
</file>