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84" r:id="rId4"/>
    <p:sldId id="285" r:id="rId5"/>
    <p:sldId id="258" r:id="rId6"/>
    <p:sldId id="259" r:id="rId7"/>
    <p:sldId id="260" r:id="rId8"/>
    <p:sldId id="286" r:id="rId9"/>
    <p:sldId id="287" r:id="rId10"/>
    <p:sldId id="273" r:id="rId11"/>
    <p:sldId id="278" r:id="rId12"/>
    <p:sldId id="288" r:id="rId13"/>
    <p:sldId id="279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4" r:id="rId27"/>
    <p:sldId id="275" r:id="rId28"/>
    <p:sldId id="280" r:id="rId29"/>
    <p:sldId id="277" r:id="rId30"/>
    <p:sldId id="276" r:id="rId31"/>
    <p:sldId id="281" r:id="rId32"/>
    <p:sldId id="282" r:id="rId33"/>
    <p:sldId id="283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3" autoAdjust="0"/>
    <p:restoredTop sz="94660"/>
  </p:normalViewPr>
  <p:slideViewPr>
    <p:cSldViewPr>
      <p:cViewPr varScale="1">
        <p:scale>
          <a:sx n="74" d="100"/>
          <a:sy n="7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66A75-B576-48D4-B94E-6921ACF197C2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068AB-26B8-4F15-A658-1301E3FD70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5068AB-26B8-4F15-A658-1301E3FD70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102E6-8E7B-4CF0-A820-776CEDC15F06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42091-BD41-45D7-B771-36D5A2EF64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Nutrition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Nutrients</a:t>
            </a:r>
            <a:r>
              <a:rPr lang="en-US" dirty="0" smtClean="0"/>
              <a:t>-substances that provide the materials needed for life processes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Nutrients are grouped into 6 classes: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Carbohydrates</a:t>
            </a:r>
            <a:r>
              <a:rPr lang="en-US" dirty="0" smtClean="0"/>
              <a:t>-chemical composed of simple sugars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1314450" lvl="2" indent="-514350"/>
            <a:r>
              <a:rPr lang="en-US" sz="3000" b="1" dirty="0" smtClean="0"/>
              <a:t>simple carbohydrates</a:t>
            </a:r>
            <a:r>
              <a:rPr lang="en-US" sz="3000" dirty="0" smtClean="0"/>
              <a:t>-sugars (easily digested and give you quick energy)</a:t>
            </a:r>
          </a:p>
          <a:p>
            <a:pPr marL="1314450" lvl="2" indent="-514350"/>
            <a:r>
              <a:rPr lang="en-US" sz="3000" b="1" dirty="0" smtClean="0"/>
              <a:t>complex carbohydrate</a:t>
            </a:r>
            <a:r>
              <a:rPr lang="en-US" sz="3000" dirty="0" smtClean="0"/>
              <a:t>-made up of many sugar molecules linked together  (digested slowly and give you long lasting energy)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Malnutrition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occurs when someone does not eat enough of the nutrients needed by the body.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Types: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anorexia</a:t>
            </a:r>
            <a:r>
              <a:rPr lang="en-US" dirty="0" smtClean="0"/>
              <a:t>-an eating disorder categorized by self-starvation and an intense fear of gaining weight.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FF0000"/>
                </a:solidFill>
              </a:rPr>
              <a:t>bulimia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nervosa</a:t>
            </a:r>
            <a:r>
              <a:rPr lang="en-US" dirty="0" smtClean="0"/>
              <a:t>-a disorder categorized by binge eating followed by induced vomiting.</a:t>
            </a:r>
          </a:p>
          <a:p>
            <a:pPr marL="514350" indent="-514350">
              <a:buNone/>
            </a:pPr>
            <a:endParaRPr lang="en-US" dirty="0" smtClean="0"/>
          </a:p>
          <a:p>
            <a:pPr marL="914400" lvl="1" indent="-514350"/>
            <a:r>
              <a:rPr lang="en-US" dirty="0" smtClean="0"/>
              <a:t>They may use laxatives or diuretics to rid their bodies of food and water.</a:t>
            </a:r>
          </a:p>
          <a:p>
            <a:pPr marL="914400" lvl="1" indent="-514350"/>
            <a:r>
              <a:rPr lang="en-US" dirty="0" smtClean="0"/>
              <a:t>Damages teeth, digestive system, kidneys, and heart.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orex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6600" y="685800"/>
            <a:ext cx="2488779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anorexia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228600"/>
            <a:ext cx="2085814" cy="2895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anorexia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86600" y="304800"/>
            <a:ext cx="1828800" cy="2641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81000" y="3962400"/>
            <a:ext cx="25539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Anorexia </a:t>
            </a:r>
          </a:p>
          <a:p>
            <a:pPr algn="ctr"/>
            <a:r>
              <a:rPr lang="en-US" sz="2800" dirty="0" smtClean="0"/>
              <a:t>and </a:t>
            </a:r>
          </a:p>
          <a:p>
            <a:pPr algn="ctr"/>
            <a:r>
              <a:rPr lang="en-US" sz="2800" dirty="0" smtClean="0"/>
              <a:t>Bulimia Nervosa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403860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They cannot do it alone.  They need help.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Obesity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Having an extremely high percentage of body fat.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Causes:</a:t>
            </a:r>
          </a:p>
          <a:p>
            <a:r>
              <a:rPr lang="en-US" dirty="0" smtClean="0"/>
              <a:t>Being inactive</a:t>
            </a:r>
          </a:p>
          <a:p>
            <a:r>
              <a:rPr lang="en-US" dirty="0" smtClean="0"/>
              <a:t>Not eating foods with the correct amount of nutrients.</a:t>
            </a:r>
          </a:p>
          <a:p>
            <a:r>
              <a:rPr lang="en-US" dirty="0" smtClean="0"/>
              <a:t>Heredity</a:t>
            </a:r>
          </a:p>
          <a:p>
            <a:pPr>
              <a:buNone/>
            </a:pPr>
            <a:r>
              <a:rPr lang="en-US" b="1" dirty="0" smtClean="0"/>
              <a:t>Side effects:</a:t>
            </a:r>
          </a:p>
          <a:p>
            <a:r>
              <a:rPr lang="en-US" dirty="0" smtClean="0"/>
              <a:t>Increases the risk of high blood pressure, heart disease, and diabetes.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ating disord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609600"/>
            <a:ext cx="7106107" cy="4495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57150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key to getting better is getting help.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Drug?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any substance that causes a physical or psychological change.</a:t>
            </a:r>
          </a:p>
          <a:p>
            <a:endParaRPr lang="en-US" dirty="0"/>
          </a:p>
          <a:p>
            <a:r>
              <a:rPr lang="en-US" dirty="0" smtClean="0"/>
              <a:t>Drugs are classified by their effects:</a:t>
            </a:r>
          </a:p>
          <a:p>
            <a:pPr lvl="1"/>
            <a:r>
              <a:rPr lang="en-US" b="1" dirty="0" smtClean="0"/>
              <a:t>Analgesics</a:t>
            </a:r>
            <a:r>
              <a:rPr lang="en-US" dirty="0" smtClean="0"/>
              <a:t>-relieve pain</a:t>
            </a:r>
          </a:p>
          <a:p>
            <a:pPr lvl="1"/>
            <a:r>
              <a:rPr lang="en-US" b="1" dirty="0" smtClean="0"/>
              <a:t>Antibiotics</a:t>
            </a:r>
            <a:r>
              <a:rPr lang="en-US" dirty="0" smtClean="0"/>
              <a:t>-fight bacterial infections</a:t>
            </a:r>
          </a:p>
          <a:p>
            <a:pPr lvl="1"/>
            <a:r>
              <a:rPr lang="en-US" b="1" dirty="0" smtClean="0"/>
              <a:t>Antihistamines</a:t>
            </a:r>
            <a:r>
              <a:rPr lang="en-US" dirty="0" smtClean="0"/>
              <a:t>-control cold and allergy symptoms</a:t>
            </a:r>
            <a:endParaRPr lang="en-US" dirty="0"/>
          </a:p>
          <a:p>
            <a:pPr lvl="1"/>
            <a:r>
              <a:rPr lang="en-US" b="1" dirty="0" smtClean="0"/>
              <a:t>Stimulants</a:t>
            </a:r>
            <a:r>
              <a:rPr lang="en-US" dirty="0" smtClean="0"/>
              <a:t>-speed up central nervous system</a:t>
            </a:r>
          </a:p>
          <a:p>
            <a:pPr lvl="1"/>
            <a:r>
              <a:rPr lang="en-US" b="1" dirty="0" smtClean="0"/>
              <a:t>Depressants</a:t>
            </a:r>
            <a:r>
              <a:rPr lang="en-US" dirty="0" smtClean="0"/>
              <a:t>-slow down CNS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Addiction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loss of control of drug-taking behavior.</a:t>
            </a:r>
          </a:p>
          <a:p>
            <a:r>
              <a:rPr lang="en-US" dirty="0" smtClean="0"/>
              <a:t>A person becomes physically dependent upon a drug.</a:t>
            </a:r>
          </a:p>
          <a:p>
            <a:r>
              <a:rPr lang="en-US" dirty="0" smtClean="0"/>
              <a:t>They can have withdraws of nausea, vomiting, pain, and tremors.</a:t>
            </a:r>
          </a:p>
          <a:p>
            <a:r>
              <a:rPr lang="en-US" dirty="0" smtClean="0"/>
              <a:t>A person can also become psychologically dependent upon a drug.  They feel powerful cravings for the drug.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/>
              <a:t>Herbal Medicines</a:t>
            </a:r>
            <a:r>
              <a:rPr lang="en-US" dirty="0" smtClean="0"/>
              <a:t>-healing properties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b="1" dirty="0" smtClean="0"/>
              <a:t>Over-the-Counter</a:t>
            </a:r>
            <a:r>
              <a:rPr lang="en-US" dirty="0" smtClean="0"/>
              <a:t>-can be bought without a prescription from your doctor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Prescription Drugs-a doctor prescribes the drug with a written prescription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en-US" b="1" dirty="0" smtClean="0"/>
              <a:t>Tobacco</a:t>
            </a:r>
          </a:p>
          <a:p>
            <a:pPr marL="914400" lvl="1" indent="-514350">
              <a:buNone/>
            </a:pPr>
            <a:r>
              <a:rPr lang="en-US" dirty="0"/>
              <a:t>	</a:t>
            </a:r>
            <a:r>
              <a:rPr lang="en-US" b="1" dirty="0" smtClean="0"/>
              <a:t>nicotine</a:t>
            </a:r>
            <a:r>
              <a:rPr lang="en-US" dirty="0" smtClean="0"/>
              <a:t>-is a chemical in tobacco that increases your heart rate and blood pressure and is extremely addictive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Smoking decrease physical endurance, increases the chance of lung cancer, emphysema, chronic bronchitis, and heart disease.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Chewing tobacco also is addictive and causes health problems like mouth and throat cancer and gum disease.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4"/>
            </a:pPr>
            <a:r>
              <a:rPr lang="en-US" b="1" dirty="0" smtClean="0"/>
              <a:t>Alcohol</a:t>
            </a:r>
            <a:r>
              <a:rPr lang="en-US" dirty="0" smtClean="0"/>
              <a:t>-slows down the CNS and can cause memory loss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/>
            <a:r>
              <a:rPr lang="en-US" dirty="0" smtClean="0"/>
              <a:t>Excessive use can damage liver, pancreas, brain, nerves, and cardiovascular system.  </a:t>
            </a:r>
          </a:p>
          <a:p>
            <a:pPr marL="514350" indent="-514350"/>
            <a:r>
              <a:rPr lang="en-US" dirty="0" smtClean="0"/>
              <a:t>Alcoholism-means that they are physically and psychologically dependent on alcohol.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5"/>
            </a:pPr>
            <a:r>
              <a:rPr lang="en-US" b="1" dirty="0" smtClean="0"/>
              <a:t>Marijuana</a:t>
            </a:r>
            <a:r>
              <a:rPr lang="en-US" dirty="0" smtClean="0"/>
              <a:t>-it is an illegal drug that comes from the Indian hemp plant</a:t>
            </a:r>
          </a:p>
          <a:p>
            <a:pPr marL="514350" indent="-514350"/>
            <a:r>
              <a:rPr lang="en-US" dirty="0" smtClean="0"/>
              <a:t>It increase anxiety or causes feelings of paranoia.</a:t>
            </a:r>
          </a:p>
          <a:p>
            <a:pPr marL="514350" indent="-514350"/>
            <a:r>
              <a:rPr lang="en-US" dirty="0" smtClean="0"/>
              <a:t>It slows reaction time, impairs thinking, and causes a loss of coordination.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en-US" b="1" dirty="0" smtClean="0"/>
              <a:t>Proteins</a:t>
            </a:r>
            <a:r>
              <a:rPr lang="en-US" dirty="0" smtClean="0"/>
              <a:t>-nutrients used to build and repair 	your body.</a:t>
            </a:r>
          </a:p>
          <a:p>
            <a:pPr marL="514350" indent="-514350">
              <a:buAutoNum type="arabicPeriod" startAt="2"/>
            </a:pPr>
            <a:r>
              <a:rPr lang="en-US" b="1" dirty="0" smtClean="0"/>
              <a:t>Fats</a:t>
            </a:r>
            <a:r>
              <a:rPr lang="en-US" dirty="0" smtClean="0"/>
              <a:t>-energy storage nutrients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store and transport vitamins, produce hormones, keep skin healthy, provide insulation, and energy.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saturated fat</a:t>
            </a:r>
            <a:r>
              <a:rPr lang="en-US" dirty="0" smtClean="0"/>
              <a:t>-raise blood cholesterol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unsaturated fat</a:t>
            </a:r>
            <a:r>
              <a:rPr lang="en-US" dirty="0" smtClean="0"/>
              <a:t>-lower blood cholesterol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b="1" dirty="0" smtClean="0"/>
              <a:t>Cocaine</a:t>
            </a:r>
            <a:r>
              <a:rPr lang="en-US" dirty="0" smtClean="0"/>
              <a:t>-is made from the coca plant</a:t>
            </a:r>
          </a:p>
          <a:p>
            <a:pPr marL="514350" indent="-514350"/>
            <a:endParaRPr lang="en-US" dirty="0"/>
          </a:p>
          <a:p>
            <a:pPr marL="514350" indent="-514350"/>
            <a:r>
              <a:rPr lang="en-US" dirty="0" smtClean="0"/>
              <a:t>This drug is illegal and highly addictive.</a:t>
            </a:r>
          </a:p>
          <a:p>
            <a:r>
              <a:rPr lang="en-US" dirty="0" smtClean="0"/>
              <a:t>It produces feelings of intense excitement followed by anxiety or depression.</a:t>
            </a:r>
          </a:p>
          <a:p>
            <a:r>
              <a:rPr lang="en-US" dirty="0" smtClean="0"/>
              <a:t>It is often times referred to as crack.</a:t>
            </a:r>
          </a:p>
          <a:p>
            <a:r>
              <a:rPr lang="en-US" dirty="0" smtClean="0"/>
              <a:t>It increase heart rate and blood pressure and can cause heart attacks.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7.  </a:t>
            </a:r>
            <a:r>
              <a:rPr lang="en-US" b="1" dirty="0" smtClean="0"/>
              <a:t>Narcotics</a:t>
            </a:r>
            <a:r>
              <a:rPr lang="en-US" dirty="0" smtClean="0"/>
              <a:t>-drugs made from the opium plant</a:t>
            </a:r>
          </a:p>
          <a:p>
            <a:endParaRPr lang="en-US" dirty="0"/>
          </a:p>
          <a:p>
            <a:r>
              <a:rPr lang="en-US" dirty="0" smtClean="0"/>
              <a:t>Some used to treat severe pain.</a:t>
            </a:r>
          </a:p>
          <a:p>
            <a:r>
              <a:rPr lang="en-US" dirty="0" smtClean="0"/>
              <a:t>They are illegal unless prescribed by a doctor.</a:t>
            </a:r>
          </a:p>
          <a:p>
            <a:r>
              <a:rPr lang="en-US" dirty="0" smtClean="0"/>
              <a:t>Some are never legal like heroin.  It is usually injected and users often share needles, so they have a high risk of hepatitis and AIDS.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 </a:t>
            </a:r>
            <a:r>
              <a:rPr lang="en-US" b="1" dirty="0" smtClean="0"/>
              <a:t>Hallucinogens</a:t>
            </a:r>
            <a:r>
              <a:rPr lang="en-US" dirty="0" smtClean="0"/>
              <a:t>-a drug that distorts the senses and causes mood changes.</a:t>
            </a:r>
          </a:p>
          <a:p>
            <a:endParaRPr lang="en-US" dirty="0"/>
          </a:p>
          <a:p>
            <a:r>
              <a:rPr lang="en-US" dirty="0" smtClean="0"/>
              <a:t>LSD </a:t>
            </a:r>
            <a:r>
              <a:rPr lang="en-US" dirty="0" smtClean="0"/>
              <a:t>and PCP are powerful illegal hallucinogens.</a:t>
            </a:r>
          </a:p>
          <a:p>
            <a:r>
              <a:rPr lang="en-US" dirty="0" smtClean="0"/>
              <a:t>Users have hallucinations.</a:t>
            </a:r>
          </a:p>
          <a:p>
            <a:r>
              <a:rPr lang="en-US" dirty="0" smtClean="0"/>
              <a:t>These can cause serious brain damage.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abuse can lead to problems with friends, family, school, and handling money.</a:t>
            </a:r>
          </a:p>
          <a:p>
            <a:pPr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These problems often lead to depression and social isolation.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step to quitting drugs is to admit to abusing drugs, and then to decide to quit.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addict needs to get proper medical treatment like:   going to a drug treatment                 center.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Look at page 165 figure 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Withdrawal symptoms are often painful, and powerful cravings for the drug can continue long after a person quits.</a:t>
            </a:r>
          </a:p>
          <a:p>
            <a:endParaRPr lang="en-US" dirty="0"/>
          </a:p>
          <a:p>
            <a:r>
              <a:rPr lang="en-US" dirty="0" smtClean="0"/>
              <a:t>But, they will lead happier and healthier lives without drugs.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Healthy Habits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Hygiene-the science of preserving and protecting your health.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Includes:		using sunscreen, shampooing your hair, brushing and flossing your teeth, and washing your hands.</a:t>
            </a:r>
            <a:endParaRPr lang="en-US" dirty="0"/>
          </a:p>
        </p:txBody>
      </p:sp>
      <p:pic>
        <p:nvPicPr>
          <p:cNvPr id="4" name="Picture 3" descr="brushing_teeth_-_clip_art-7328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4541520"/>
            <a:ext cx="2895600" cy="2316480"/>
          </a:xfrm>
          <a:prstGeom prst="rect">
            <a:avLst/>
          </a:prstGeom>
        </p:spPr>
      </p:pic>
      <p:pic>
        <p:nvPicPr>
          <p:cNvPr id="5" name="Picture 4" descr="show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743450"/>
            <a:ext cx="2362200" cy="2114550"/>
          </a:xfrm>
          <a:prstGeom prst="rect">
            <a:avLst/>
          </a:prstGeom>
        </p:spPr>
      </p:pic>
      <p:pic>
        <p:nvPicPr>
          <p:cNvPr id="6" name="Picture 5" descr="handwashi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29000" y="4764075"/>
            <a:ext cx="1905000" cy="2093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Care of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Good Posture</a:t>
            </a:r>
          </a:p>
          <a:p>
            <a:pPr marL="514350" indent="-514350"/>
            <a:r>
              <a:rPr lang="en-US" dirty="0" smtClean="0"/>
              <a:t>Look at page 166 fig. 1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 startAt="2"/>
            </a:pPr>
            <a:r>
              <a:rPr lang="en-US" b="1" dirty="0" smtClean="0"/>
              <a:t>Exercise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Aerobic exercise</a:t>
            </a:r>
            <a:r>
              <a:rPr lang="en-US" dirty="0" smtClean="0"/>
              <a:t>-a vigorous, constant exercise for at least 20 minutes</a:t>
            </a:r>
          </a:p>
          <a:p>
            <a:pPr marL="914400" lvl="1" indent="-514350"/>
            <a:r>
              <a:rPr lang="en-US" dirty="0" smtClean="0"/>
              <a:t>need to do at least 3 times/week(</a:t>
            </a:r>
            <a:r>
              <a:rPr lang="en-US" dirty="0" err="1" smtClean="0"/>
              <a:t>ie</a:t>
            </a:r>
            <a:r>
              <a:rPr lang="en-US" dirty="0" smtClean="0"/>
              <a:t>. walking , running, swimming, or biking)</a:t>
            </a:r>
          </a:p>
          <a:p>
            <a:pPr marL="914400" lvl="1" indent="-514350"/>
            <a:r>
              <a:rPr lang="en-US" dirty="0" smtClean="0"/>
              <a:t>increases heart rate, burns calories, and over time</a:t>
            </a:r>
          </a:p>
          <a:p>
            <a:pPr marL="914400" lvl="1" indent="-514350">
              <a:buNone/>
            </a:pPr>
            <a:r>
              <a:rPr lang="en-US" dirty="0" smtClean="0"/>
              <a:t>	strengthens lungs, heart, and bones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i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60394" y="4943475"/>
            <a:ext cx="2883606" cy="1914525"/>
          </a:xfrm>
          <a:prstGeom prst="rect">
            <a:avLst/>
          </a:prstGeom>
        </p:spPr>
      </p:pic>
      <p:pic>
        <p:nvPicPr>
          <p:cNvPr id="6" name="Picture 5" descr="wal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810000"/>
            <a:ext cx="3810000" cy="3048000"/>
          </a:xfrm>
          <a:prstGeom prst="rect">
            <a:avLst/>
          </a:prstGeom>
        </p:spPr>
      </p:pic>
      <p:pic>
        <p:nvPicPr>
          <p:cNvPr id="7" name="Picture 6" descr="ru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05475" y="152400"/>
            <a:ext cx="3438525" cy="3581400"/>
          </a:xfrm>
          <a:prstGeom prst="rect">
            <a:avLst/>
          </a:prstGeom>
        </p:spPr>
      </p:pic>
      <p:pic>
        <p:nvPicPr>
          <p:cNvPr id="8" name="Picture 7" descr="swi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2867527" cy="1905000"/>
          </a:xfrm>
          <a:prstGeom prst="rect">
            <a:avLst/>
          </a:prstGeom>
        </p:spPr>
      </p:pic>
      <p:pic>
        <p:nvPicPr>
          <p:cNvPr id="5" name="Picture 4" descr="vball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90800" y="1524000"/>
            <a:ext cx="3352800" cy="33528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352800" y="762000"/>
            <a:ext cx="2261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Aerobic Exercise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3"/>
            </a:pPr>
            <a:r>
              <a:rPr lang="en-US" b="1" dirty="0" smtClean="0"/>
              <a:t>Sleep</a:t>
            </a:r>
            <a:r>
              <a:rPr lang="en-US" dirty="0" smtClean="0"/>
              <a:t>-teenagers need more sleep than younger children (about 9.5 hours each night)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/>
            <a:r>
              <a:rPr lang="en-US" dirty="0" smtClean="0"/>
              <a:t>If you do not sleep long enough you will not enter the deepest sleep.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75438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 smtClean="0"/>
          </a:p>
          <a:p>
            <a:r>
              <a:rPr lang="en-US" sz="2400" b="1" dirty="0" smtClean="0"/>
              <a:t>SATURATED FATS</a:t>
            </a:r>
          </a:p>
          <a:p>
            <a:endParaRPr lang="en-US" sz="2400" b="1" dirty="0" smtClean="0"/>
          </a:p>
          <a:p>
            <a:r>
              <a:rPr lang="en-US" sz="2400" dirty="0" smtClean="0"/>
              <a:t>These are the biggest dietary cause of high LDL levels ("bad cholesterol"). When looking at a food label, pay very close attention to the percentage of saturated fat and avoid or limit any foods that are high. </a:t>
            </a:r>
          </a:p>
          <a:p>
            <a:endParaRPr lang="en-US" sz="2400" dirty="0" smtClean="0"/>
          </a:p>
          <a:p>
            <a:r>
              <a:rPr lang="en-US" sz="2400" dirty="0" smtClean="0"/>
              <a:t>Saturated fat should be limited to 10% of calories. </a:t>
            </a:r>
          </a:p>
          <a:p>
            <a:endParaRPr lang="en-US" sz="2400" dirty="0" smtClean="0"/>
          </a:p>
          <a:p>
            <a:r>
              <a:rPr lang="en-US" sz="2400" dirty="0" smtClean="0"/>
              <a:t>Saturated fats are found in animal products such as butter, cheese, whole milk, ice cream, cream, and fatty meats. They are also found in some vegetable oils -- coconut, palm, and palm kernel oils. (Note: Most other vegetable oils contain unsaturated fat and are healthy.)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Stress is the physical and mental response to pressure.</a:t>
            </a:r>
          </a:p>
          <a:p>
            <a:pPr lvl="1"/>
            <a:r>
              <a:rPr lang="en-US" dirty="0" smtClean="0"/>
              <a:t>It prepares your body for difficult or dangerous situations.</a:t>
            </a:r>
          </a:p>
          <a:p>
            <a:pPr lvl="1"/>
            <a:r>
              <a:rPr lang="en-US" dirty="0" smtClean="0"/>
              <a:t>Excess stress is harmful to your health.</a:t>
            </a:r>
            <a:endParaRPr lang="en-US" dirty="0"/>
          </a:p>
        </p:txBody>
      </p:sp>
      <p:pic>
        <p:nvPicPr>
          <p:cNvPr id="4" name="Picture 3" descr="stress-main_Fu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7000" y="4297871"/>
            <a:ext cx="3849818" cy="25601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</a:t>
            </a:r>
            <a:r>
              <a:rPr lang="en-US" dirty="0" smtClean="0"/>
              <a:t>to deal with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First, you have to identify the source of the stress.</a:t>
            </a:r>
          </a:p>
          <a:p>
            <a:pPr marL="514350" indent="-514350">
              <a:buAutoNum type="arabicPeriod"/>
            </a:pPr>
            <a:r>
              <a:rPr lang="en-US" dirty="0" smtClean="0"/>
              <a:t>Talk things over with someone you trust.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Make a list of things you want to get done.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Sleep &amp; Exercise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Make time to relax or practice relaxation techniques.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Accidents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Call for Help:		911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Take a First Aid or CPR class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5" name="Picture 4" descr="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1524000"/>
            <a:ext cx="1524000" cy="1139798"/>
          </a:xfrm>
          <a:prstGeom prst="rect">
            <a:avLst/>
          </a:prstGeom>
        </p:spPr>
      </p:pic>
      <p:pic>
        <p:nvPicPr>
          <p:cNvPr id="6" name="Picture 5" descr="first aid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3810000"/>
            <a:ext cx="1476375" cy="1476375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pr-step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620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UNSATURATED FATS</a:t>
            </a:r>
          </a:p>
          <a:p>
            <a:endParaRPr lang="en-US" sz="2400" b="1" dirty="0" smtClean="0"/>
          </a:p>
          <a:p>
            <a:r>
              <a:rPr lang="en-US" sz="2400" dirty="0" smtClean="0"/>
              <a:t>Fats that help to lower blood cholesterol if used in place of saturated fats. However, unsaturated fats have a lot of calories, so you still need to limit them. Most (but not all) liquid vegetable oils are unsaturated. (The exceptions include coconut, palm, and palm kernel oils.) </a:t>
            </a:r>
          </a:p>
          <a:p>
            <a:endParaRPr lang="en-US" sz="2400" dirty="0" smtClean="0"/>
          </a:p>
          <a:p>
            <a:r>
              <a:rPr lang="en-US" sz="2400" dirty="0" smtClean="0"/>
              <a:t>There are two types of unsaturated fats: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Monounsaturated fats: Examples include olive and canola</a:t>
            </a:r>
          </a:p>
          <a:p>
            <a:r>
              <a:rPr lang="en-US" sz="2400" dirty="0" smtClean="0"/>
              <a:t>  oils.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Polyunsaturated fats: Examples include fish, safflower, </a:t>
            </a:r>
          </a:p>
          <a:p>
            <a:r>
              <a:rPr lang="en-US" sz="2400" dirty="0" smtClean="0"/>
              <a:t>  sunflower, corn, and soybean oils.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b="1" dirty="0" smtClean="0"/>
              <a:t>Water</a:t>
            </a:r>
            <a:r>
              <a:rPr lang="en-US" dirty="0" smtClean="0"/>
              <a:t>-transport substances &amp; regulates body temperature.  You cannot live without it.  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smtClean="0"/>
              <a:t>8 glasses of water recommended daily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 startAt="5"/>
            </a:pPr>
            <a:r>
              <a:rPr lang="en-US" b="1" dirty="0" smtClean="0"/>
              <a:t>Minerals</a:t>
            </a:r>
            <a:r>
              <a:rPr lang="en-US" dirty="0" smtClean="0"/>
              <a:t>-elements that are essential for good health.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dirty="0" smtClean="0"/>
              <a:t>You need six minerals in large amounts:</a:t>
            </a:r>
          </a:p>
          <a:p>
            <a:pPr marL="514350" indent="-514350">
              <a:buNone/>
            </a:pPr>
            <a:endParaRPr lang="en-US" dirty="0" smtClean="0"/>
          </a:p>
          <a:p>
            <a:pPr marL="914400" lvl="1" indent="-514350"/>
            <a:r>
              <a:rPr lang="en-US" b="1" dirty="0" smtClean="0"/>
              <a:t>Calcium </a:t>
            </a:r>
            <a:r>
              <a:rPr lang="en-US" dirty="0" smtClean="0"/>
              <a:t>(bones and teeth)</a:t>
            </a:r>
          </a:p>
          <a:p>
            <a:pPr marL="914400" lvl="1" indent="-514350"/>
            <a:r>
              <a:rPr lang="en-US" b="1" dirty="0" smtClean="0"/>
              <a:t>Chloride</a:t>
            </a:r>
            <a:r>
              <a:rPr lang="en-US" dirty="0" smtClean="0"/>
              <a:t> –helps keep the fluid inside and outside the cell in balance</a:t>
            </a:r>
          </a:p>
          <a:p>
            <a:pPr marL="914400" lvl="1" indent="-514350"/>
            <a:r>
              <a:rPr lang="en-US" b="1" dirty="0" smtClean="0"/>
              <a:t>Magnesium</a:t>
            </a:r>
            <a:r>
              <a:rPr lang="en-US" dirty="0" smtClean="0"/>
              <a:t> 		</a:t>
            </a:r>
          </a:p>
          <a:p>
            <a:pPr marL="914400" lvl="1" indent="-514350"/>
            <a:r>
              <a:rPr lang="en-US" b="1" dirty="0" smtClean="0"/>
              <a:t>Sodium</a:t>
            </a:r>
            <a:r>
              <a:rPr lang="en-US" dirty="0" smtClean="0"/>
              <a:t>		Help the body use proteins</a:t>
            </a:r>
          </a:p>
          <a:p>
            <a:pPr marL="914400" lvl="1" indent="-514350">
              <a:buNone/>
            </a:pPr>
            <a:endParaRPr lang="en-US" dirty="0" smtClean="0"/>
          </a:p>
          <a:p>
            <a:pPr marL="914400" lvl="1" indent="-514350"/>
            <a:r>
              <a:rPr lang="en-US" b="1" dirty="0" smtClean="0"/>
              <a:t>Potassium</a:t>
            </a:r>
            <a:r>
              <a:rPr lang="en-US" dirty="0" smtClean="0"/>
              <a:t>-regulates heartbeat &amp; muscle movement</a:t>
            </a:r>
          </a:p>
          <a:p>
            <a:pPr marL="914400" lvl="1" indent="-514350"/>
            <a:r>
              <a:rPr lang="en-US" b="1" dirty="0" smtClean="0"/>
              <a:t>Iron</a:t>
            </a:r>
            <a:r>
              <a:rPr lang="en-US" dirty="0" smtClean="0"/>
              <a:t>-red blood cell production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Half Frame 3"/>
          <p:cNvSpPr/>
          <p:nvPr/>
        </p:nvSpPr>
        <p:spPr>
          <a:xfrm rot="7908051">
            <a:off x="3050998" y="3320439"/>
            <a:ext cx="521429" cy="445721"/>
          </a:xfrm>
          <a:prstGeom prst="halfFrame">
            <a:avLst>
              <a:gd name="adj1" fmla="val 14149"/>
              <a:gd name="adj2" fmla="val 148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b="1" dirty="0" smtClean="0"/>
              <a:t>Vitamins</a:t>
            </a:r>
            <a:r>
              <a:rPr lang="en-US" dirty="0" smtClean="0"/>
              <a:t>-only vitamin D can be made by the body.  The rest you have to get from food.</a:t>
            </a:r>
          </a:p>
          <a:p>
            <a:pPr marL="514350" indent="-514350">
              <a:buAutoNum type="arabicPeriod" startAt="6"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Look at Table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calories do you need per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teenage girls need about 2,200 calories.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boys need about 2,800 calories.</a:t>
            </a:r>
          </a:p>
          <a:p>
            <a:endParaRPr lang="en-US" dirty="0" smtClean="0"/>
          </a:p>
          <a:p>
            <a:r>
              <a:rPr lang="en-US" dirty="0" smtClean="0"/>
              <a:t>It depends on height, weight, age, and level of activity.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Food Labels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Packaged food must have nutrition fact labels.</a:t>
            </a:r>
          </a:p>
          <a:p>
            <a:r>
              <a:rPr lang="en-US" dirty="0" smtClean="0"/>
              <a:t>It shows in what amount each nutrient is in one serving of that food.</a:t>
            </a:r>
          </a:p>
          <a:p>
            <a:endParaRPr lang="en-US" dirty="0" smtClean="0"/>
          </a:p>
          <a:p>
            <a:r>
              <a:rPr lang="en-US" dirty="0" smtClean="0"/>
              <a:t>It helps you in selecting healthy foods.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2672</TotalTime>
  <Words>1170</Words>
  <Application>Microsoft Office PowerPoint</Application>
  <PresentationFormat>On-screen Show (4:3)</PresentationFormat>
  <Paragraphs>206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Good Nutrition</vt:lpstr>
      <vt:lpstr>Slide 2</vt:lpstr>
      <vt:lpstr>Slide 3</vt:lpstr>
      <vt:lpstr>Slide 4</vt:lpstr>
      <vt:lpstr>Slide 5</vt:lpstr>
      <vt:lpstr>Slide 6</vt:lpstr>
      <vt:lpstr>Slide 7</vt:lpstr>
      <vt:lpstr>How many calories do you need per day</vt:lpstr>
      <vt:lpstr>Reading Food Labels</vt:lpstr>
      <vt:lpstr>Malnutrition</vt:lpstr>
      <vt:lpstr>Slide 11</vt:lpstr>
      <vt:lpstr>Obesity</vt:lpstr>
      <vt:lpstr>Slide 13</vt:lpstr>
      <vt:lpstr>What is a Drug?</vt:lpstr>
      <vt:lpstr>Addiction</vt:lpstr>
      <vt:lpstr>Types of Drugs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Healthy Habits</vt:lpstr>
      <vt:lpstr>Taking Care of Your Body</vt:lpstr>
      <vt:lpstr>Slide 28</vt:lpstr>
      <vt:lpstr>Slide 29</vt:lpstr>
      <vt:lpstr>Stress</vt:lpstr>
      <vt:lpstr>How to deal with Stress</vt:lpstr>
      <vt:lpstr>When Accidents Happen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Nutrition</dc:title>
  <dc:creator>Kris</dc:creator>
  <cp:lastModifiedBy>Kris</cp:lastModifiedBy>
  <cp:revision>32</cp:revision>
  <dcterms:created xsi:type="dcterms:W3CDTF">2009-10-30T13:09:56Z</dcterms:created>
  <dcterms:modified xsi:type="dcterms:W3CDTF">2011-10-25T17:04:53Z</dcterms:modified>
</cp:coreProperties>
</file>