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8" r:id="rId3"/>
    <p:sldId id="259" r:id="rId4"/>
    <p:sldId id="286" r:id="rId5"/>
    <p:sldId id="260" r:id="rId6"/>
    <p:sldId id="283" r:id="rId7"/>
    <p:sldId id="261" r:id="rId8"/>
    <p:sldId id="262" r:id="rId9"/>
    <p:sldId id="268" r:id="rId10"/>
    <p:sldId id="263" r:id="rId11"/>
    <p:sldId id="264" r:id="rId12"/>
    <p:sldId id="265" r:id="rId13"/>
    <p:sldId id="287" r:id="rId14"/>
    <p:sldId id="266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5" r:id="rId24"/>
    <p:sldId id="276" r:id="rId25"/>
    <p:sldId id="277" r:id="rId26"/>
    <p:sldId id="278" r:id="rId27"/>
    <p:sldId id="281" r:id="rId28"/>
    <p:sldId id="284" r:id="rId29"/>
    <p:sldId id="282" r:id="rId30"/>
    <p:sldId id="279" r:id="rId31"/>
    <p:sldId id="28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4660"/>
  </p:normalViewPr>
  <p:slideViewPr>
    <p:cSldViewPr>
      <p:cViewPr varScale="1">
        <p:scale>
          <a:sx n="74" d="100"/>
          <a:sy n="74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FFF8B-BF27-4DE5-A41A-DCE4FEB494CE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6CE47-239F-49A8-95E0-D46E3C2EB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6CE47-239F-49A8-95E0-D46E3C2EBCF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490-A4AD-478A-8042-42B3F0D48CD7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7895-8301-4A7C-A455-F76075354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490-A4AD-478A-8042-42B3F0D48CD7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7895-8301-4A7C-A455-F76075354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490-A4AD-478A-8042-42B3F0D48CD7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7895-8301-4A7C-A455-F76075354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490-A4AD-478A-8042-42B3F0D48CD7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7895-8301-4A7C-A455-F76075354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490-A4AD-478A-8042-42B3F0D48CD7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7895-8301-4A7C-A455-F76075354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490-A4AD-478A-8042-42B3F0D48CD7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7895-8301-4A7C-A455-F76075354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490-A4AD-478A-8042-42B3F0D48CD7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7895-8301-4A7C-A455-F76075354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490-A4AD-478A-8042-42B3F0D48CD7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7895-8301-4A7C-A455-F76075354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490-A4AD-478A-8042-42B3F0D48CD7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7895-8301-4A7C-A455-F76075354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490-A4AD-478A-8042-42B3F0D48CD7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7895-8301-4A7C-A455-F76075354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2490-A4AD-478A-8042-42B3F0D48CD7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067895-8301-4A7C-A455-F76075354A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F42490-A4AD-478A-8042-42B3F0D48CD7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067895-8301-4A7C-A455-F76075354A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OmWbRKW4K8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et-science.com/categories/over-11s/human-body/2011/08/a-super-drug-for-a-super-bug.asp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snews.com/2300-204_162-10009228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zzle.com/articles/list-of-common-infectious-disease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vestrong.com/article/26723-list-noninfectious-diseases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Defenses and Disease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09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Chapter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Refrigerate foods (slows growth)</a:t>
            </a:r>
          </a:p>
          <a:p>
            <a:pPr marL="514350" indent="-514350">
              <a:buAutoNum type="arabicPeriod"/>
            </a:pPr>
            <a:r>
              <a:rPr lang="en-US" dirty="0" smtClean="0"/>
              <a:t>Wash foods with soap and rinse before you eat.</a:t>
            </a:r>
          </a:p>
          <a:p>
            <a:pPr marL="514350" indent="-514350">
              <a:buAutoNum type="arabicPeriod"/>
            </a:pPr>
            <a:r>
              <a:rPr lang="en-US" dirty="0" smtClean="0"/>
              <a:t>Wash all cooking surfaces and tools after preparing food (a cleaner with </a:t>
            </a:r>
            <a:r>
              <a:rPr lang="en-US" dirty="0" err="1" smtClean="0"/>
              <a:t>chlorox</a:t>
            </a:r>
            <a:r>
              <a:rPr lang="en-US" dirty="0" smtClean="0"/>
              <a:t> in it is best for counters).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Completely cook meats and eggs.  Cooking kills dangerous bacteria or parasites living in meat, fish, and eggs.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Putting Pathogens in Their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Until 20</a:t>
            </a:r>
            <a:r>
              <a:rPr lang="en-US" baseline="30000" dirty="0" smtClean="0"/>
              <a:t>th</a:t>
            </a:r>
            <a:r>
              <a:rPr lang="en-US" dirty="0" smtClean="0"/>
              <a:t> century, patients undergoing surgery often died of bacterial infections (staph infection).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They prevent the spread of diseases by: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ultraviolet radiation</a:t>
            </a:r>
          </a:p>
          <a:p>
            <a:r>
              <a:rPr lang="en-US" dirty="0" smtClean="0"/>
              <a:t>boiling water</a:t>
            </a:r>
          </a:p>
          <a:p>
            <a:r>
              <a:rPr lang="en-US" dirty="0" smtClean="0"/>
              <a:t>chemicals</a:t>
            </a:r>
          </a:p>
          <a:p>
            <a:r>
              <a:rPr lang="en-US" dirty="0" smtClean="0"/>
              <a:t>hand sanitizer</a:t>
            </a:r>
          </a:p>
          <a:p>
            <a:r>
              <a:rPr lang="en-US" dirty="0" smtClean="0"/>
              <a:t>hand washing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Pasteurization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/>
          <a:lstStyle/>
          <a:p>
            <a:r>
              <a:rPr lang="en-US" b="1" dirty="0" smtClean="0"/>
              <a:t>Louis Pasteur </a:t>
            </a:r>
            <a:r>
              <a:rPr lang="en-US" dirty="0" smtClean="0"/>
              <a:t>discovered: 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b="1" dirty="0" smtClean="0"/>
              <a:t>	pasteurization- </a:t>
            </a:r>
            <a:r>
              <a:rPr lang="en-US" dirty="0" smtClean="0"/>
              <a:t>a method of using heat to kill most of the bacteria in the wine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method is still used.  Milk is pasteurized.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Pasteurization You Tube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Vaccines and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Edward Jenner</a:t>
            </a:r>
            <a:r>
              <a:rPr lang="en-US" dirty="0" smtClean="0"/>
              <a:t>-studied the disease smallpox</a:t>
            </a:r>
          </a:p>
          <a:p>
            <a:pPr>
              <a:buNone/>
            </a:pPr>
            <a:r>
              <a:rPr lang="en-US" dirty="0" smtClean="0"/>
              <a:t>	He found that people who had been infected with cowpox seemed to have protection (a resistance) against smallpox.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immunity-</a:t>
            </a:r>
            <a:r>
              <a:rPr lang="en-US" dirty="0" smtClean="0"/>
              <a:t>the ability to resist or recover from an infectious disease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led to the 1</a:t>
            </a:r>
            <a:r>
              <a:rPr lang="en-US" baseline="30000" dirty="0" smtClean="0"/>
              <a:t>st</a:t>
            </a:r>
            <a:r>
              <a:rPr lang="en-US" dirty="0" smtClean="0"/>
              <a:t> vaccine.</a:t>
            </a:r>
          </a:p>
          <a:p>
            <a:pPr>
              <a:buNone/>
            </a:pPr>
            <a:r>
              <a:rPr lang="en-US" b="1" dirty="0" smtClean="0"/>
              <a:t>vaccine</a:t>
            </a:r>
            <a:r>
              <a:rPr lang="en-US" dirty="0" smtClean="0"/>
              <a:t>-a substance that helps your body develop immunity to a disease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Antibiotics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is a substance </a:t>
            </a:r>
            <a:r>
              <a:rPr lang="en-US" smtClean="0"/>
              <a:t>that kills </a:t>
            </a:r>
            <a:r>
              <a:rPr lang="en-US" dirty="0" smtClean="0"/>
              <a:t>bacteria </a:t>
            </a:r>
            <a:r>
              <a:rPr lang="en-US" smtClean="0"/>
              <a:t>or slows </a:t>
            </a:r>
            <a:r>
              <a:rPr lang="en-US" dirty="0" smtClean="0"/>
              <a:t>the growth of bacteria.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dirty="0" smtClean="0"/>
              <a:t>Strep throat is a bacterial infection.  Antibiotics are used to treat it.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Always follow your doctors instructions on taking antibiotics.  If you stop too soon, all the pathogens may not be killed.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Viruses are not affected by antibiotics.  Antibiotics only kill living things and viruses are not alive.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Body’s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Line of Defense:		The Skin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outer layer of skin is dead, so pathogens have a hard time entering.  Skin is made of flat cells.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Pathogens enter your mouth and eyes, but are destroyed by special enzymes.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Pathogens that enter you nose are washed down the back of your throat by mucus.  Mucus carries the pathogens to your stomach where they are digested.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new skin cells grow, dead skin cells drop off taking the viruses with them.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Skin glands secrete oil that kills pathogens too.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Look at page 136  figure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does the 1</a:t>
            </a:r>
            <a:r>
              <a:rPr lang="en-US" baseline="30000" dirty="0" smtClean="0"/>
              <a:t>st</a:t>
            </a:r>
            <a:r>
              <a:rPr lang="en-US" dirty="0" smtClean="0"/>
              <a:t> Line of Defense Fail?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Cut</a:t>
            </a:r>
          </a:p>
          <a:p>
            <a:r>
              <a:rPr lang="en-US" dirty="0" smtClean="0"/>
              <a:t>Puncture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Body’s reaction:</a:t>
            </a:r>
          </a:p>
          <a:p>
            <a:pPr marL="514350" indent="-514350">
              <a:buAutoNum type="arabicPeriod"/>
            </a:pPr>
            <a:r>
              <a:rPr lang="en-US" dirty="0" smtClean="0"/>
              <a:t>Blood flow to the injured area is increased.</a:t>
            </a:r>
          </a:p>
          <a:p>
            <a:pPr marL="514350" indent="-514350">
              <a:buAutoNum type="arabicPeriod"/>
            </a:pPr>
            <a:r>
              <a:rPr lang="en-US" dirty="0" smtClean="0"/>
              <a:t>Platelets in the blood seal (clot) the opening of the wound so not more pathogens can enter.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increased blood flow brings cells that belong to the immune system (the fighters).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Immune system</a:t>
            </a:r>
            <a:r>
              <a:rPr lang="en-US" dirty="0" smtClean="0"/>
              <a:t>-body system that fights pathogens.</a:t>
            </a:r>
          </a:p>
          <a:p>
            <a:pPr marL="514350" indent="-514350">
              <a:buNone/>
            </a:pPr>
            <a:r>
              <a:rPr lang="en-US" dirty="0" smtClean="0"/>
              <a:t>It is a team of individual cells, tissues, and organs that work together to keep you safe from invading pathogens.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Consists of 3 types of cells:</a:t>
            </a:r>
          </a:p>
          <a:p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Macrophages</a:t>
            </a:r>
          </a:p>
          <a:p>
            <a:pPr marL="514350" indent="-514350">
              <a:buNone/>
            </a:pPr>
            <a:r>
              <a:rPr lang="en-US" dirty="0" smtClean="0"/>
              <a:t>	they engulf and digest many microorganisms or viruses that enter your body.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T-cells</a:t>
            </a:r>
          </a:p>
          <a:p>
            <a:pPr marL="514350" indent="-514350">
              <a:buNone/>
            </a:pPr>
            <a:r>
              <a:rPr lang="en-US" dirty="0" smtClean="0"/>
              <a:t>	coordinate the immune system and attack many infected cells.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B-cells</a:t>
            </a:r>
          </a:p>
          <a:p>
            <a:pPr marL="514350" indent="-514350">
              <a:buNone/>
            </a:pPr>
            <a:r>
              <a:rPr lang="en-US" dirty="0" smtClean="0"/>
              <a:t>	immune-system cells that make antibodies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antibodies</a:t>
            </a:r>
            <a:r>
              <a:rPr lang="en-US" dirty="0" smtClean="0"/>
              <a:t>-proteins that attach to specific antigens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antigens</a:t>
            </a:r>
            <a:r>
              <a:rPr lang="en-US" dirty="0" smtClean="0"/>
              <a:t>-substances that stimulate an immune response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causes your normal body functions to be disrupted.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page 137  figure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 antibody’s shape is specialized.  It matches an antigen like a key fits a lock.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a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process that your immune system uses to fight an invading virus in summarized in on page 138 and 139.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Path of a Virus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 													</a:t>
            </a:r>
          </a:p>
          <a:p>
            <a:pPr>
              <a:buNone/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								</a:t>
            </a:r>
          </a:p>
          <a:p>
            <a:pPr>
              <a:buNone/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							</a:t>
            </a:r>
          </a:p>
          <a:p>
            <a:pPr>
              <a:buNone/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		</a:t>
            </a:r>
            <a:r>
              <a:rPr lang="en-US" sz="1400" dirty="0" smtClean="0"/>
              <a:t>Macrophage	                    </a:t>
            </a:r>
            <a:r>
              <a:rPr lang="en-US" sz="1400" dirty="0" err="1" smtClean="0"/>
              <a:t>Macrophage</a:t>
            </a:r>
            <a:r>
              <a:rPr lang="en-US" sz="1400" dirty="0" smtClean="0"/>
              <a:t>			B Cell Response</a:t>
            </a:r>
          </a:p>
          <a:p>
            <a:pPr>
              <a:buNone/>
            </a:pPr>
            <a:r>
              <a:rPr lang="en-US" sz="1400" dirty="0" smtClean="0"/>
              <a:t>			                    engulfs virus				</a:t>
            </a:r>
          </a:p>
          <a:p>
            <a:pPr>
              <a:buNone/>
            </a:pPr>
            <a:r>
              <a:rPr lang="en-US" sz="1400" dirty="0" smtClean="0"/>
              <a:t>					             T-cell Response </a:t>
            </a:r>
          </a:p>
          <a:p>
            <a:pPr>
              <a:buNone/>
            </a:pPr>
            <a:r>
              <a:rPr lang="en-US" sz="1400" dirty="0" smtClean="0"/>
              <a:t> A virus can take one			             (activates) killer 		</a:t>
            </a:r>
          </a:p>
          <a:p>
            <a:pPr>
              <a:buNone/>
            </a:pPr>
            <a:r>
              <a:rPr lang="en-US" sz="1400" dirty="0" smtClean="0"/>
              <a:t>       of two paths                                                                                   T cells </a:t>
            </a:r>
          </a:p>
          <a:p>
            <a:pPr>
              <a:buNone/>
            </a:pPr>
            <a:r>
              <a:rPr lang="en-US" sz="1400" dirty="0" smtClean="0"/>
              <a:t>						</a:t>
            </a:r>
          </a:p>
          <a:p>
            <a:pPr>
              <a:buNone/>
            </a:pPr>
            <a:r>
              <a:rPr lang="en-US" sz="1400" dirty="0" smtClean="0"/>
              <a:t>							</a:t>
            </a:r>
          </a:p>
          <a:p>
            <a:pPr>
              <a:buNone/>
            </a:pPr>
            <a:r>
              <a:rPr lang="en-US" sz="1400" dirty="0" smtClean="0"/>
              <a:t>				Virus infects          Killer T cells recognize the </a:t>
            </a:r>
          </a:p>
          <a:p>
            <a:pPr>
              <a:buNone/>
            </a:pPr>
            <a:r>
              <a:rPr lang="en-US" sz="1400" dirty="0" smtClean="0"/>
              <a:t>				body cell	         the viral antigen on infected cells	</a:t>
            </a:r>
          </a:p>
          <a:p>
            <a:pPr>
              <a:buNone/>
            </a:pPr>
            <a:r>
              <a:rPr lang="en-US" sz="1400" dirty="0" smtClean="0"/>
              <a:t>		Body Cell			         The killer T cells destroy  the</a:t>
            </a:r>
          </a:p>
          <a:p>
            <a:pPr>
              <a:buNone/>
            </a:pPr>
            <a:r>
              <a:rPr lang="en-US" sz="1400" dirty="0" smtClean="0"/>
              <a:t>					           infected cells.		</a:t>
            </a:r>
          </a:p>
          <a:p>
            <a:pPr>
              <a:buNone/>
            </a:pPr>
            <a:r>
              <a:rPr lang="en-US" sz="1400" dirty="0" smtClean="0"/>
              <a:t>								</a:t>
            </a:r>
          </a:p>
          <a:p>
            <a:pPr>
              <a:buNone/>
            </a:pPr>
            <a:r>
              <a:rPr lang="en-US" sz="1400" dirty="0" smtClean="0"/>
              <a:t>								</a:t>
            </a:r>
          </a:p>
          <a:p>
            <a:pPr>
              <a:buNone/>
            </a:pPr>
            <a:r>
              <a:rPr lang="en-US" sz="1400" dirty="0" smtClean="0"/>
              <a:t>					            so that the virus particles	</a:t>
            </a:r>
          </a:p>
          <a:p>
            <a:pPr>
              <a:buNone/>
            </a:pPr>
            <a:r>
              <a:rPr lang="en-US" sz="1400" dirty="0" smtClean="0"/>
              <a:t>					            inside the cell cannot replicate.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500" dirty="0" smtClean="0">
                <a:solidFill>
                  <a:schemeClr val="accent3">
                    <a:lumMod val="75000"/>
                  </a:schemeClr>
                </a:solidFill>
              </a:rPr>
              <a:t>When virus particles invade the body, some of the particles are engulfed by macrophages.  Others infect body cells.  Macrophages that have engulfed virus particles, infected body cells, </a:t>
            </a:r>
            <a:r>
              <a:rPr lang="en-US" sz="1500" smtClean="0">
                <a:solidFill>
                  <a:schemeClr val="accent3">
                    <a:lumMod val="75000"/>
                  </a:schemeClr>
                </a:solidFill>
              </a:rPr>
              <a:t>or  </a:t>
            </a:r>
            <a:r>
              <a:rPr lang="en-US" sz="1500" dirty="0" smtClean="0">
                <a:solidFill>
                  <a:schemeClr val="accent3">
                    <a:lumMod val="75000"/>
                  </a:schemeClr>
                </a:solidFill>
              </a:rPr>
              <a:t>virus particles all display viral antigens.</a:t>
            </a:r>
          </a:p>
        </p:txBody>
      </p:sp>
      <p:sp>
        <p:nvSpPr>
          <p:cNvPr id="4" name="Curved Down Arrow 3"/>
          <p:cNvSpPr/>
          <p:nvPr/>
        </p:nvSpPr>
        <p:spPr>
          <a:xfrm>
            <a:off x="609600" y="2057400"/>
            <a:ext cx="2133600" cy="5029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Right Arrow 4"/>
          <p:cNvSpPr/>
          <p:nvPr/>
        </p:nvSpPr>
        <p:spPr>
          <a:xfrm rot="16200000">
            <a:off x="1376048" y="3119754"/>
            <a:ext cx="500780" cy="218607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4114800" y="2133600"/>
            <a:ext cx="1524000" cy="5029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4267200" y="4267200"/>
            <a:ext cx="1600200" cy="533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 flipH="1">
            <a:off x="5867400" y="2819400"/>
            <a:ext cx="152400" cy="533400"/>
          </a:xfrm>
          <a:prstGeom prst="downArrow">
            <a:avLst>
              <a:gd name="adj1" fmla="val 50000"/>
              <a:gd name="adj2" fmla="val 612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48400" y="0"/>
            <a:ext cx="28956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Helper T cells have receptor proteins that recognize the shape of the viral antigen on the macrophages.  These helper T cells begin two responses:   a T cell response and a B cell response.</a:t>
            </a:r>
            <a:endParaRPr lang="en-US" dirty="0"/>
          </a:p>
        </p:txBody>
      </p:sp>
      <p:sp>
        <p:nvSpPr>
          <p:cNvPr id="13" name="Curved Down Arrow 12"/>
          <p:cNvSpPr/>
          <p:nvPr/>
        </p:nvSpPr>
        <p:spPr>
          <a:xfrm rot="2513567">
            <a:off x="6955265" y="2556623"/>
            <a:ext cx="1677911" cy="47714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96400" y="3657600"/>
            <a:ext cx="18737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Helper T cells </a:t>
            </a:r>
          </a:p>
          <a:p>
            <a:r>
              <a:rPr lang="en-US" dirty="0" smtClean="0"/>
              <a:t>activate B cells.</a:t>
            </a:r>
          </a:p>
          <a:p>
            <a:r>
              <a:rPr lang="en-US" dirty="0" smtClean="0"/>
              <a:t>They divide and </a:t>
            </a:r>
          </a:p>
          <a:p>
            <a:r>
              <a:rPr lang="en-US" dirty="0" smtClean="0"/>
              <a:t>make antibodies.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0" y="3581400"/>
            <a:ext cx="36624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Antibodies bind </a:t>
            </a:r>
          </a:p>
          <a:p>
            <a:r>
              <a:rPr lang="en-US" sz="1400" dirty="0" smtClean="0"/>
              <a:t>To the viral antigens on </a:t>
            </a:r>
          </a:p>
          <a:p>
            <a:r>
              <a:rPr lang="en-US" sz="1400" dirty="0" smtClean="0"/>
              <a:t>the viruses. The </a:t>
            </a:r>
          </a:p>
          <a:p>
            <a:r>
              <a:rPr lang="en-US" sz="1400" dirty="0" smtClean="0"/>
              <a:t>Antibodies bound to the </a:t>
            </a:r>
          </a:p>
          <a:p>
            <a:r>
              <a:rPr lang="en-US" sz="1400" dirty="0" smtClean="0"/>
              <a:t>viruses Cause the viruses </a:t>
            </a:r>
          </a:p>
          <a:p>
            <a:r>
              <a:rPr lang="en-US" sz="1400" dirty="0" smtClean="0"/>
              <a:t>to clump together.  </a:t>
            </a:r>
          </a:p>
          <a:p>
            <a:r>
              <a:rPr lang="en-US" sz="1400" dirty="0" smtClean="0"/>
              <a:t>Clumping marks the virus </a:t>
            </a:r>
          </a:p>
          <a:p>
            <a:r>
              <a:rPr lang="en-US" sz="1400" dirty="0" smtClean="0"/>
              <a:t>particles for destruction.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Virus</a:t>
            </a:r>
          </a:p>
          <a:p>
            <a:r>
              <a:rPr lang="en-US" dirty="0" smtClean="0">
                <a:hlinkClick r:id="rId3"/>
              </a:rPr>
              <a:t>Immune System You Tube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macrophages activate the helper T cells, they send a chemical signal that tells your brain to turn up the thermostat.  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In just minutes, your body temperature can rise several degrees.</a:t>
            </a:r>
          </a:p>
          <a:p>
            <a:endParaRPr lang="en-US" dirty="0" smtClean="0"/>
          </a:p>
          <a:p>
            <a:r>
              <a:rPr lang="en-US" dirty="0" smtClean="0"/>
              <a:t>Moderate fevers help you get well faster because it slows the growth of some pathogens.  It also helps B and T cells multiply faster.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a 1</a:t>
            </a:r>
            <a:r>
              <a:rPr lang="en-US" baseline="30000" dirty="0" smtClean="0"/>
              <a:t>st</a:t>
            </a:r>
            <a:r>
              <a:rPr lang="en-US" dirty="0" smtClean="0"/>
              <a:t> encounter with a new pathogen, specialized B cells make antibodies that fight against that pathogen.  The process takes about 2 weeks, which is too long to prevent infection.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Memory B cells (a few B cells become these)-cells in your immune system that remember how to make an antibody for a particular pathogen.  It will only take 3 or 4 days.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to the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allergies</a:t>
            </a:r>
            <a:r>
              <a:rPr lang="en-US" dirty="0" smtClean="0"/>
              <a:t>-the inappropriate overreaction by the immune system to antigens that are not dangerous to the body. 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	Allergy examples are:	 peanuts, pollen, dust, mold, certain trees, certain foods , and medicines.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llerg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" y="228600"/>
            <a:ext cx="85344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b="1" dirty="0" smtClean="0">
                <a:solidFill>
                  <a:srgbClr val="FF0000"/>
                </a:solidFill>
              </a:rPr>
              <a:t>autoimmune diseases</a:t>
            </a:r>
            <a:r>
              <a:rPr lang="en-US" dirty="0" smtClean="0"/>
              <a:t>-a disease in which the immune system attacks the body’s own cells</a:t>
            </a:r>
          </a:p>
          <a:p>
            <a:pPr marL="514350" indent="-514350">
              <a:buNone/>
            </a:pPr>
            <a:r>
              <a:rPr lang="en-US" dirty="0" smtClean="0"/>
              <a:t>	Immune-system cells mistake body cells for pathogens. 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Types of autoimmune diseases  are:      rheumatoid arthritis, Type 1 diabetes, multiple sclerosis, and lupus.</a:t>
            </a:r>
          </a:p>
          <a:p>
            <a:pPr marL="514350" indent="-51435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hematoi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1"/>
            <a:ext cx="5105400" cy="3829050"/>
          </a:xfrm>
        </p:spPr>
      </p:pic>
      <p:pic>
        <p:nvPicPr>
          <p:cNvPr id="5" name="Picture 4" descr="rhem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3810000"/>
            <a:ext cx="3810000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51054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Rheumatoid Arthritis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of Diseases: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Noninfectious Diseases</a:t>
            </a:r>
            <a:r>
              <a:rPr lang="en-US" dirty="0" smtClean="0"/>
              <a:t>-are not spread from one person to another.   </a:t>
            </a:r>
          </a:p>
          <a:p>
            <a:pPr marL="514350" indent="-514350">
              <a:buNone/>
            </a:pPr>
            <a:r>
              <a:rPr lang="en-US" dirty="0" smtClean="0"/>
              <a:t>	Causes:</a:t>
            </a:r>
          </a:p>
          <a:p>
            <a:pPr marL="1154430" lvl="2" indent="-514350"/>
            <a:r>
              <a:rPr lang="en-US" dirty="0" smtClean="0"/>
              <a:t>genetic disorder    </a:t>
            </a:r>
            <a:r>
              <a:rPr lang="en-US" dirty="0" err="1" smtClean="0"/>
              <a:t>ie</a:t>
            </a:r>
            <a:r>
              <a:rPr lang="en-US" dirty="0" smtClean="0"/>
              <a:t>.  hemophilia (blood does not clot)</a:t>
            </a:r>
          </a:p>
          <a:p>
            <a:pPr marL="1154430" lvl="2" indent="-514350"/>
            <a:r>
              <a:rPr lang="en-US" dirty="0" smtClean="0"/>
              <a:t>Smoking</a:t>
            </a:r>
          </a:p>
          <a:p>
            <a:pPr marL="1154430" lvl="2" indent="-514350"/>
            <a:r>
              <a:rPr lang="en-US" dirty="0" smtClean="0"/>
              <a:t>Lack of physical activity</a:t>
            </a:r>
          </a:p>
          <a:p>
            <a:pPr marL="1154430" lvl="2" indent="-514350"/>
            <a:r>
              <a:rPr lang="en-US" dirty="0" smtClean="0"/>
              <a:t>High-fat diet</a:t>
            </a:r>
          </a:p>
          <a:p>
            <a:pPr marL="1154430" lvl="2" indent="-514350">
              <a:buNone/>
            </a:pPr>
            <a:r>
              <a:rPr lang="en-US" dirty="0" smtClean="0"/>
              <a:t>All of these increase your chances of getting certain  noninfectious diseases.</a:t>
            </a:r>
          </a:p>
          <a:p>
            <a:pPr marL="1154430" lvl="2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condition in which cells divide at an uncontrolled rate.  Killer T cells destroy the cancer cells, but sometimes cannot control the division rate.</a:t>
            </a:r>
          </a:p>
          <a:p>
            <a:endParaRPr lang="en-US" dirty="0" smtClean="0"/>
          </a:p>
          <a:p>
            <a:r>
              <a:rPr lang="en-US" dirty="0" smtClean="0"/>
              <a:t>Many invade tissues, cardiovascular system, or lymphatic system which allows it to travel to other places in the body.  </a:t>
            </a:r>
          </a:p>
          <a:p>
            <a:endParaRPr lang="en-US" dirty="0" smtClean="0"/>
          </a:p>
          <a:p>
            <a:r>
              <a:rPr lang="en-US" dirty="0" smtClean="0"/>
              <a:t>Surgery, radiation, and certain drugs can remove, kill, or slow the cancer cells division.</a:t>
            </a:r>
            <a:endParaRPr lang="en-US" dirty="0"/>
          </a:p>
        </p:txBody>
      </p:sp>
      <p:pic>
        <p:nvPicPr>
          <p:cNvPr id="4" name="Picture 3" descr="lung canc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1"/>
            <a:ext cx="2362200" cy="190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57800" y="685800"/>
            <a:ext cx="1449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Lung Cancer</a:t>
            </a:r>
          </a:p>
          <a:p>
            <a:r>
              <a:rPr lang="en-US" dirty="0" smtClean="0"/>
              <a:t>      Mass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r>
              <a:rPr lang="en-US" dirty="0" smtClean="0"/>
              <a:t>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Human immunodeficiency virus(HIV) causes acquired deficiency syndrome (AIDS).   </a:t>
            </a:r>
          </a:p>
          <a:p>
            <a:endParaRPr lang="en-US" dirty="0" smtClean="0"/>
          </a:p>
          <a:p>
            <a:r>
              <a:rPr lang="en-US" dirty="0" smtClean="0"/>
              <a:t>HIV infects the immune system using helper T cells as factories to produce more viruses.  Helper T cells are destroyed.  </a:t>
            </a:r>
          </a:p>
          <a:p>
            <a:endParaRPr lang="en-US" dirty="0" smtClean="0"/>
          </a:p>
          <a:p>
            <a:r>
              <a:rPr lang="en-US" dirty="0" smtClean="0"/>
              <a:t>People with AIDS have very few helper T cells (no activation of B cells or killer T cells).  </a:t>
            </a:r>
          </a:p>
          <a:p>
            <a:endParaRPr lang="en-US" dirty="0" smtClean="0"/>
          </a:p>
          <a:p>
            <a:r>
              <a:rPr lang="en-US" dirty="0" smtClean="0"/>
              <a:t>People with AIDS don’t usually die of AIDS.  They die of other  diseases that they are unable to fight off.</a:t>
            </a:r>
            <a:endParaRPr lang="en-US" dirty="0"/>
          </a:p>
        </p:txBody>
      </p:sp>
      <p:pic>
        <p:nvPicPr>
          <p:cNvPr id="4" name="Picture 3" descr="aid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0"/>
            <a:ext cx="2133600" cy="21899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Bubble Boy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Infectious Disease</a:t>
            </a:r>
            <a:r>
              <a:rPr lang="en-US" dirty="0" smtClean="0"/>
              <a:t>-a disease that is caused by a pathogen and can be passed from one living thing to another.</a:t>
            </a:r>
          </a:p>
          <a:p>
            <a:pPr marL="514350" indent="-514350">
              <a:buNone/>
            </a:pPr>
            <a:r>
              <a:rPr lang="en-US" dirty="0" smtClean="0"/>
              <a:t>	Causes:</a:t>
            </a:r>
          </a:p>
          <a:p>
            <a:pPr marL="880110" lvl="1" indent="-514350"/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Pathogens</a:t>
            </a:r>
            <a:r>
              <a:rPr lang="en-US" dirty="0" smtClean="0"/>
              <a:t>-a virus, microorganism, or other organism that causes disease.</a:t>
            </a:r>
          </a:p>
          <a:p>
            <a:pPr marL="880110" lvl="1" indent="-514350">
              <a:buNone/>
            </a:pPr>
            <a:r>
              <a:rPr lang="en-US" dirty="0" smtClean="0"/>
              <a:t>Look at page 132 figure 1</a:t>
            </a:r>
          </a:p>
          <a:p>
            <a:pPr marL="880110" lvl="1" indent="-514350"/>
            <a:endParaRPr lang="en-US" dirty="0" smtClean="0"/>
          </a:p>
          <a:p>
            <a:pPr marL="880110" lvl="1" indent="-514350"/>
            <a:endParaRPr lang="en-US" dirty="0"/>
          </a:p>
        </p:txBody>
      </p:sp>
      <p:pic>
        <p:nvPicPr>
          <p:cNvPr id="4" name="Picture 3" descr="pathogen.jpg"/>
          <p:cNvPicPr>
            <a:picLocks noChangeAspect="1"/>
          </p:cNvPicPr>
          <p:nvPr/>
        </p:nvPicPr>
        <p:blipFill>
          <a:blip r:embed="rId3" cstate="print"/>
          <a:srcRect l="246" b="50661"/>
          <a:stretch>
            <a:fillRect/>
          </a:stretch>
        </p:blipFill>
        <p:spPr>
          <a:xfrm>
            <a:off x="5181600" y="4724400"/>
            <a:ext cx="3133726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67000"/>
            <a:ext cx="7543800" cy="1066800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Infectious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hlinkClick r:id="rId4"/>
              </a:rPr>
              <a:t> Noninfectious Diseases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590800"/>
            <a:ext cx="5647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disease that is not spread from one person to another.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3886200"/>
            <a:ext cx="6212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disease that can be passed from one living thing to another.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to Pathogens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507492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Air</a:t>
            </a:r>
            <a:r>
              <a:rPr lang="en-US" dirty="0" smtClean="0"/>
              <a:t>		Look at page 133 Figure 2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Contaminated Objects</a:t>
            </a:r>
            <a:r>
              <a:rPr lang="en-US" dirty="0" smtClean="0"/>
              <a:t>-a person who is sick can leave bacteria or viruses on many objects like doorknobs, telephone, remote, combs, towels . . .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Person to Person</a:t>
            </a:r>
            <a:r>
              <a:rPr lang="en-US" dirty="0" smtClean="0"/>
              <a:t>-direct contact with an infected person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Animals</a:t>
            </a:r>
            <a:r>
              <a:rPr lang="en-US" dirty="0" smtClean="0"/>
              <a:t>-can carry pathogens</a:t>
            </a:r>
          </a:p>
          <a:p>
            <a:pPr marL="514350" indent="-514350">
              <a:buNone/>
            </a:pPr>
            <a:r>
              <a:rPr lang="en-US" dirty="0" smtClean="0"/>
              <a:t>	like:</a:t>
            </a:r>
          </a:p>
          <a:p>
            <a:pPr marL="880110" lvl="1" indent="-514350"/>
            <a:r>
              <a:rPr lang="en-US" dirty="0" smtClean="0"/>
              <a:t>ringworm (a fungus from handling an infected dog)</a:t>
            </a:r>
          </a:p>
          <a:p>
            <a:pPr marL="880110" lvl="1" indent="-514350"/>
            <a:r>
              <a:rPr lang="en-US" dirty="0" smtClean="0"/>
              <a:t>Lyme disease-a bacteria that ticks carry</a:t>
            </a:r>
          </a:p>
          <a:p>
            <a:pPr marL="880110" lvl="1" indent="-514350"/>
            <a:r>
              <a:rPr lang="en-US" dirty="0" smtClean="0"/>
              <a:t>Rocky Mountain spotted fever-also from infected tick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5"/>
            </a:pPr>
            <a:r>
              <a:rPr lang="en-US" b="1" dirty="0" smtClean="0"/>
              <a:t>Food and Water</a:t>
            </a:r>
            <a:r>
              <a:rPr lang="en-US" dirty="0" smtClean="0"/>
              <a:t>-drinking water in the U.S. is fairly safe because we have treatment plants.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When problems arise:</a:t>
            </a:r>
          </a:p>
          <a:p>
            <a:pPr marL="514350" indent="-514350"/>
            <a:r>
              <a:rPr lang="en-US" dirty="0" smtClean="0"/>
              <a:t>Flooding can allow microorganisms to enter the water supply.</a:t>
            </a:r>
          </a:p>
          <a:p>
            <a:pPr marL="514350" indent="-514350"/>
            <a:r>
              <a:rPr lang="en-US" dirty="0" smtClean="0"/>
              <a:t>Meat, fish, and eggs that are not cooked enough can contain dangerous bacteria or parasites.</a:t>
            </a:r>
          </a:p>
          <a:p>
            <a:pPr marL="514350" indent="-514350"/>
            <a:r>
              <a:rPr lang="en-US" dirty="0" smtClean="0"/>
              <a:t>Leaving food out at room temperature can give bacteria like salmonella a chance to grow</a:t>
            </a:r>
          </a:p>
          <a:p>
            <a:pPr marL="514350" indent="-514350"/>
            <a:endParaRPr lang="en-US" dirty="0" smtClean="0"/>
          </a:p>
        </p:txBody>
      </p:sp>
      <p:pic>
        <p:nvPicPr>
          <p:cNvPr id="6" name="Picture 5" descr="raw hamburg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5257800"/>
            <a:ext cx="1533525" cy="1457325"/>
          </a:xfrm>
          <a:prstGeom prst="rect">
            <a:avLst/>
          </a:prstGeom>
        </p:spPr>
      </p:pic>
      <p:pic>
        <p:nvPicPr>
          <p:cNvPr id="5" name="Picture 4" descr="raw eg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98836"/>
            <a:ext cx="1676400" cy="1259163"/>
          </a:xfrm>
          <a:prstGeom prst="rect">
            <a:avLst/>
          </a:prstGeom>
        </p:spPr>
      </p:pic>
      <p:pic>
        <p:nvPicPr>
          <p:cNvPr id="7" name="Picture 6" descr="fis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0400" y="5637654"/>
            <a:ext cx="2028825" cy="1220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ater treatment plant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2810256" y="1524000"/>
            <a:ext cx="3438144" cy="4029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048000" y="6019800"/>
            <a:ext cx="2686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Water Treatment Plant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1836</TotalTime>
  <Words>966</Words>
  <Application>Microsoft Office PowerPoint</Application>
  <PresentationFormat>On-screen Show (4:3)</PresentationFormat>
  <Paragraphs>229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Flow</vt:lpstr>
      <vt:lpstr>Body Defenses and Disease</vt:lpstr>
      <vt:lpstr>Disease</vt:lpstr>
      <vt:lpstr>2 Types of Diseases:</vt:lpstr>
      <vt:lpstr>Slide 4</vt:lpstr>
      <vt:lpstr>Slide 5</vt:lpstr>
      <vt:lpstr>Infectious Diseases</vt:lpstr>
      <vt:lpstr>Pathways to Pathogens</vt:lpstr>
      <vt:lpstr>Slide 8</vt:lpstr>
      <vt:lpstr>Slide 9</vt:lpstr>
      <vt:lpstr>What can you do?</vt:lpstr>
      <vt:lpstr>Putting Pathogens in Their Place</vt:lpstr>
      <vt:lpstr>Pasteurization</vt:lpstr>
      <vt:lpstr>Slide 13</vt:lpstr>
      <vt:lpstr>Vaccines and Immunity</vt:lpstr>
      <vt:lpstr>Antibiotics</vt:lpstr>
      <vt:lpstr>Your Body’s Defenses</vt:lpstr>
      <vt:lpstr>Slide 17</vt:lpstr>
      <vt:lpstr>How does the 1st Line of Defense Fail?</vt:lpstr>
      <vt:lpstr>Immune System</vt:lpstr>
      <vt:lpstr>Look at page 137  figure 2</vt:lpstr>
      <vt:lpstr>Responding to a Virus</vt:lpstr>
      <vt:lpstr> Path of a Virus</vt:lpstr>
      <vt:lpstr>Slide 23</vt:lpstr>
      <vt:lpstr>Fevers</vt:lpstr>
      <vt:lpstr>Memory Cells</vt:lpstr>
      <vt:lpstr>Challenges to the Immune System</vt:lpstr>
      <vt:lpstr>Slide 27</vt:lpstr>
      <vt:lpstr>Slide 28</vt:lpstr>
      <vt:lpstr>Slide 29</vt:lpstr>
      <vt:lpstr>Cancer</vt:lpstr>
      <vt:lpstr>Aids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Defenses and Disease</dc:title>
  <dc:creator>Kris</dc:creator>
  <cp:lastModifiedBy>Kris</cp:lastModifiedBy>
  <cp:revision>52</cp:revision>
  <dcterms:created xsi:type="dcterms:W3CDTF">2009-10-19T13:02:04Z</dcterms:created>
  <dcterms:modified xsi:type="dcterms:W3CDTF">2012-08-29T19:23:46Z</dcterms:modified>
</cp:coreProperties>
</file>