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65" r:id="rId3"/>
    <p:sldId id="275" r:id="rId4"/>
    <p:sldId id="258" r:id="rId5"/>
    <p:sldId id="261" r:id="rId6"/>
    <p:sldId id="277" r:id="rId7"/>
    <p:sldId id="279" r:id="rId8"/>
    <p:sldId id="281" r:id="rId9"/>
    <p:sldId id="284" r:id="rId10"/>
    <p:sldId id="283" r:id="rId11"/>
    <p:sldId id="286" r:id="rId12"/>
    <p:sldId id="272" r:id="rId13"/>
    <p:sldId id="280" r:id="rId14"/>
    <p:sldId id="263" r:id="rId15"/>
    <p:sldId id="269" r:id="rId16"/>
    <p:sldId id="292" r:id="rId17"/>
    <p:sldId id="303" r:id="rId18"/>
    <p:sldId id="271" r:id="rId19"/>
    <p:sldId id="262" r:id="rId20"/>
    <p:sldId id="295" r:id="rId21"/>
    <p:sldId id="294" r:id="rId22"/>
    <p:sldId id="296" r:id="rId23"/>
    <p:sldId id="302" r:id="rId24"/>
    <p:sldId id="298" r:id="rId25"/>
    <p:sldId id="297" r:id="rId26"/>
    <p:sldId id="301" r:id="rId27"/>
    <p:sldId id="264" r:id="rId28"/>
    <p:sldId id="300" r:id="rId29"/>
    <p:sldId id="288" r:id="rId30"/>
    <p:sldId id="290" r:id="rId31"/>
    <p:sldId id="270" r:id="rId32"/>
    <p:sldId id="260" r:id="rId33"/>
    <p:sldId id="273" r:id="rId34"/>
    <p:sldId id="274" r:id="rId35"/>
    <p:sldId id="276" r:id="rId36"/>
    <p:sldId id="289" r:id="rId37"/>
  </p:sldIdLst>
  <p:sldSz cx="9144000" cy="6858000" type="screen4x3"/>
  <p:notesSz cx="6954838" cy="9240838"/>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60"/>
  </p:normalViewPr>
  <p:slideViewPr>
    <p:cSldViewPr>
      <p:cViewPr varScale="1">
        <p:scale>
          <a:sx n="86" d="100"/>
          <a:sy n="86" d="100"/>
        </p:scale>
        <p:origin x="-69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23555" name="Rectangle 3"/>
          <p:cNvSpPr>
            <a:spLocks noGrp="1" noChangeArrowheads="1"/>
          </p:cNvSpPr>
          <p:nvPr>
            <p:ph type="dt" sz="quarter" idx="1"/>
          </p:nvPr>
        </p:nvSpPr>
        <p:spPr bwMode="auto">
          <a:xfrm>
            <a:off x="3940175" y="0"/>
            <a:ext cx="30130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23556" name="Rectangle 4"/>
          <p:cNvSpPr>
            <a:spLocks noGrp="1" noChangeArrowheads="1"/>
          </p:cNvSpPr>
          <p:nvPr>
            <p:ph type="ftr" sz="quarter" idx="2"/>
          </p:nvPr>
        </p:nvSpPr>
        <p:spPr bwMode="auto">
          <a:xfrm>
            <a:off x="0" y="8777288"/>
            <a:ext cx="3013075"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23557" name="Rectangle 5"/>
          <p:cNvSpPr>
            <a:spLocks noGrp="1" noChangeArrowheads="1"/>
          </p:cNvSpPr>
          <p:nvPr>
            <p:ph type="sldNum" sz="quarter" idx="3"/>
          </p:nvPr>
        </p:nvSpPr>
        <p:spPr bwMode="auto">
          <a:xfrm>
            <a:off x="3940175" y="8777288"/>
            <a:ext cx="3013075"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07D86B64-8937-4593-BD48-FE5F491BD55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1963"/>
          </a:xfrm>
          <a:prstGeom prst="rect">
            <a:avLst/>
          </a:prstGeom>
        </p:spPr>
        <p:txBody>
          <a:bodyPr vert="horz" lIns="91440" tIns="45720" rIns="91440" bIns="45720" rtlCol="0"/>
          <a:lstStyle>
            <a:lvl1pPr algn="r">
              <a:defRPr sz="1200"/>
            </a:lvl1pPr>
          </a:lstStyle>
          <a:p>
            <a:fld id="{0DE6B73D-313B-4AED-B2EC-E1CBCCE17AAA}" type="datetimeFigureOut">
              <a:rPr lang="en-US" smtClean="0"/>
              <a:pPr/>
              <a:t>1/3/2013</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9438"/>
            <a:ext cx="5564188" cy="41576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288"/>
            <a:ext cx="3013075"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777288"/>
            <a:ext cx="3013075" cy="461962"/>
          </a:xfrm>
          <a:prstGeom prst="rect">
            <a:avLst/>
          </a:prstGeom>
        </p:spPr>
        <p:txBody>
          <a:bodyPr vert="horz" lIns="91440" tIns="45720" rIns="91440" bIns="45720" rtlCol="0" anchor="b"/>
          <a:lstStyle>
            <a:lvl1pPr algn="r">
              <a:defRPr sz="1200"/>
            </a:lvl1pPr>
          </a:lstStyle>
          <a:p>
            <a:fld id="{A66BF4D1-235E-49CC-A345-588F5F0E86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6BF4D1-235E-49CC-A345-588F5F0E862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6BF4D1-235E-49CC-A345-588F5F0E862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6BF4D1-235E-49CC-A345-588F5F0E862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6BF4D1-235E-49CC-A345-588F5F0E862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6BF4D1-235E-49CC-A345-588F5F0E862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6BF4D1-235E-49CC-A345-588F5F0E862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6BF4D1-235E-49CC-A345-588F5F0E862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AC5CAF-00A7-47BB-B09B-14DCF98CE07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6BF4D1-235E-49CC-A345-588F5F0E862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6BF4D1-235E-49CC-A345-588F5F0E862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6BF4D1-235E-49CC-A345-588F5F0E862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6BF4D1-235E-49CC-A345-588F5F0E862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AC5CAF-00A7-47BB-B09B-14DCF98CE07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AC5CAF-00A7-47BB-B09B-14DCF98CE07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AC5CAF-00A7-47BB-B09B-14DCF98CE07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AC5CAF-00A7-47BB-B09B-14DCF98CE07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AC5CAF-00A7-47BB-B09B-14DCF98CE07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AC5CAF-00A7-47BB-B09B-14DCF98CE07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AC5CAF-00A7-47BB-B09B-14DCF98CE07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6BF4D1-235E-49CC-A345-588F5F0E862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AC5CAF-00A7-47BB-B09B-14DCF98CE07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6BF4D1-235E-49CC-A345-588F5F0E862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6BF4D1-235E-49CC-A345-588F5F0E862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6BF4D1-235E-49CC-A345-588F5F0E862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6BF4D1-235E-49CC-A345-588F5F0E862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6BF4D1-235E-49CC-A345-588F5F0E862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6BF4D1-235E-49CC-A345-588F5F0E862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6BF4D1-235E-49CC-A345-588F5F0E8622}"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6BF4D1-235E-49CC-A345-588F5F0E8622}"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6BF4D1-235E-49CC-A345-588F5F0E8622}"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6BF4D1-235E-49CC-A345-588F5F0E862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6BF4D1-235E-49CC-A345-588F5F0E862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6BF4D1-235E-49CC-A345-588F5F0E862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6BF4D1-235E-49CC-A345-588F5F0E862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6BF4D1-235E-49CC-A345-588F5F0E862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6BF4D1-235E-49CC-A345-588F5F0E862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2A59F3-E4A7-4DBC-9F7F-45299495245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70F2DC-C493-4723-8C42-F69C268619F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A8D37D-B040-4191-9F9A-5A413B69898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2E6E40-51D3-40DA-9DE4-D5AA5006833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1D5A5B-DEDE-4E0D-A787-C78D184126C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E6D5FEE-3DD2-4658-A3A9-FFD6F4859DD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BDE080C-F866-40F6-9E39-0EDFCD73996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82C6E80-399B-4C11-AEC0-88625E97C12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5E848A5-2201-428C-8301-DE490ED0859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40050E-A1AF-4288-A162-739E36C2D2D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0E328C2-4BC8-44B0-A6AE-1D350870B49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CA1226F4-CB82-4A05-88FF-9D5C0A9CC07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hyperlink" Target="http://dsc.discovery.com/guides/planetearth/earthquake/photogallery/slide.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www.youtube.com/watch?v=NPySVL-c3Lg" TargetMode="External"/><Relationship Id="rId4" Type="http://schemas.openxmlformats.org/officeDocument/2006/relationships/hyperlink" Target="http://www.youtube.com/watch?v=H0o_9sILvLY"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50000">
              <a:schemeClr val="hlink"/>
            </a:gs>
            <a:gs pos="100000">
              <a:schemeClr val="accent2"/>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152400"/>
            <a:ext cx="7467600" cy="914400"/>
          </a:xfrm>
        </p:spPr>
        <p:txBody>
          <a:bodyPr/>
          <a:lstStyle/>
          <a:p>
            <a:r>
              <a:rPr lang="en-US" sz="3600" dirty="0">
                <a:solidFill>
                  <a:schemeClr val="bg1"/>
                </a:solidFill>
              </a:rPr>
              <a:t>Chapter 5 </a:t>
            </a:r>
            <a:r>
              <a:rPr lang="en-US" sz="3600" dirty="0" smtClean="0">
                <a:solidFill>
                  <a:schemeClr val="bg1"/>
                </a:solidFill>
              </a:rPr>
              <a:t>Earthquakes:  Section 2</a:t>
            </a:r>
            <a:endParaRPr lang="en-US" sz="3600" dirty="0">
              <a:solidFill>
                <a:schemeClr val="bg1"/>
              </a:solidFill>
            </a:endParaRPr>
          </a:p>
        </p:txBody>
      </p:sp>
      <p:sp>
        <p:nvSpPr>
          <p:cNvPr id="2051" name="Rectangle 3"/>
          <p:cNvSpPr>
            <a:spLocks noGrp="1" noChangeArrowheads="1"/>
          </p:cNvSpPr>
          <p:nvPr>
            <p:ph type="subTitle" idx="1"/>
          </p:nvPr>
        </p:nvSpPr>
        <p:spPr>
          <a:xfrm>
            <a:off x="1371600" y="4419600"/>
            <a:ext cx="6400800" cy="2286000"/>
          </a:xfrm>
        </p:spPr>
        <p:txBody>
          <a:bodyPr/>
          <a:lstStyle/>
          <a:p>
            <a:pPr>
              <a:lnSpc>
                <a:spcPct val="90000"/>
              </a:lnSpc>
            </a:pPr>
            <a:endParaRPr lang="en-US" sz="2800" dirty="0" smtClean="0">
              <a:solidFill>
                <a:schemeClr val="bg1"/>
              </a:solidFill>
            </a:endParaRPr>
          </a:p>
          <a:p>
            <a:pPr>
              <a:lnSpc>
                <a:spcPct val="90000"/>
              </a:lnSpc>
            </a:pPr>
            <a:r>
              <a:rPr lang="en-US" sz="2800" dirty="0" smtClean="0">
                <a:solidFill>
                  <a:schemeClr val="bg1"/>
                </a:solidFill>
              </a:rPr>
              <a:t>Earth's </a:t>
            </a:r>
            <a:r>
              <a:rPr lang="en-US" sz="2800" dirty="0">
                <a:solidFill>
                  <a:schemeClr val="bg1"/>
                </a:solidFill>
              </a:rPr>
              <a:t>Crust in </a:t>
            </a:r>
            <a:r>
              <a:rPr lang="en-US" sz="2800" dirty="0" smtClean="0">
                <a:solidFill>
                  <a:schemeClr val="bg1"/>
                </a:solidFill>
              </a:rPr>
              <a:t>Motion</a:t>
            </a:r>
          </a:p>
          <a:p>
            <a:pPr>
              <a:lnSpc>
                <a:spcPct val="90000"/>
              </a:lnSpc>
            </a:pPr>
            <a:r>
              <a:rPr lang="en-US" sz="2800" dirty="0">
                <a:solidFill>
                  <a:schemeClr val="bg1"/>
                </a:solidFill>
              </a:rPr>
              <a:t> </a:t>
            </a:r>
            <a:r>
              <a:rPr lang="en-US" sz="2800" dirty="0" smtClean="0">
                <a:solidFill>
                  <a:schemeClr val="bg1"/>
                </a:solidFill>
              </a:rPr>
              <a:t>Earthquake Measurement</a:t>
            </a:r>
            <a:r>
              <a:rPr lang="en-US" sz="2800" dirty="0">
                <a:solidFill>
                  <a:schemeClr val="bg1"/>
                </a:solidFill>
              </a:rPr>
              <a:t> </a:t>
            </a:r>
            <a:endParaRPr lang="en-US" sz="2800" dirty="0" smtClean="0">
              <a:solidFill>
                <a:schemeClr val="bg1"/>
              </a:solidFill>
            </a:endParaRPr>
          </a:p>
          <a:p>
            <a:pPr>
              <a:lnSpc>
                <a:spcPct val="90000"/>
              </a:lnSpc>
            </a:pPr>
            <a:r>
              <a:rPr lang="en-US" sz="2800" dirty="0" smtClean="0">
                <a:solidFill>
                  <a:schemeClr val="bg1"/>
                </a:solidFill>
              </a:rPr>
              <a:t>Earthquake </a:t>
            </a:r>
            <a:r>
              <a:rPr lang="en-US" sz="2800" dirty="0">
                <a:solidFill>
                  <a:schemeClr val="bg1"/>
                </a:solidFill>
              </a:rPr>
              <a:t>Hazards</a:t>
            </a:r>
            <a:br>
              <a:rPr lang="en-US" sz="2800" dirty="0">
                <a:solidFill>
                  <a:schemeClr val="bg1"/>
                </a:solidFill>
              </a:rPr>
            </a:br>
            <a:r>
              <a:rPr lang="en-US" sz="1800" dirty="0"/>
              <a:t/>
            </a:r>
            <a:br>
              <a:rPr lang="en-US" sz="1800" dirty="0"/>
            </a:br>
            <a:endParaRPr lang="en-US" sz="1800" dirty="0"/>
          </a:p>
          <a:p>
            <a:pPr>
              <a:lnSpc>
                <a:spcPct val="90000"/>
              </a:lnSpc>
            </a:pPr>
            <a:endParaRPr lang="en-US" sz="1800" dirty="0"/>
          </a:p>
        </p:txBody>
      </p:sp>
      <p:pic>
        <p:nvPicPr>
          <p:cNvPr id="2053" name="Picture 5" descr="IMG0029"/>
          <p:cNvPicPr>
            <a:picLocks noChangeAspect="1" noChangeArrowheads="1"/>
          </p:cNvPicPr>
          <p:nvPr/>
        </p:nvPicPr>
        <p:blipFill>
          <a:blip r:embed="rId3" cstate="print"/>
          <a:srcRect/>
          <a:stretch>
            <a:fillRect/>
          </a:stretch>
        </p:blipFill>
        <p:spPr bwMode="auto">
          <a:xfrm>
            <a:off x="1409700" y="1066800"/>
            <a:ext cx="5600700" cy="3733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4800" y="1570038"/>
            <a:ext cx="8229600" cy="4297362"/>
          </a:xfrm>
        </p:spPr>
        <p:txBody>
          <a:bodyPr/>
          <a:lstStyle/>
          <a:p>
            <a:pPr algn="l"/>
            <a:r>
              <a:rPr lang="en-US" sz="3200"/>
              <a:t>There are seismic waves that exist only at the surface. These surface seismic waves travel </a:t>
            </a:r>
            <a:br>
              <a:rPr lang="en-US" sz="3200"/>
            </a:br>
            <a:r>
              <a:rPr lang="en-US" sz="3200"/>
              <a:t>slower than both </a:t>
            </a:r>
            <a:br>
              <a:rPr lang="en-US" sz="3200"/>
            </a:br>
            <a:r>
              <a:rPr lang="en-US" sz="3200"/>
              <a:t>P-waves and </a:t>
            </a:r>
            <a:br>
              <a:rPr lang="en-US" sz="3200"/>
            </a:br>
            <a:r>
              <a:rPr lang="en-US" sz="3200"/>
              <a:t>the S-waves </a:t>
            </a:r>
            <a:br>
              <a:rPr lang="en-US" sz="3200"/>
            </a:br>
            <a:r>
              <a:rPr lang="en-US" sz="3200"/>
              <a:t>but can be very </a:t>
            </a:r>
            <a:br>
              <a:rPr lang="en-US" sz="3200"/>
            </a:br>
            <a:r>
              <a:rPr lang="en-US" sz="3200"/>
              <a:t>destructive.</a:t>
            </a:r>
            <a:r>
              <a:rPr lang="en-US" sz="4000"/>
              <a:t>   </a:t>
            </a:r>
          </a:p>
        </p:txBody>
      </p:sp>
      <p:pic>
        <p:nvPicPr>
          <p:cNvPr id="31750" name="Picture 6" descr="rayleighlove_lrg"/>
          <p:cNvPicPr>
            <a:picLocks noChangeAspect="1" noChangeArrowheads="1"/>
          </p:cNvPicPr>
          <p:nvPr/>
        </p:nvPicPr>
        <p:blipFill>
          <a:blip r:embed="rId3" cstate="print"/>
          <a:srcRect/>
          <a:stretch>
            <a:fillRect/>
          </a:stretch>
        </p:blipFill>
        <p:spPr bwMode="auto">
          <a:xfrm>
            <a:off x="3962400" y="3200400"/>
            <a:ext cx="4981575" cy="2847975"/>
          </a:xfrm>
          <a:prstGeom prst="rect">
            <a:avLst/>
          </a:prstGeom>
          <a:noFill/>
        </p:spPr>
      </p:pic>
      <p:sp>
        <p:nvSpPr>
          <p:cNvPr id="31753" name="Text Box 9"/>
          <p:cNvSpPr txBox="1">
            <a:spLocks noChangeArrowheads="1"/>
          </p:cNvSpPr>
          <p:nvPr/>
        </p:nvSpPr>
        <p:spPr bwMode="auto">
          <a:xfrm>
            <a:off x="685800" y="457200"/>
            <a:ext cx="7696200" cy="641350"/>
          </a:xfrm>
          <a:prstGeom prst="rect">
            <a:avLst/>
          </a:prstGeom>
          <a:noFill/>
          <a:ln w="9525">
            <a:noFill/>
            <a:miter lim="800000"/>
            <a:headEnd/>
            <a:tailEnd/>
          </a:ln>
          <a:effectLst/>
        </p:spPr>
        <p:txBody>
          <a:bodyPr>
            <a:spAutoFit/>
          </a:bodyPr>
          <a:lstStyle/>
          <a:p>
            <a:pPr>
              <a:spcBef>
                <a:spcPct val="50000"/>
              </a:spcBef>
            </a:pPr>
            <a:r>
              <a:rPr lang="en-US" sz="3600"/>
              <a:t>Surface Waves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Surface Wave in an Earthquake</a:t>
            </a:r>
          </a:p>
        </p:txBody>
      </p:sp>
      <p:sp>
        <p:nvSpPr>
          <p:cNvPr id="34819" name="Rectangle 3"/>
          <p:cNvSpPr>
            <a:spLocks noGrp="1" noChangeArrowheads="1"/>
          </p:cNvSpPr>
          <p:nvPr>
            <p:ph type="body" idx="1"/>
          </p:nvPr>
        </p:nvSpPr>
        <p:spPr/>
        <p:txBody>
          <a:bodyPr/>
          <a:lstStyle/>
          <a:p>
            <a:pPr>
              <a:buFontTx/>
              <a:buNone/>
            </a:pPr>
            <a:r>
              <a:rPr lang="en-US"/>
              <a:t>   </a:t>
            </a:r>
            <a:r>
              <a:rPr lang="en-US" sz="2800"/>
              <a:t>How would this feel if you were in an earthquake?  If you watched a surface wave move through a very large parking lot, what would it look like?</a:t>
            </a:r>
          </a:p>
        </p:txBody>
      </p:sp>
      <p:pic>
        <p:nvPicPr>
          <p:cNvPr id="34821" name="Picture 5" descr="rayleigh"/>
          <p:cNvPicPr>
            <a:picLocks noChangeAspect="1" noChangeArrowheads="1"/>
          </p:cNvPicPr>
          <p:nvPr/>
        </p:nvPicPr>
        <p:blipFill>
          <a:blip r:embed="rId3" cstate="print"/>
          <a:srcRect/>
          <a:stretch>
            <a:fillRect/>
          </a:stretch>
        </p:blipFill>
        <p:spPr bwMode="auto">
          <a:xfrm>
            <a:off x="2362200" y="3857625"/>
            <a:ext cx="4924425" cy="27717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descr="Earthquake recorded on a seismograph. The world's biggest earthquake in almost four years, measuring 8.1 on the Richter Scale, was registered off the coast of Australia's southern island state of Tasmania, seismological officials said. [AFP/file]"/>
          <p:cNvPicPr>
            <a:picLocks noChangeAspect="1" noChangeArrowheads="1"/>
          </p:cNvPicPr>
          <p:nvPr/>
        </p:nvPicPr>
        <p:blipFill>
          <a:blip r:embed="rId3" cstate="print"/>
          <a:srcRect/>
          <a:stretch>
            <a:fillRect/>
          </a:stretch>
        </p:blipFill>
        <p:spPr bwMode="auto">
          <a:xfrm>
            <a:off x="304800" y="1524000"/>
            <a:ext cx="5238750" cy="4011613"/>
          </a:xfrm>
          <a:prstGeom prst="rect">
            <a:avLst/>
          </a:prstGeom>
          <a:noFill/>
        </p:spPr>
      </p:pic>
      <p:sp>
        <p:nvSpPr>
          <p:cNvPr id="18438" name="Text Box 6"/>
          <p:cNvSpPr txBox="1">
            <a:spLocks noChangeArrowheads="1"/>
          </p:cNvSpPr>
          <p:nvPr/>
        </p:nvSpPr>
        <p:spPr bwMode="auto">
          <a:xfrm>
            <a:off x="5867400" y="1295400"/>
            <a:ext cx="2873375" cy="4886325"/>
          </a:xfrm>
          <a:prstGeom prst="rect">
            <a:avLst/>
          </a:prstGeom>
          <a:noFill/>
          <a:ln w="9525">
            <a:noFill/>
            <a:miter lim="800000"/>
            <a:headEnd/>
            <a:tailEnd/>
          </a:ln>
          <a:effectLst/>
        </p:spPr>
        <p:txBody>
          <a:bodyPr>
            <a:spAutoFit/>
          </a:bodyPr>
          <a:lstStyle/>
          <a:p>
            <a:pPr>
              <a:spcBef>
                <a:spcPct val="50000"/>
              </a:spcBef>
            </a:pPr>
            <a:r>
              <a:rPr lang="en-US" sz="2400"/>
              <a:t>This picture shows the drum of a seismograph. The drum moves with the earth, but the pen that makes the mark does not move.  The more the drum shakes, the bigger the earthquakes.</a:t>
            </a:r>
          </a:p>
          <a:p>
            <a:pPr>
              <a:spcBef>
                <a:spcPct val="50000"/>
              </a:spcBef>
            </a:pPr>
            <a:endParaRPr lang="en-US"/>
          </a:p>
        </p:txBody>
      </p:sp>
      <p:sp>
        <p:nvSpPr>
          <p:cNvPr id="18440" name="Text Box 8"/>
          <p:cNvSpPr txBox="1">
            <a:spLocks noChangeArrowheads="1"/>
          </p:cNvSpPr>
          <p:nvPr/>
        </p:nvSpPr>
        <p:spPr bwMode="auto">
          <a:xfrm>
            <a:off x="0" y="0"/>
            <a:ext cx="8991600" cy="946150"/>
          </a:xfrm>
          <a:prstGeom prst="rect">
            <a:avLst/>
          </a:prstGeom>
          <a:noFill/>
          <a:ln w="9525">
            <a:noFill/>
            <a:miter lim="800000"/>
            <a:headEnd/>
            <a:tailEnd/>
          </a:ln>
          <a:effectLst/>
        </p:spPr>
        <p:txBody>
          <a:bodyPr>
            <a:spAutoFit/>
          </a:bodyPr>
          <a:lstStyle/>
          <a:p>
            <a:pPr algn="ctr">
              <a:spcBef>
                <a:spcPct val="50000"/>
              </a:spcBef>
            </a:pPr>
            <a:r>
              <a:rPr lang="en-US" sz="2800" dirty="0" smtClean="0"/>
              <a:t>A Seismograph is for </a:t>
            </a:r>
            <a:r>
              <a:rPr lang="en-US" sz="2800" dirty="0"/>
              <a:t>recording </a:t>
            </a:r>
            <a:br>
              <a:rPr lang="en-US" sz="2800" dirty="0"/>
            </a:br>
            <a:r>
              <a:rPr lang="en-US" sz="2800" dirty="0"/>
              <a:t>the magnitude and intensity of an earthquake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52400" y="152400"/>
            <a:ext cx="6019800" cy="6400800"/>
          </a:xfrm>
        </p:spPr>
        <p:txBody>
          <a:bodyPr/>
          <a:lstStyle/>
          <a:p>
            <a:pPr>
              <a:lnSpc>
                <a:spcPct val="90000"/>
              </a:lnSpc>
              <a:buFontTx/>
              <a:buNone/>
            </a:pPr>
            <a:r>
              <a:rPr lang="en-US" dirty="0" smtClean="0"/>
              <a:t>   A </a:t>
            </a:r>
            <a:r>
              <a:rPr lang="en-US" dirty="0"/>
              <a:t>seismograph, or seismometer, is an instrument used to detect and record earthquakes. Generally, it consists of a mass attached to a fixed base. During an earthquake, the base moves and the mass does not. The movement of the drum is recorded on paper, magnetic tape, or another recording medium. This record is proportional to the motion of the seismometer mass relative to the earth. </a:t>
            </a:r>
          </a:p>
        </p:txBody>
      </p:sp>
      <p:pic>
        <p:nvPicPr>
          <p:cNvPr id="28677" name="Picture 5" descr="seismograph"/>
          <p:cNvPicPr>
            <a:picLocks noChangeAspect="1" noChangeArrowheads="1"/>
          </p:cNvPicPr>
          <p:nvPr/>
        </p:nvPicPr>
        <p:blipFill>
          <a:blip r:embed="rId3" cstate="print"/>
          <a:srcRect/>
          <a:stretch>
            <a:fillRect/>
          </a:stretch>
        </p:blipFill>
        <p:spPr bwMode="auto">
          <a:xfrm>
            <a:off x="6553200" y="762000"/>
            <a:ext cx="2152650" cy="2324100"/>
          </a:xfrm>
          <a:prstGeom prst="rect">
            <a:avLst/>
          </a:prstGeom>
          <a:noFill/>
        </p:spPr>
      </p:pic>
      <p:pic>
        <p:nvPicPr>
          <p:cNvPr id="28679" name="Picture 7" descr="Seismograph diagram"/>
          <p:cNvPicPr>
            <a:picLocks noChangeAspect="1" noChangeArrowheads="1"/>
          </p:cNvPicPr>
          <p:nvPr/>
        </p:nvPicPr>
        <p:blipFill>
          <a:blip r:embed="rId4" cstate="print"/>
          <a:srcRect/>
          <a:stretch>
            <a:fillRect/>
          </a:stretch>
        </p:blipFill>
        <p:spPr bwMode="auto">
          <a:xfrm>
            <a:off x="5715000" y="4191000"/>
            <a:ext cx="3286125" cy="24765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1143000"/>
          </a:xfrm>
        </p:spPr>
        <p:txBody>
          <a:bodyPr/>
          <a:lstStyle/>
          <a:p>
            <a:r>
              <a:rPr lang="en-US"/>
              <a:t>Locating the Epicenter</a:t>
            </a:r>
          </a:p>
        </p:txBody>
      </p:sp>
      <p:sp>
        <p:nvSpPr>
          <p:cNvPr id="9219" name="Rectangle 3"/>
          <p:cNvSpPr>
            <a:spLocks noGrp="1" noChangeArrowheads="1"/>
          </p:cNvSpPr>
          <p:nvPr>
            <p:ph type="body" idx="1"/>
          </p:nvPr>
        </p:nvSpPr>
        <p:spPr>
          <a:xfrm>
            <a:off x="0" y="1295400"/>
            <a:ext cx="9144000" cy="5562600"/>
          </a:xfrm>
        </p:spPr>
        <p:txBody>
          <a:bodyPr/>
          <a:lstStyle/>
          <a:p>
            <a:r>
              <a:rPr lang="en-US" sz="2800" dirty="0"/>
              <a:t>Epicenter is located on the surface of the earth over where the earthquake occurred.</a:t>
            </a:r>
            <a:br>
              <a:rPr lang="en-US" sz="2800" dirty="0"/>
            </a:br>
            <a:endParaRPr lang="en-US" sz="2800" dirty="0"/>
          </a:p>
          <a:p>
            <a:r>
              <a:rPr lang="en-US" sz="2800" dirty="0"/>
              <a:t>Focus is the point where the earthquake occurred.</a:t>
            </a:r>
            <a:r>
              <a:rPr lang="en-US" dirty="0"/>
              <a:t/>
            </a:r>
            <a:br>
              <a:rPr lang="en-US" dirty="0"/>
            </a:b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earthquake"/>
          <p:cNvPicPr>
            <a:picLocks noChangeAspect="1" noChangeArrowheads="1"/>
          </p:cNvPicPr>
          <p:nvPr/>
        </p:nvPicPr>
        <p:blipFill>
          <a:blip r:embed="rId3" cstate="print"/>
          <a:srcRect/>
          <a:stretch>
            <a:fillRect/>
          </a:stretch>
        </p:blipFill>
        <p:spPr bwMode="auto">
          <a:xfrm>
            <a:off x="0" y="304800"/>
            <a:ext cx="9144000" cy="6172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Locating an Epicenter</a:t>
            </a:r>
          </a:p>
        </p:txBody>
      </p:sp>
      <p:sp>
        <p:nvSpPr>
          <p:cNvPr id="29699" name="Content Placeholder 4"/>
          <p:cNvSpPr>
            <a:spLocks noGrp="1"/>
          </p:cNvSpPr>
          <p:nvPr>
            <p:ph sz="half" idx="2"/>
          </p:nvPr>
        </p:nvSpPr>
        <p:spPr/>
        <p:txBody>
          <a:bodyPr/>
          <a:lstStyle/>
          <a:p>
            <a:pPr eaLnBrk="1" hangingPunct="1"/>
            <a:r>
              <a:rPr lang="en-US" sz="2400" dirty="0" smtClean="0"/>
              <a:t>Scientists need readings from three or more stations to determine the location.  A circle is drawn around each station.  The radius of each circle is equal to the station’s distance from the epicenter.</a:t>
            </a:r>
          </a:p>
          <a:p>
            <a:pPr eaLnBrk="1" hangingPunct="1"/>
            <a:r>
              <a:rPr lang="en-US" sz="2400" dirty="0" smtClean="0"/>
              <a:t>The point of intersection is the location of the epicenter.</a:t>
            </a:r>
          </a:p>
        </p:txBody>
      </p:sp>
      <p:pic>
        <p:nvPicPr>
          <p:cNvPr id="29700" name="Content Placeholder 7" descr="triang map 4.gif"/>
          <p:cNvPicPr>
            <a:picLocks noGrp="1" noChangeAspect="1"/>
          </p:cNvPicPr>
          <p:nvPr>
            <p:ph sz="half" idx="1"/>
          </p:nvPr>
        </p:nvPicPr>
        <p:blipFill>
          <a:blip r:embed="rId3" cstate="print"/>
          <a:srcRect/>
          <a:stretch>
            <a:fillRect/>
          </a:stretch>
        </p:blipFill>
        <p:spPr>
          <a:xfrm>
            <a:off x="609600" y="1503680"/>
            <a:ext cx="3540154" cy="428752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S-P Time Method</a:t>
            </a:r>
            <a:endParaRPr lang="en-US" dirty="0"/>
          </a:p>
        </p:txBody>
      </p:sp>
      <p:sp>
        <p:nvSpPr>
          <p:cNvPr id="6" name="Content Placeholder 5"/>
          <p:cNvSpPr>
            <a:spLocks noGrp="1"/>
          </p:cNvSpPr>
          <p:nvPr>
            <p:ph idx="1"/>
          </p:nvPr>
        </p:nvSpPr>
        <p:spPr/>
        <p:txBody>
          <a:bodyPr/>
          <a:lstStyle/>
          <a:p>
            <a:pPr lvl="0"/>
            <a:r>
              <a:rPr lang="en-US" sz="2400" dirty="0" smtClean="0"/>
              <a:t>The __________________________ method is one of the simplest methods by which  seismologists find an earthquake’s epicenter</a:t>
            </a:r>
            <a:r>
              <a:rPr lang="en-US" sz="2400" dirty="0" smtClean="0"/>
              <a:t>.</a:t>
            </a:r>
          </a:p>
          <a:p>
            <a:pPr lvl="0"/>
            <a:endParaRPr lang="en-US" sz="2400" dirty="0" smtClean="0"/>
          </a:p>
          <a:p>
            <a:pPr lvl="0"/>
            <a:r>
              <a:rPr lang="en-US" sz="2000" dirty="0" smtClean="0"/>
              <a:t>How does it work?  </a:t>
            </a:r>
          </a:p>
          <a:p>
            <a:pPr lvl="1"/>
            <a:r>
              <a:rPr lang="en-US" sz="2000" dirty="0" smtClean="0"/>
              <a:t>The 1</a:t>
            </a:r>
            <a:r>
              <a:rPr lang="en-US" sz="2000" baseline="30000" dirty="0" smtClean="0"/>
              <a:t>st</a:t>
            </a:r>
            <a:r>
              <a:rPr lang="en-US" sz="2000" dirty="0" smtClean="0"/>
              <a:t> step is to collect several seismograms of the same quake from different locations (stations).</a:t>
            </a:r>
          </a:p>
          <a:p>
            <a:pPr lvl="1"/>
            <a:r>
              <a:rPr lang="en-US" sz="2000" dirty="0" smtClean="0"/>
              <a:t>Then, the seismograms are placed on a time-distance graph.  It uses the start time difference of P and S waves to determine the distance from the epicenter to each station.  </a:t>
            </a:r>
          </a:p>
          <a:p>
            <a:pPr lvl="1"/>
            <a:r>
              <a:rPr lang="en-US" sz="2000" dirty="0" smtClean="0"/>
              <a:t>After finding out the distance, the seismologist can locate the earthquake’s epicenter.</a:t>
            </a:r>
          </a:p>
          <a:p>
            <a:pPr>
              <a:buNone/>
            </a:pP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Illustration of earthquake vibration movements through the earth's layers"/>
          <p:cNvPicPr>
            <a:picLocks noChangeAspect="1" noChangeArrowheads="1"/>
          </p:cNvPicPr>
          <p:nvPr/>
        </p:nvPicPr>
        <p:blipFill>
          <a:blip r:embed="rId3" cstate="print"/>
          <a:srcRect/>
          <a:stretch>
            <a:fillRect/>
          </a:stretch>
        </p:blipFill>
        <p:spPr bwMode="auto">
          <a:xfrm>
            <a:off x="0" y="0"/>
            <a:ext cx="9144000" cy="5926138"/>
          </a:xfrm>
          <a:prstGeom prst="rect">
            <a:avLst/>
          </a:prstGeom>
          <a:noFill/>
        </p:spPr>
      </p:pic>
      <p:sp>
        <p:nvSpPr>
          <p:cNvPr id="17414" name="Text Box 6"/>
          <p:cNvSpPr txBox="1">
            <a:spLocks noChangeArrowheads="1"/>
          </p:cNvSpPr>
          <p:nvPr/>
        </p:nvSpPr>
        <p:spPr bwMode="auto">
          <a:xfrm>
            <a:off x="0" y="5943600"/>
            <a:ext cx="9144000" cy="701675"/>
          </a:xfrm>
          <a:prstGeom prst="rect">
            <a:avLst/>
          </a:prstGeom>
          <a:noFill/>
          <a:ln w="9525">
            <a:noFill/>
            <a:miter lim="800000"/>
            <a:headEnd/>
            <a:tailEnd/>
          </a:ln>
          <a:effectLst/>
        </p:spPr>
        <p:txBody>
          <a:bodyPr>
            <a:spAutoFit/>
          </a:bodyPr>
          <a:lstStyle/>
          <a:p>
            <a:pPr algn="ctr">
              <a:spcBef>
                <a:spcPct val="50000"/>
              </a:spcBef>
            </a:pPr>
            <a:r>
              <a:rPr lang="en-US" sz="2000"/>
              <a:t>This picture shows earthquake waves moving out from the focus of an earthquake. Note the movement of the P, S, and Surface waves.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28600"/>
            <a:ext cx="8229600" cy="960438"/>
          </a:xfrm>
        </p:spPr>
        <p:txBody>
          <a:bodyPr/>
          <a:lstStyle/>
          <a:p>
            <a:r>
              <a:rPr lang="en-US"/>
              <a:t>Measuring Earthquakes</a:t>
            </a:r>
          </a:p>
        </p:txBody>
      </p:sp>
      <p:sp>
        <p:nvSpPr>
          <p:cNvPr id="8195" name="Rectangle 3"/>
          <p:cNvSpPr>
            <a:spLocks noGrp="1" noChangeArrowheads="1"/>
          </p:cNvSpPr>
          <p:nvPr>
            <p:ph type="body" idx="1"/>
          </p:nvPr>
        </p:nvSpPr>
        <p:spPr>
          <a:xfrm>
            <a:off x="0" y="1371600"/>
            <a:ext cx="9144000" cy="5486400"/>
          </a:xfrm>
        </p:spPr>
        <p:txBody>
          <a:bodyPr/>
          <a:lstStyle/>
          <a:p>
            <a:r>
              <a:rPr lang="en-US" dirty="0"/>
              <a:t>Several kinds of scales</a:t>
            </a:r>
          </a:p>
          <a:p>
            <a:pPr lvl="1"/>
            <a:r>
              <a:rPr lang="en-US" dirty="0"/>
              <a:t>The </a:t>
            </a:r>
            <a:r>
              <a:rPr lang="en-US" b="1" dirty="0" err="1"/>
              <a:t>Mercalli</a:t>
            </a:r>
            <a:r>
              <a:rPr lang="en-US" b="1" dirty="0"/>
              <a:t> Scale </a:t>
            </a:r>
            <a:r>
              <a:rPr lang="en-US" dirty="0"/>
              <a:t>rates earthquakes according to intensity. Not very precise, but describes how an earthquake affects people, buildings, and land surfaces.</a:t>
            </a:r>
          </a:p>
          <a:p>
            <a:pPr lvl="1"/>
            <a:r>
              <a:rPr lang="en-US" dirty="0"/>
              <a:t>The </a:t>
            </a:r>
            <a:r>
              <a:rPr lang="en-US" b="1" dirty="0"/>
              <a:t>Richter Scale </a:t>
            </a:r>
            <a:r>
              <a:rPr lang="en-US" dirty="0"/>
              <a:t>rates the size of the seismic wave on a seismograph. Best for small or nearby earthquakes.</a:t>
            </a:r>
          </a:p>
          <a:p>
            <a:pPr lvl="1"/>
            <a:r>
              <a:rPr lang="en-US" dirty="0"/>
              <a:t>The Moment of </a:t>
            </a:r>
            <a:r>
              <a:rPr lang="en-US" b="1" dirty="0"/>
              <a:t>Magnitude Scale </a:t>
            </a:r>
            <a:r>
              <a:rPr lang="en-US" dirty="0"/>
              <a:t>rates the total energy released by an earthquake of all sizes, far or near. Used by scientists today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a:t>Effects of the 1989 San Francisco Earthquake</a:t>
            </a:r>
          </a:p>
        </p:txBody>
      </p:sp>
      <p:sp>
        <p:nvSpPr>
          <p:cNvPr id="11267" name="Rectangle 3"/>
          <p:cNvSpPr>
            <a:spLocks noGrp="1" noChangeArrowheads="1"/>
          </p:cNvSpPr>
          <p:nvPr>
            <p:ph type="body" idx="1"/>
          </p:nvPr>
        </p:nvSpPr>
        <p:spPr>
          <a:xfrm>
            <a:off x="0" y="1600200"/>
            <a:ext cx="9144000" cy="5257800"/>
          </a:xfrm>
        </p:spPr>
        <p:txBody>
          <a:bodyPr/>
          <a:lstStyle/>
          <a:p>
            <a:pPr>
              <a:lnSpc>
                <a:spcPct val="80000"/>
              </a:lnSpc>
              <a:buFontTx/>
              <a:buNone/>
            </a:pPr>
            <a:r>
              <a:rPr lang="en-US" sz="2000" dirty="0"/>
              <a:t/>
            </a:r>
            <a:br>
              <a:rPr lang="en-US" sz="2000" dirty="0"/>
            </a:br>
            <a:r>
              <a:rPr lang="en-US" sz="3000" dirty="0"/>
              <a:t>The effects of the 1989 earthquake included:</a:t>
            </a:r>
            <a:br>
              <a:rPr lang="en-US" sz="3000" dirty="0"/>
            </a:br>
            <a:r>
              <a:rPr lang="en-US" sz="3000" dirty="0"/>
              <a:t>- 67 Deaths</a:t>
            </a:r>
            <a:br>
              <a:rPr lang="en-US" sz="3000" dirty="0"/>
            </a:br>
            <a:r>
              <a:rPr lang="en-US" sz="3000" dirty="0"/>
              <a:t>- 6,000 Homes damaged / destroyed</a:t>
            </a:r>
            <a:br>
              <a:rPr lang="en-US" sz="3000" dirty="0"/>
            </a:br>
            <a:r>
              <a:rPr lang="en-US" sz="3000" dirty="0"/>
              <a:t>- 2000 people made homeless</a:t>
            </a:r>
            <a:br>
              <a:rPr lang="en-US" sz="3000" dirty="0"/>
            </a:br>
            <a:r>
              <a:rPr lang="en-US" sz="3000" dirty="0"/>
              <a:t>- Upper deck of the </a:t>
            </a:r>
            <a:r>
              <a:rPr lang="en-US" sz="3000" dirty="0" err="1"/>
              <a:t>Nemitz</a:t>
            </a:r>
            <a:r>
              <a:rPr lang="en-US" sz="3000" dirty="0"/>
              <a:t> highway collapsing onto the lower deck crushing people in their cars</a:t>
            </a:r>
            <a:br>
              <a:rPr lang="en-US" sz="3000" dirty="0"/>
            </a:br>
            <a:r>
              <a:rPr lang="en-US" sz="3000" dirty="0"/>
              <a:t>- A section of the San Francisco-Oakland Bay Bridge collapsing</a:t>
            </a:r>
            <a:br>
              <a:rPr lang="en-US" sz="3000" dirty="0"/>
            </a:br>
            <a:r>
              <a:rPr lang="en-US" sz="3000" dirty="0"/>
              <a:t>- Fire resulting from gas explosions</a:t>
            </a:r>
            <a:br>
              <a:rPr lang="en-US" sz="3000" dirty="0"/>
            </a:br>
            <a:r>
              <a:rPr lang="en-US" sz="3000" dirty="0"/>
              <a:t>- Massive economic costs ($4.4 billion)</a:t>
            </a:r>
            <a:br>
              <a:rPr lang="en-US" sz="3000" dirty="0"/>
            </a:br>
            <a:r>
              <a:rPr lang="en-US" sz="3000" dirty="0"/>
              <a:t>- Damage to infrastructure - electricity / gas and water mains cut</a:t>
            </a:r>
            <a:br>
              <a:rPr lang="en-US" sz="3000" dirty="0"/>
            </a:br>
            <a:endParaRPr lang="en-US" sz="3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pPr eaLnBrk="1" hangingPunct="1">
              <a:defRPr/>
            </a:pPr>
            <a:r>
              <a:rPr lang="en-US" sz="3200" dirty="0" smtClean="0"/>
              <a:t>The Modified </a:t>
            </a:r>
            <a:r>
              <a:rPr lang="en-US" sz="3200" dirty="0" err="1" smtClean="0"/>
              <a:t>Mercalli</a:t>
            </a:r>
            <a:r>
              <a:rPr lang="en-US" sz="3200" dirty="0" smtClean="0"/>
              <a:t> Scale measures the amount of damage</a:t>
            </a:r>
          </a:p>
        </p:txBody>
      </p:sp>
      <p:pic>
        <p:nvPicPr>
          <p:cNvPr id="52227" name="Content Placeholder 3" descr="mercalli.gif"/>
          <p:cNvPicPr>
            <a:picLocks noGrp="1" noChangeAspect="1"/>
          </p:cNvPicPr>
          <p:nvPr>
            <p:ph sz="half" idx="1"/>
          </p:nvPr>
        </p:nvPicPr>
        <p:blipFill>
          <a:blip r:embed="rId3" cstate="print"/>
          <a:srcRect/>
          <a:stretch>
            <a:fillRect/>
          </a:stretch>
        </p:blipFill>
        <p:spPr>
          <a:xfrm>
            <a:off x="1081088" y="1600200"/>
            <a:ext cx="2790825" cy="4495800"/>
          </a:xfrm>
        </p:spPr>
      </p:pic>
      <p:sp>
        <p:nvSpPr>
          <p:cNvPr id="52228" name="Content Placeholder 7"/>
          <p:cNvSpPr>
            <a:spLocks noGrp="1"/>
          </p:cNvSpPr>
          <p:nvPr>
            <p:ph sz="half" idx="2"/>
          </p:nvPr>
        </p:nvSpPr>
        <p:spPr>
          <a:xfrm>
            <a:off x="4648200" y="1447800"/>
            <a:ext cx="4038600" cy="4648200"/>
          </a:xfrm>
        </p:spPr>
        <p:txBody>
          <a:bodyPr/>
          <a:lstStyle/>
          <a:p>
            <a:pPr eaLnBrk="1" hangingPunct="1"/>
            <a:r>
              <a:rPr lang="en-US" dirty="0" smtClean="0"/>
              <a:t>Earthquakes can also be described by the amount of damage they cause.  The Modified </a:t>
            </a:r>
            <a:r>
              <a:rPr lang="en-US" dirty="0" err="1" smtClean="0"/>
              <a:t>Mercalli</a:t>
            </a:r>
            <a:r>
              <a:rPr lang="en-US" dirty="0" smtClean="0"/>
              <a:t> scale describes the intensity of an earthquake using the amount of structural and geologic damage in a location.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The Richter Scale measures the strength or magnitude</a:t>
            </a:r>
          </a:p>
        </p:txBody>
      </p:sp>
      <p:pic>
        <p:nvPicPr>
          <p:cNvPr id="50179" name="Content Placeholder 3" descr="richter.jpg"/>
          <p:cNvPicPr>
            <a:picLocks noGrp="1" noChangeAspect="1"/>
          </p:cNvPicPr>
          <p:nvPr>
            <p:ph sz="half" idx="1"/>
          </p:nvPr>
        </p:nvPicPr>
        <p:blipFill>
          <a:blip r:embed="rId3" cstate="print"/>
          <a:srcRect/>
          <a:stretch>
            <a:fillRect/>
          </a:stretch>
        </p:blipFill>
        <p:spPr>
          <a:xfrm>
            <a:off x="498475" y="1600200"/>
            <a:ext cx="3956050" cy="4495800"/>
          </a:xfrm>
        </p:spPr>
      </p:pic>
      <p:sp>
        <p:nvSpPr>
          <p:cNvPr id="50180" name="Content Placeholder 4"/>
          <p:cNvSpPr>
            <a:spLocks noGrp="1"/>
          </p:cNvSpPr>
          <p:nvPr>
            <p:ph sz="half" idx="2"/>
          </p:nvPr>
        </p:nvSpPr>
        <p:spPr/>
        <p:txBody>
          <a:bodyPr/>
          <a:lstStyle/>
          <a:p>
            <a:pPr eaLnBrk="1" hangingPunct="1"/>
            <a:r>
              <a:rPr lang="en-US" dirty="0" smtClean="0"/>
              <a:t>An increase of one magnitude on the Richter scale means that 32 times more energy is released.</a:t>
            </a:r>
          </a:p>
          <a:p>
            <a:pPr eaLnBrk="1" hangingPunct="1"/>
            <a:r>
              <a:rPr lang="en-US" dirty="0" smtClean="0"/>
              <a:t>An earthquake of magnitude 6 is 32 x 32 x 32 times greater than an earthquake with a magnitude of 3.</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Magnitude</a:t>
            </a:r>
          </a:p>
        </p:txBody>
      </p:sp>
      <p:pic>
        <p:nvPicPr>
          <p:cNvPr id="51203" name="Content Placeholder 3" descr="wcn.gif"/>
          <p:cNvPicPr>
            <a:picLocks noGrp="1" noChangeAspect="1"/>
          </p:cNvPicPr>
          <p:nvPr>
            <p:ph sz="half" idx="1"/>
          </p:nvPr>
        </p:nvPicPr>
        <p:blipFill>
          <a:blip r:embed="rId3" cstate="print"/>
          <a:srcRect/>
          <a:stretch>
            <a:fillRect/>
          </a:stretch>
        </p:blipFill>
        <p:spPr>
          <a:xfrm>
            <a:off x="457200" y="1752600"/>
            <a:ext cx="4038600" cy="3613150"/>
          </a:xfrm>
        </p:spPr>
      </p:pic>
      <p:sp>
        <p:nvSpPr>
          <p:cNvPr id="51204" name="Content Placeholder 4"/>
          <p:cNvSpPr>
            <a:spLocks noGrp="1"/>
          </p:cNvSpPr>
          <p:nvPr>
            <p:ph sz="half" idx="2"/>
          </p:nvPr>
        </p:nvSpPr>
        <p:spPr/>
        <p:txBody>
          <a:bodyPr/>
          <a:lstStyle/>
          <a:p>
            <a:pPr eaLnBrk="1" hangingPunct="1"/>
            <a:r>
              <a:rPr lang="en-US" dirty="0" smtClean="0"/>
              <a:t>The height of the lines traced on the paper of a seismograph is a measure of the energy that is released, or the magnitude of an earthquake.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Earthquake Belts Worldwide</a:t>
            </a:r>
          </a:p>
        </p:txBody>
      </p:sp>
      <p:pic>
        <p:nvPicPr>
          <p:cNvPr id="55299" name="Content Placeholder 3" descr="earthquake belts.jpg"/>
          <p:cNvPicPr>
            <a:picLocks noGrp="1" noChangeAspect="1"/>
          </p:cNvPicPr>
          <p:nvPr>
            <p:ph idx="1"/>
          </p:nvPr>
        </p:nvPicPr>
        <p:blipFill>
          <a:blip r:embed="rId3" cstate="print"/>
          <a:srcRect/>
          <a:stretch>
            <a:fillRect/>
          </a:stretch>
        </p:blipFill>
        <p:spPr>
          <a:xfrm>
            <a:off x="1270000" y="1600200"/>
            <a:ext cx="6604000" cy="44958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smtClean="0"/>
              <a:t>Tsunamis</a:t>
            </a:r>
          </a:p>
        </p:txBody>
      </p:sp>
      <p:sp>
        <p:nvSpPr>
          <p:cNvPr id="56323" name="Rectangle 3"/>
          <p:cNvSpPr>
            <a:spLocks noGrp="1" noChangeArrowheads="1"/>
          </p:cNvSpPr>
          <p:nvPr>
            <p:ph type="body" idx="1"/>
          </p:nvPr>
        </p:nvSpPr>
        <p:spPr/>
        <p:txBody>
          <a:bodyPr/>
          <a:lstStyle/>
          <a:p>
            <a:pPr eaLnBrk="1" hangingPunct="1"/>
            <a:r>
              <a:rPr lang="en-US" dirty="0" smtClean="0"/>
              <a:t>Earthquakes which occur on the ocean floor produce giant sea waves called tsunamis.  Tsunamis can travel at speeds of 700 to 800 km per hour.  As they approach the coast, they can reach heights of greater than 20 meters.</a:t>
            </a:r>
          </a:p>
          <a:p>
            <a:pPr eaLnBrk="1" hangingPunct="1"/>
            <a:r>
              <a:rPr lang="en-US" dirty="0" smtClean="0"/>
              <a:t>The Tsunami Warning Center is located in Hilo, Hawaii.</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Quake Resistant </a:t>
            </a:r>
            <a:r>
              <a:rPr lang="en-US" dirty="0"/>
              <a:t>S</a:t>
            </a:r>
            <a:r>
              <a:rPr lang="en-US" dirty="0" smtClean="0"/>
              <a:t>tructures</a:t>
            </a:r>
            <a:endParaRPr lang="en-US" dirty="0"/>
          </a:p>
        </p:txBody>
      </p:sp>
      <p:sp>
        <p:nvSpPr>
          <p:cNvPr id="57347" name="Content Placeholder 2"/>
          <p:cNvSpPr>
            <a:spLocks noGrp="1"/>
          </p:cNvSpPr>
          <p:nvPr>
            <p:ph idx="1"/>
          </p:nvPr>
        </p:nvSpPr>
        <p:spPr/>
        <p:txBody>
          <a:bodyPr/>
          <a:lstStyle/>
          <a:p>
            <a:r>
              <a:rPr lang="en-US" dirty="0" smtClean="0"/>
              <a:t>Buildings can be built with alternating layers of steel and rubber.  The rubber acts like a cushion to absorb the waves.  They can withstand up to an 8.3 earthquake.</a:t>
            </a:r>
          </a:p>
          <a:p>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Before an Earthquake</a:t>
            </a:r>
            <a:endParaRPr lang="en-US" dirty="0"/>
          </a:p>
        </p:txBody>
      </p:sp>
      <p:sp>
        <p:nvSpPr>
          <p:cNvPr id="58371" name="Content Placeholder 2"/>
          <p:cNvSpPr>
            <a:spLocks noGrp="1"/>
          </p:cNvSpPr>
          <p:nvPr>
            <p:ph idx="1"/>
          </p:nvPr>
        </p:nvSpPr>
        <p:spPr/>
        <p:txBody>
          <a:bodyPr/>
          <a:lstStyle/>
          <a:p>
            <a:r>
              <a:rPr lang="en-US" dirty="0" smtClean="0"/>
              <a:t>To reduce the damage from falling objects, heavy objects should be moved from high shelves to low.,</a:t>
            </a:r>
          </a:p>
          <a:p>
            <a:r>
              <a:rPr lang="en-US" dirty="0" smtClean="0"/>
              <a:t>Learn how to turn off the gas, water and electricity in your home.</a:t>
            </a:r>
          </a:p>
          <a:p>
            <a:r>
              <a:rPr lang="en-US" dirty="0" smtClean="0"/>
              <a:t>To prevent broken gas lines, make sure the appliances are held securely.</a:t>
            </a:r>
          </a:p>
          <a:p>
            <a:r>
              <a:rPr lang="en-US" dirty="0" smtClean="0"/>
              <a:t>Newer technology puts sensors on lines to automatically shut off lines if gas is detected.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4000"/>
              <a:t>Protecting Yourself During an Earthquake</a:t>
            </a:r>
          </a:p>
        </p:txBody>
      </p:sp>
      <p:sp>
        <p:nvSpPr>
          <p:cNvPr id="10243" name="Rectangle 3"/>
          <p:cNvSpPr>
            <a:spLocks noGrp="1" noChangeArrowheads="1"/>
          </p:cNvSpPr>
          <p:nvPr>
            <p:ph type="body" idx="1"/>
          </p:nvPr>
        </p:nvSpPr>
        <p:spPr>
          <a:xfrm>
            <a:off x="152400" y="1752600"/>
            <a:ext cx="8763000" cy="4876800"/>
          </a:xfrm>
        </p:spPr>
        <p:txBody>
          <a:bodyPr/>
          <a:lstStyle/>
          <a:p>
            <a:r>
              <a:rPr lang="en-US" sz="3000" dirty="0"/>
              <a:t>Drop, cover, and hold to protect yourself indoors during an earthquake. If possible, crouch under a desk or table, or against an interior wall or bathroom plumbing that extends floor to ceiling.</a:t>
            </a:r>
          </a:p>
          <a:p>
            <a:r>
              <a:rPr lang="en-US" sz="3000" dirty="0"/>
              <a:t>Avoid windows, mirrors, wall hangings, and furniture that might topple.</a:t>
            </a:r>
          </a:p>
          <a:p>
            <a:r>
              <a:rPr lang="en-US" sz="3000" dirty="0"/>
              <a:t>After a major earthquake, go outside and wait.</a:t>
            </a:r>
          </a:p>
          <a:p>
            <a:r>
              <a:rPr lang="en-US" sz="3000" dirty="0"/>
              <a:t>Avoid vehicles, power lines, trees, and buildings, especially with brick chimneys or walls.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After an Earthquake</a:t>
            </a:r>
            <a:endParaRPr lang="en-US" dirty="0"/>
          </a:p>
        </p:txBody>
      </p:sp>
      <p:sp>
        <p:nvSpPr>
          <p:cNvPr id="60419" name="Content Placeholder 2"/>
          <p:cNvSpPr>
            <a:spLocks noGrp="1"/>
          </p:cNvSpPr>
          <p:nvPr>
            <p:ph idx="1"/>
          </p:nvPr>
        </p:nvSpPr>
        <p:spPr/>
        <p:txBody>
          <a:bodyPr/>
          <a:lstStyle/>
          <a:p>
            <a:r>
              <a:rPr lang="en-US" dirty="0" smtClean="0"/>
              <a:t>If the gas lines are damaged, the valves should be shut off.</a:t>
            </a:r>
          </a:p>
          <a:p>
            <a:r>
              <a:rPr lang="en-US" dirty="0" smtClean="0"/>
              <a:t>If you smell gas, leave the building and call someone.</a:t>
            </a:r>
          </a:p>
          <a:p>
            <a:r>
              <a:rPr lang="en-US" dirty="0" smtClean="0"/>
              <a:t>Wear boots to keep from cutting your feet.</a:t>
            </a:r>
          </a:p>
          <a:p>
            <a:r>
              <a:rPr lang="en-US" dirty="0" smtClean="0"/>
              <a:t>Stay away from beaches, due to the threat of a tsunami.</a:t>
            </a:r>
          </a:p>
          <a:p>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152400"/>
            <a:ext cx="8991600" cy="304800"/>
          </a:xfrm>
        </p:spPr>
        <p:txBody>
          <a:bodyPr/>
          <a:lstStyle/>
          <a:p>
            <a:r>
              <a:rPr lang="en-US" sz="3600"/>
              <a:t>Simulations and Questions to Answer</a:t>
            </a:r>
          </a:p>
        </p:txBody>
      </p:sp>
      <p:sp>
        <p:nvSpPr>
          <p:cNvPr id="36867" name="Rectangle 3"/>
          <p:cNvSpPr>
            <a:spLocks noGrp="1" noChangeArrowheads="1"/>
          </p:cNvSpPr>
          <p:nvPr>
            <p:ph type="body" idx="1"/>
          </p:nvPr>
        </p:nvSpPr>
        <p:spPr>
          <a:xfrm>
            <a:off x="0" y="762000"/>
            <a:ext cx="9144000" cy="6096000"/>
          </a:xfrm>
        </p:spPr>
        <p:txBody>
          <a:bodyPr/>
          <a:lstStyle/>
          <a:p>
            <a:pPr>
              <a:lnSpc>
                <a:spcPct val="90000"/>
              </a:lnSpc>
              <a:buFontTx/>
              <a:buNone/>
            </a:pPr>
            <a:r>
              <a:rPr lang="en-US" sz="2800" dirty="0"/>
              <a:t>Go to http://earthquake.usgs.gov/learn/animations/</a:t>
            </a:r>
            <a:br>
              <a:rPr lang="en-US" sz="2800" dirty="0"/>
            </a:br>
            <a:r>
              <a:rPr lang="en-US" sz="1400" b="1" dirty="0">
                <a:solidFill>
                  <a:schemeClr val="hlink"/>
                </a:solidFill>
              </a:rPr>
              <a:t>Copy and paste into a new window</a:t>
            </a:r>
          </a:p>
          <a:p>
            <a:pPr>
              <a:lnSpc>
                <a:spcPct val="90000"/>
              </a:lnSpc>
              <a:buFontTx/>
              <a:buNone/>
            </a:pPr>
            <a:endParaRPr lang="en-US" sz="1400" b="1" dirty="0">
              <a:solidFill>
                <a:schemeClr val="hlink"/>
              </a:solidFill>
            </a:endParaRPr>
          </a:p>
          <a:p>
            <a:pPr>
              <a:lnSpc>
                <a:spcPct val="90000"/>
              </a:lnSpc>
              <a:buFontTx/>
              <a:buNone/>
            </a:pPr>
            <a:r>
              <a:rPr lang="en-US" sz="2000" b="1" dirty="0"/>
              <a:t>Click on Amplification</a:t>
            </a:r>
          </a:p>
          <a:p>
            <a:pPr lvl="1">
              <a:lnSpc>
                <a:spcPct val="90000"/>
              </a:lnSpc>
              <a:buFontTx/>
              <a:buNone/>
            </a:pPr>
            <a:r>
              <a:rPr lang="en-US" sz="1600" dirty="0"/>
              <a:t>What kind of ground will amplify or strengthen a seismic wave?</a:t>
            </a:r>
          </a:p>
          <a:p>
            <a:pPr lvl="1">
              <a:lnSpc>
                <a:spcPct val="90000"/>
              </a:lnSpc>
              <a:buFontTx/>
              <a:buNone/>
            </a:pPr>
            <a:r>
              <a:rPr lang="en-US" sz="1600" dirty="0"/>
              <a:t>What kind of ground will muffle or weaken an seismic wave?</a:t>
            </a:r>
          </a:p>
          <a:p>
            <a:pPr lvl="1">
              <a:lnSpc>
                <a:spcPct val="90000"/>
              </a:lnSpc>
              <a:buFontTx/>
              <a:buNone/>
            </a:pPr>
            <a:r>
              <a:rPr lang="en-US" sz="1600" dirty="0"/>
              <a:t>Why would the river valley ground amplify the wave?  What kind of ground do you have in a river valley?</a:t>
            </a:r>
          </a:p>
          <a:p>
            <a:pPr lvl="1">
              <a:lnSpc>
                <a:spcPct val="90000"/>
              </a:lnSpc>
              <a:buFontTx/>
              <a:buNone/>
            </a:pPr>
            <a:r>
              <a:rPr lang="en-US" sz="1600" dirty="0"/>
              <a:t>What happens to the earthquake wave as it moves through the mountain?  What kind of ground do you have in a mountain?</a:t>
            </a:r>
          </a:p>
          <a:p>
            <a:pPr>
              <a:lnSpc>
                <a:spcPct val="90000"/>
              </a:lnSpc>
              <a:buFontTx/>
              <a:buNone/>
            </a:pPr>
            <a:r>
              <a:rPr lang="en-US" sz="2000" b="1" dirty="0"/>
              <a:t>Click on Divergent Plate Boundary</a:t>
            </a:r>
            <a:r>
              <a:rPr lang="en-US" sz="2000" dirty="0"/>
              <a:t>.</a:t>
            </a:r>
          </a:p>
          <a:p>
            <a:pPr lvl="1">
              <a:lnSpc>
                <a:spcPct val="90000"/>
              </a:lnSpc>
              <a:buFontTx/>
              <a:buNone/>
            </a:pPr>
            <a:r>
              <a:rPr lang="en-US" sz="1600" dirty="0"/>
              <a:t>Why does the crust move in opposite directions as the lava flows out of the rift valley?</a:t>
            </a:r>
          </a:p>
          <a:p>
            <a:pPr>
              <a:lnSpc>
                <a:spcPct val="90000"/>
              </a:lnSpc>
              <a:buFontTx/>
              <a:buNone/>
            </a:pPr>
            <a:r>
              <a:rPr lang="en-US" sz="2000" b="1" dirty="0"/>
              <a:t>Click on Elastic Rebound</a:t>
            </a:r>
          </a:p>
          <a:p>
            <a:pPr lvl="1">
              <a:lnSpc>
                <a:spcPct val="90000"/>
              </a:lnSpc>
              <a:buFontTx/>
              <a:buNone/>
            </a:pPr>
            <a:r>
              <a:rPr lang="en-US" sz="1600" dirty="0"/>
              <a:t>Describe what is happening in this animation</a:t>
            </a:r>
            <a:r>
              <a:rPr lang="en-US" sz="1800" dirty="0"/>
              <a:t>.</a:t>
            </a:r>
          </a:p>
          <a:p>
            <a:pPr>
              <a:lnSpc>
                <a:spcPct val="90000"/>
              </a:lnSpc>
              <a:buFontTx/>
              <a:buNone/>
            </a:pPr>
            <a:r>
              <a:rPr lang="en-US" sz="2000" b="1" dirty="0"/>
              <a:t>Click on the Foreshocks animation</a:t>
            </a:r>
          </a:p>
          <a:p>
            <a:pPr lvl="1">
              <a:lnSpc>
                <a:spcPct val="90000"/>
              </a:lnSpc>
              <a:buFontTx/>
              <a:buNone/>
            </a:pPr>
            <a:r>
              <a:rPr lang="en-US" sz="1600" dirty="0"/>
              <a:t>Define foreshock, </a:t>
            </a:r>
            <a:r>
              <a:rPr lang="en-US" sz="1600" dirty="0" err="1"/>
              <a:t>mainshock</a:t>
            </a:r>
            <a:r>
              <a:rPr lang="en-US" sz="1600" dirty="0"/>
              <a:t>, and aftershock.</a:t>
            </a:r>
          </a:p>
          <a:p>
            <a:pPr lvl="1">
              <a:lnSpc>
                <a:spcPct val="90000"/>
              </a:lnSpc>
              <a:buFontTx/>
              <a:buNone/>
            </a:pPr>
            <a:r>
              <a:rPr lang="en-US" sz="1600" dirty="0"/>
              <a:t>How long do aftershocks occur?</a:t>
            </a:r>
          </a:p>
          <a:p>
            <a:pPr lvl="1">
              <a:lnSpc>
                <a:spcPct val="90000"/>
              </a:lnSpc>
              <a:buFontTx/>
              <a:buNone/>
            </a:pPr>
            <a:endParaRPr lang="en-US" sz="1600" dirty="0"/>
          </a:p>
          <a:p>
            <a:pPr lvl="1">
              <a:lnSpc>
                <a:spcPct val="90000"/>
              </a:lnSpc>
              <a:buFontTx/>
              <a:buNone/>
            </a:pPr>
            <a:r>
              <a:rPr lang="en-US" sz="1600" dirty="0">
                <a:solidFill>
                  <a:schemeClr val="hlink"/>
                </a:solidFill>
              </a:rPr>
              <a:t>Continued on next slide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CP0853"/>
          <p:cNvPicPr>
            <a:picLocks noChangeAspect="1" noChangeArrowheads="1"/>
          </p:cNvPicPr>
          <p:nvPr/>
        </p:nvPicPr>
        <p:blipFill>
          <a:blip r:embed="rId3" cstate="print"/>
          <a:srcRect/>
          <a:stretch>
            <a:fillRect/>
          </a:stretch>
        </p:blipFill>
        <p:spPr bwMode="auto">
          <a:xfrm>
            <a:off x="1524000" y="406400"/>
            <a:ext cx="7010400" cy="6070600"/>
          </a:xfrm>
          <a:prstGeom prst="rect">
            <a:avLst/>
          </a:prstGeom>
          <a:noFill/>
        </p:spPr>
      </p:pic>
      <p:sp>
        <p:nvSpPr>
          <p:cNvPr id="21510" name="Text Box 6"/>
          <p:cNvSpPr txBox="1">
            <a:spLocks noChangeArrowheads="1"/>
          </p:cNvSpPr>
          <p:nvPr/>
        </p:nvSpPr>
        <p:spPr bwMode="auto">
          <a:xfrm>
            <a:off x="0" y="0"/>
            <a:ext cx="4572000" cy="396875"/>
          </a:xfrm>
          <a:prstGeom prst="rect">
            <a:avLst/>
          </a:prstGeom>
          <a:noFill/>
          <a:ln w="9525">
            <a:noFill/>
            <a:miter lim="800000"/>
            <a:headEnd/>
            <a:tailEnd/>
          </a:ln>
          <a:effectLst/>
        </p:spPr>
        <p:txBody>
          <a:bodyPr>
            <a:spAutoFit/>
          </a:bodyPr>
          <a:lstStyle/>
          <a:p>
            <a:pPr>
              <a:spcBef>
                <a:spcPct val="50000"/>
              </a:spcBef>
            </a:pPr>
            <a:r>
              <a:rPr lang="en-US" sz="2000"/>
              <a:t>Earthquake damage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457200" y="304800"/>
            <a:ext cx="8229600" cy="6096000"/>
          </a:xfrm>
        </p:spPr>
        <p:txBody>
          <a:bodyPr/>
          <a:lstStyle/>
          <a:p>
            <a:pPr>
              <a:lnSpc>
                <a:spcPct val="80000"/>
              </a:lnSpc>
              <a:buFontTx/>
              <a:buNone/>
            </a:pPr>
            <a:r>
              <a:rPr lang="en-US" sz="2800"/>
              <a:t>Simulations and Questions continued</a:t>
            </a:r>
            <a:endParaRPr lang="en-US" b="1"/>
          </a:p>
          <a:p>
            <a:pPr>
              <a:lnSpc>
                <a:spcPct val="80000"/>
              </a:lnSpc>
              <a:buFontTx/>
              <a:buNone/>
            </a:pPr>
            <a:endParaRPr lang="en-US" sz="1800" b="1"/>
          </a:p>
          <a:p>
            <a:pPr>
              <a:lnSpc>
                <a:spcPct val="80000"/>
              </a:lnSpc>
              <a:buFontTx/>
              <a:buNone/>
            </a:pPr>
            <a:endParaRPr lang="en-US" sz="1800" b="1"/>
          </a:p>
          <a:p>
            <a:pPr>
              <a:lnSpc>
                <a:spcPct val="80000"/>
              </a:lnSpc>
              <a:buFontTx/>
              <a:buNone/>
            </a:pPr>
            <a:endParaRPr lang="en-US" sz="1800" b="1"/>
          </a:p>
          <a:p>
            <a:pPr>
              <a:lnSpc>
                <a:spcPct val="80000"/>
              </a:lnSpc>
              <a:buFontTx/>
              <a:buNone/>
            </a:pPr>
            <a:r>
              <a:rPr lang="en-US" sz="2000" b="1"/>
              <a:t>Click on the Horst and Graben animation</a:t>
            </a:r>
            <a:r>
              <a:rPr lang="en-US" sz="1800"/>
              <a:t> </a:t>
            </a:r>
          </a:p>
          <a:p>
            <a:pPr lvl="1">
              <a:lnSpc>
                <a:spcPct val="80000"/>
              </a:lnSpc>
              <a:buFontTx/>
              <a:buNone/>
            </a:pPr>
            <a:r>
              <a:rPr lang="en-US" sz="1600"/>
              <a:t>describe what you see.</a:t>
            </a:r>
          </a:p>
          <a:p>
            <a:pPr>
              <a:lnSpc>
                <a:spcPct val="80000"/>
              </a:lnSpc>
              <a:buFontTx/>
              <a:buNone/>
            </a:pPr>
            <a:r>
              <a:rPr lang="en-US" sz="2000" b="1"/>
              <a:t>Click on the Liquefaction</a:t>
            </a:r>
          </a:p>
          <a:p>
            <a:pPr lvl="1">
              <a:lnSpc>
                <a:spcPct val="80000"/>
              </a:lnSpc>
              <a:buFontTx/>
              <a:buNone/>
            </a:pPr>
            <a:r>
              <a:rPr lang="en-US" sz="1600"/>
              <a:t>Why would tall buildings and underground storage tanks be in danger if liquefaction occurs?</a:t>
            </a:r>
          </a:p>
          <a:p>
            <a:pPr lvl="1">
              <a:lnSpc>
                <a:spcPct val="80000"/>
              </a:lnSpc>
              <a:buFontTx/>
              <a:buNone/>
            </a:pPr>
            <a:r>
              <a:rPr lang="en-US" sz="1600"/>
              <a:t>What causes liquefaction?</a:t>
            </a:r>
          </a:p>
          <a:p>
            <a:pPr>
              <a:lnSpc>
                <a:spcPct val="80000"/>
              </a:lnSpc>
              <a:buFontTx/>
              <a:buNone/>
            </a:pPr>
            <a:r>
              <a:rPr lang="en-US" sz="2000" b="1"/>
              <a:t>Click on Normal fault</a:t>
            </a:r>
          </a:p>
          <a:p>
            <a:pPr lvl="1">
              <a:lnSpc>
                <a:spcPct val="80000"/>
              </a:lnSpc>
              <a:buFontTx/>
              <a:buNone/>
            </a:pPr>
            <a:r>
              <a:rPr lang="en-US" sz="1600"/>
              <a:t>Describe what you see.  </a:t>
            </a:r>
          </a:p>
          <a:p>
            <a:pPr lvl="1">
              <a:lnSpc>
                <a:spcPct val="80000"/>
              </a:lnSpc>
              <a:buFontTx/>
              <a:buNone/>
            </a:pPr>
            <a:r>
              <a:rPr lang="en-US" sz="1600"/>
              <a:t>What would a fence line that crossed a normal fault look like after an earthquake?</a:t>
            </a:r>
          </a:p>
          <a:p>
            <a:pPr>
              <a:lnSpc>
                <a:spcPct val="80000"/>
              </a:lnSpc>
              <a:buFontTx/>
              <a:buNone/>
            </a:pPr>
            <a:r>
              <a:rPr lang="en-US" sz="2000" b="1"/>
              <a:t>Click on Shadow Zone</a:t>
            </a:r>
          </a:p>
          <a:p>
            <a:pPr lvl="1">
              <a:lnSpc>
                <a:spcPct val="80000"/>
              </a:lnSpc>
              <a:buFontTx/>
              <a:buNone/>
            </a:pPr>
            <a:r>
              <a:rPr lang="en-US" sz="1600"/>
              <a:t>Would a seismic recording station note an earthquake if it were in the shadow zone?  </a:t>
            </a:r>
          </a:p>
          <a:p>
            <a:pPr lvl="1">
              <a:lnSpc>
                <a:spcPct val="80000"/>
              </a:lnSpc>
              <a:buFontTx/>
              <a:buNone/>
            </a:pPr>
            <a:r>
              <a:rPr lang="en-US" sz="1600"/>
              <a:t>Does the shadow zone move depending on the earthquake?  </a:t>
            </a:r>
          </a:p>
          <a:p>
            <a:pPr>
              <a:lnSpc>
                <a:spcPct val="80000"/>
              </a:lnSpc>
              <a:buFontTx/>
              <a:buNone/>
            </a:pPr>
            <a:r>
              <a:rPr lang="en-US" sz="2000" b="1"/>
              <a:t>Click on the Strike Slip Fault</a:t>
            </a:r>
          </a:p>
          <a:p>
            <a:pPr lvl="1">
              <a:lnSpc>
                <a:spcPct val="80000"/>
              </a:lnSpc>
              <a:buFontTx/>
              <a:buNone/>
            </a:pPr>
            <a:r>
              <a:rPr lang="en-US" sz="1600"/>
              <a:t>How is this different from a Horst and Graben or a normal fault?</a:t>
            </a:r>
          </a:p>
          <a:p>
            <a:pPr lvl="1">
              <a:lnSpc>
                <a:spcPct val="80000"/>
              </a:lnSpc>
              <a:buFontTx/>
              <a:buNone/>
            </a:pPr>
            <a:r>
              <a:rPr lang="en-US" sz="1600"/>
              <a:t>What would a fence line that crossed a strike slip fault look like after an earthquake?</a:t>
            </a:r>
          </a:p>
          <a:p>
            <a:pPr>
              <a:lnSpc>
                <a:spcPct val="80000"/>
              </a:lnSpc>
              <a:buFontTx/>
              <a:buNone/>
            </a:pPr>
            <a:r>
              <a:rPr lang="en-US" sz="2000" b="1"/>
              <a:t>Click on Thrust fault</a:t>
            </a:r>
          </a:p>
          <a:p>
            <a:pPr lvl="1">
              <a:lnSpc>
                <a:spcPct val="80000"/>
              </a:lnSpc>
              <a:buFontTx/>
              <a:buNone/>
            </a:pPr>
            <a:r>
              <a:rPr lang="en-US" sz="1600"/>
              <a:t>How is this different from a normal fault?</a:t>
            </a:r>
          </a:p>
          <a:p>
            <a:pPr>
              <a:lnSpc>
                <a:spcPct val="80000"/>
              </a:lnSpc>
            </a:pPr>
            <a:endParaRPr lang="en-US" sz="18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sanfran"/>
          <p:cNvPicPr>
            <a:picLocks noChangeAspect="1" noChangeArrowheads="1"/>
          </p:cNvPicPr>
          <p:nvPr/>
        </p:nvPicPr>
        <p:blipFill>
          <a:blip r:embed="rId3" cstate="print"/>
          <a:srcRect/>
          <a:stretch>
            <a:fillRect/>
          </a:stretch>
        </p:blipFill>
        <p:spPr bwMode="auto">
          <a:xfrm>
            <a:off x="0" y="0"/>
            <a:ext cx="4648200" cy="3149600"/>
          </a:xfrm>
          <a:prstGeom prst="rect">
            <a:avLst/>
          </a:prstGeom>
          <a:noFill/>
        </p:spPr>
      </p:pic>
      <p:pic>
        <p:nvPicPr>
          <p:cNvPr id="16390" name="Picture 6" descr="craaack_150"/>
          <p:cNvPicPr>
            <a:picLocks noChangeAspect="1" noChangeArrowheads="1"/>
          </p:cNvPicPr>
          <p:nvPr/>
        </p:nvPicPr>
        <p:blipFill>
          <a:blip r:embed="rId4" cstate="print"/>
          <a:srcRect/>
          <a:stretch>
            <a:fillRect/>
          </a:stretch>
        </p:blipFill>
        <p:spPr bwMode="auto">
          <a:xfrm>
            <a:off x="5541963" y="0"/>
            <a:ext cx="3602037" cy="3962400"/>
          </a:xfrm>
          <a:prstGeom prst="rect">
            <a:avLst/>
          </a:prstGeom>
          <a:noFill/>
        </p:spPr>
      </p:pic>
      <p:pic>
        <p:nvPicPr>
          <p:cNvPr id="16394" name="Picture 10" descr="Damage from the turkish earthquake of 1999"/>
          <p:cNvPicPr>
            <a:picLocks noChangeAspect="1" noChangeArrowheads="1"/>
          </p:cNvPicPr>
          <p:nvPr/>
        </p:nvPicPr>
        <p:blipFill>
          <a:blip r:embed="rId5" cstate="print"/>
          <a:srcRect/>
          <a:stretch>
            <a:fillRect/>
          </a:stretch>
        </p:blipFill>
        <p:spPr bwMode="auto">
          <a:xfrm>
            <a:off x="5486400" y="4102100"/>
            <a:ext cx="3657600" cy="2755900"/>
          </a:xfrm>
          <a:prstGeom prst="rect">
            <a:avLst/>
          </a:prstGeom>
          <a:noFill/>
        </p:spPr>
      </p:pic>
      <p:pic>
        <p:nvPicPr>
          <p:cNvPr id="16396" name="Picture 12" descr="The intensity of the Northridge quake in 1994 caused the first floor of this building to collapse. (Photo by Robert A. Eplett. Courtesy of Governor&amp;#x0027;s Office of Emergency Services.)"/>
          <p:cNvPicPr>
            <a:picLocks noChangeAspect="1" noChangeArrowheads="1"/>
          </p:cNvPicPr>
          <p:nvPr/>
        </p:nvPicPr>
        <p:blipFill>
          <a:blip r:embed="rId6" cstate="print"/>
          <a:srcRect/>
          <a:stretch>
            <a:fillRect/>
          </a:stretch>
        </p:blipFill>
        <p:spPr bwMode="auto">
          <a:xfrm>
            <a:off x="0" y="3143250"/>
            <a:ext cx="5486400" cy="3714750"/>
          </a:xfrm>
          <a:prstGeom prst="rect">
            <a:avLst/>
          </a:prstGeom>
          <a:noFill/>
        </p:spPr>
      </p:pic>
      <p:sp>
        <p:nvSpPr>
          <p:cNvPr id="16397" name="Text Box 13"/>
          <p:cNvSpPr txBox="1">
            <a:spLocks noChangeArrowheads="1"/>
          </p:cNvSpPr>
          <p:nvPr/>
        </p:nvSpPr>
        <p:spPr bwMode="auto">
          <a:xfrm>
            <a:off x="4267200" y="2438400"/>
            <a:ext cx="1524000" cy="1190625"/>
          </a:xfrm>
          <a:prstGeom prst="rect">
            <a:avLst/>
          </a:prstGeom>
          <a:solidFill>
            <a:schemeClr val="bg1"/>
          </a:solidFill>
          <a:ln w="9525">
            <a:noFill/>
            <a:miter lim="800000"/>
            <a:headEnd/>
            <a:tailEnd/>
          </a:ln>
          <a:effectLst/>
        </p:spPr>
        <p:txBody>
          <a:bodyPr>
            <a:spAutoFit/>
          </a:bodyPr>
          <a:lstStyle/>
          <a:p>
            <a:pPr algn="ctr">
              <a:spcBef>
                <a:spcPct val="50000"/>
              </a:spcBef>
            </a:pPr>
            <a:r>
              <a:rPr lang="en-US"/>
              <a:t>Different types of earthquake damage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A portion of the Hanshin Expressway is twisted down on its side in Nishinomiya after a powerful earthquake rocked the western Japanese city on January 17, 1995. The highway runs from Osaka to Kobe, a port city. Thousands were injured and 1,300 killed. (Reproduced by permission of AP/Wide World Photos.)"/>
          <p:cNvPicPr>
            <a:picLocks noChangeAspect="1" noChangeArrowheads="1"/>
          </p:cNvPicPr>
          <p:nvPr/>
        </p:nvPicPr>
        <p:blipFill>
          <a:blip r:embed="rId3" cstate="print"/>
          <a:srcRect/>
          <a:stretch>
            <a:fillRect/>
          </a:stretch>
        </p:blipFill>
        <p:spPr bwMode="auto">
          <a:xfrm>
            <a:off x="3505200" y="0"/>
            <a:ext cx="5638800" cy="6858000"/>
          </a:xfrm>
          <a:prstGeom prst="rect">
            <a:avLst/>
          </a:prstGeom>
          <a:noFill/>
        </p:spPr>
      </p:pic>
      <p:pic>
        <p:nvPicPr>
          <p:cNvPr id="6151" name="Picture 7" descr="E10"/>
          <p:cNvPicPr>
            <a:picLocks noChangeAspect="1" noChangeArrowheads="1"/>
          </p:cNvPicPr>
          <p:nvPr/>
        </p:nvPicPr>
        <p:blipFill>
          <a:blip r:embed="rId4" cstate="print"/>
          <a:srcRect/>
          <a:stretch>
            <a:fillRect/>
          </a:stretch>
        </p:blipFill>
        <p:spPr bwMode="auto">
          <a:xfrm>
            <a:off x="0" y="0"/>
            <a:ext cx="3505200" cy="6858000"/>
          </a:xfrm>
          <a:prstGeom prst="rect">
            <a:avLst/>
          </a:prstGeom>
          <a:noFill/>
        </p:spPr>
      </p:pic>
      <p:sp>
        <p:nvSpPr>
          <p:cNvPr id="6152" name="Text Box 8"/>
          <p:cNvSpPr txBox="1">
            <a:spLocks noChangeArrowheads="1"/>
          </p:cNvSpPr>
          <p:nvPr/>
        </p:nvSpPr>
        <p:spPr bwMode="auto">
          <a:xfrm>
            <a:off x="76200" y="0"/>
            <a:ext cx="6553200" cy="641350"/>
          </a:xfrm>
          <a:prstGeom prst="rect">
            <a:avLst/>
          </a:prstGeom>
          <a:solidFill>
            <a:schemeClr val="bg1"/>
          </a:solidFill>
          <a:ln w="9525">
            <a:noFill/>
            <a:miter lim="800000"/>
            <a:headEnd/>
            <a:tailEnd/>
          </a:ln>
          <a:effectLst/>
        </p:spPr>
        <p:txBody>
          <a:bodyPr>
            <a:spAutoFit/>
          </a:bodyPr>
          <a:lstStyle/>
          <a:p>
            <a:pPr>
              <a:spcBef>
                <a:spcPct val="50000"/>
              </a:spcBef>
            </a:pPr>
            <a:r>
              <a:rPr lang="en-US"/>
              <a:t>This slide shows the San Andreas Transform fault.  Here is a picture of a road that collapsed due to the shaking.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Earthquake%20bldgs"/>
          <p:cNvPicPr>
            <a:picLocks noChangeAspect="1" noChangeArrowheads="1"/>
          </p:cNvPicPr>
          <p:nvPr/>
        </p:nvPicPr>
        <p:blipFill>
          <a:blip r:embed="rId3" cstate="print"/>
          <a:srcRect/>
          <a:stretch>
            <a:fillRect/>
          </a:stretch>
        </p:blipFill>
        <p:spPr bwMode="auto">
          <a:xfrm>
            <a:off x="4448175" y="0"/>
            <a:ext cx="4695825" cy="3122613"/>
          </a:xfrm>
          <a:prstGeom prst="rect">
            <a:avLst/>
          </a:prstGeom>
          <a:noFill/>
        </p:spPr>
      </p:pic>
      <p:pic>
        <p:nvPicPr>
          <p:cNvPr id="19463" name="Picture 7" descr="[A picture of earthquake-moved railroad tracks]"/>
          <p:cNvPicPr>
            <a:picLocks noChangeAspect="1" noChangeArrowheads="1"/>
          </p:cNvPicPr>
          <p:nvPr/>
        </p:nvPicPr>
        <p:blipFill>
          <a:blip r:embed="rId4" cstate="print"/>
          <a:srcRect/>
          <a:stretch>
            <a:fillRect/>
          </a:stretch>
        </p:blipFill>
        <p:spPr bwMode="auto">
          <a:xfrm>
            <a:off x="3124200" y="3276600"/>
            <a:ext cx="2470150" cy="3581400"/>
          </a:xfrm>
          <a:prstGeom prst="rect">
            <a:avLst/>
          </a:prstGeom>
          <a:noFill/>
        </p:spPr>
      </p:pic>
      <p:pic>
        <p:nvPicPr>
          <p:cNvPr id="19465" name="Picture 9" descr="earthquake-780438"/>
          <p:cNvPicPr>
            <a:picLocks noChangeAspect="1" noChangeArrowheads="1"/>
          </p:cNvPicPr>
          <p:nvPr/>
        </p:nvPicPr>
        <p:blipFill>
          <a:blip r:embed="rId5" cstate="print"/>
          <a:srcRect/>
          <a:stretch>
            <a:fillRect/>
          </a:stretch>
        </p:blipFill>
        <p:spPr bwMode="auto">
          <a:xfrm>
            <a:off x="228600" y="3238500"/>
            <a:ext cx="2619375" cy="3619500"/>
          </a:xfrm>
          <a:prstGeom prst="rect">
            <a:avLst/>
          </a:prstGeom>
          <a:noFill/>
        </p:spPr>
      </p:pic>
      <p:sp>
        <p:nvSpPr>
          <p:cNvPr id="19466" name="Text Box 10"/>
          <p:cNvSpPr txBox="1">
            <a:spLocks noChangeArrowheads="1"/>
          </p:cNvSpPr>
          <p:nvPr/>
        </p:nvSpPr>
        <p:spPr bwMode="auto">
          <a:xfrm>
            <a:off x="5867400" y="3505200"/>
            <a:ext cx="2971800" cy="2647950"/>
          </a:xfrm>
          <a:prstGeom prst="rect">
            <a:avLst/>
          </a:prstGeom>
          <a:noFill/>
          <a:ln w="9525">
            <a:noFill/>
            <a:miter lim="800000"/>
            <a:headEnd/>
            <a:tailEnd/>
          </a:ln>
          <a:effectLst/>
        </p:spPr>
        <p:txBody>
          <a:bodyPr>
            <a:spAutoFit/>
          </a:bodyPr>
          <a:lstStyle/>
          <a:p>
            <a:pPr>
              <a:spcBef>
                <a:spcPct val="50000"/>
              </a:spcBef>
            </a:pPr>
            <a:r>
              <a:rPr lang="en-US" sz="2400" u="sng">
                <a:solidFill>
                  <a:schemeClr val="hlink"/>
                </a:solidFill>
              </a:rPr>
              <a:t>Question to answer</a:t>
            </a:r>
            <a:r>
              <a:rPr lang="en-US" sz="2400"/>
              <a:t>:  What kind of earthquake wave would cause the railroad tracks to curve as in the picture here?</a:t>
            </a:r>
          </a:p>
        </p:txBody>
      </p:sp>
      <p:sp>
        <p:nvSpPr>
          <p:cNvPr id="19467" name="Text Box 11"/>
          <p:cNvSpPr txBox="1">
            <a:spLocks noChangeArrowheads="1"/>
          </p:cNvSpPr>
          <p:nvPr/>
        </p:nvSpPr>
        <p:spPr bwMode="auto">
          <a:xfrm>
            <a:off x="381000" y="304800"/>
            <a:ext cx="3657600" cy="1917700"/>
          </a:xfrm>
          <a:prstGeom prst="rect">
            <a:avLst/>
          </a:prstGeom>
          <a:noFill/>
          <a:ln w="9525">
            <a:noFill/>
            <a:miter lim="800000"/>
            <a:headEnd/>
            <a:tailEnd/>
          </a:ln>
          <a:effectLst/>
        </p:spPr>
        <p:txBody>
          <a:bodyPr>
            <a:spAutoFit/>
          </a:bodyPr>
          <a:lstStyle/>
          <a:p>
            <a:pPr>
              <a:spcBef>
                <a:spcPct val="50000"/>
              </a:spcBef>
            </a:pPr>
            <a:r>
              <a:rPr lang="en-US" sz="2400" u="sng">
                <a:solidFill>
                  <a:schemeClr val="hlink"/>
                </a:solidFill>
              </a:rPr>
              <a:t>Question to answer</a:t>
            </a:r>
            <a:r>
              <a:rPr lang="en-US" sz="2400"/>
              <a:t>:  Why do you think only a couple of these buildings fell, and not all?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Alaska Earthquake March 27, 1964. The Hillside Apartment Building in Anchorage was severely damaged by the earthquake and has been razed. It was a split-level, five-story building with steel posts and lintels, concrete floor slabs, and unreinforced concrete block walls and partitions. "/>
          <p:cNvPicPr>
            <a:picLocks noChangeAspect="1" noChangeArrowheads="1"/>
          </p:cNvPicPr>
          <p:nvPr/>
        </p:nvPicPr>
        <p:blipFill>
          <a:blip r:embed="rId3" cstate="print"/>
          <a:srcRect/>
          <a:stretch>
            <a:fillRect/>
          </a:stretch>
        </p:blipFill>
        <p:spPr bwMode="auto">
          <a:xfrm>
            <a:off x="4333875" y="95250"/>
            <a:ext cx="4429125" cy="6667500"/>
          </a:xfrm>
          <a:prstGeom prst="rect">
            <a:avLst/>
          </a:prstGeom>
          <a:noFill/>
        </p:spPr>
      </p:pic>
      <p:sp>
        <p:nvSpPr>
          <p:cNvPr id="20486" name="Text Box 6"/>
          <p:cNvSpPr txBox="1">
            <a:spLocks noChangeArrowheads="1"/>
          </p:cNvSpPr>
          <p:nvPr/>
        </p:nvSpPr>
        <p:spPr bwMode="auto">
          <a:xfrm>
            <a:off x="457200" y="304800"/>
            <a:ext cx="3581400" cy="5864225"/>
          </a:xfrm>
          <a:prstGeom prst="rect">
            <a:avLst/>
          </a:prstGeom>
          <a:noFill/>
          <a:ln w="9525">
            <a:noFill/>
            <a:miter lim="800000"/>
            <a:headEnd/>
            <a:tailEnd/>
          </a:ln>
          <a:effectLst/>
        </p:spPr>
        <p:txBody>
          <a:bodyPr>
            <a:spAutoFit/>
          </a:bodyPr>
          <a:lstStyle/>
          <a:p>
            <a:pPr marL="342900" indent="-342900">
              <a:spcBef>
                <a:spcPct val="50000"/>
              </a:spcBef>
            </a:pPr>
            <a:r>
              <a:rPr lang="en-US" u="sng" dirty="0">
                <a:solidFill>
                  <a:schemeClr val="hlink"/>
                </a:solidFill>
              </a:rPr>
              <a:t>Answer this question</a:t>
            </a:r>
            <a:r>
              <a:rPr lang="en-US" dirty="0"/>
              <a:t>:  Why do you suppose the middle levels of this building sustained the greatest damage in this earthquake?  </a:t>
            </a:r>
          </a:p>
          <a:p>
            <a:pPr marL="342900" indent="-342900">
              <a:spcBef>
                <a:spcPct val="50000"/>
              </a:spcBef>
            </a:pPr>
            <a:r>
              <a:rPr lang="en-US" b="0" dirty="0"/>
              <a:t>Hint:  think about a bowl of </a:t>
            </a:r>
            <a:r>
              <a:rPr lang="en-US" b="0" dirty="0" err="1"/>
              <a:t>jello</a:t>
            </a:r>
            <a:r>
              <a:rPr lang="en-US" b="0" dirty="0"/>
              <a:t> that is being wiggled…where would the greatest motion be observed in the </a:t>
            </a:r>
            <a:r>
              <a:rPr lang="en-US" b="0" dirty="0" err="1"/>
              <a:t>jello</a:t>
            </a:r>
            <a:r>
              <a:rPr lang="en-US" b="0" dirty="0"/>
              <a:t> and why?</a:t>
            </a:r>
          </a:p>
          <a:p>
            <a:pPr marL="342900" indent="-342900">
              <a:spcBef>
                <a:spcPct val="50000"/>
              </a:spcBef>
            </a:pPr>
            <a:r>
              <a:rPr lang="en-US" u="sng" dirty="0">
                <a:solidFill>
                  <a:schemeClr val="hlink"/>
                </a:solidFill>
              </a:rPr>
              <a:t>Answer this question</a:t>
            </a:r>
            <a:r>
              <a:rPr lang="en-US" dirty="0"/>
              <a:t>:  What would be the safety issue in each of these locations?  </a:t>
            </a:r>
          </a:p>
          <a:p>
            <a:pPr marL="342900" indent="-342900">
              <a:spcBef>
                <a:spcPct val="50000"/>
              </a:spcBef>
              <a:buFontTx/>
              <a:buAutoNum type="arabicPeriod"/>
            </a:pPr>
            <a:r>
              <a:rPr lang="en-US" dirty="0"/>
              <a:t>by windows  </a:t>
            </a:r>
          </a:p>
          <a:p>
            <a:pPr marL="342900" indent="-342900">
              <a:spcBef>
                <a:spcPct val="50000"/>
              </a:spcBef>
              <a:buFontTx/>
              <a:buAutoNum type="arabicPeriod"/>
            </a:pPr>
            <a:r>
              <a:rPr lang="en-US" dirty="0"/>
              <a:t>in doorways  </a:t>
            </a:r>
          </a:p>
          <a:p>
            <a:pPr marL="342900" indent="-342900">
              <a:spcBef>
                <a:spcPct val="50000"/>
              </a:spcBef>
              <a:buFontTx/>
              <a:buAutoNum type="arabicPeriod"/>
            </a:pPr>
            <a:r>
              <a:rPr lang="en-US" dirty="0"/>
              <a:t>right outside next to the building </a:t>
            </a:r>
          </a:p>
          <a:p>
            <a:pPr marL="342900" indent="-342900">
              <a:spcBef>
                <a:spcPct val="50000"/>
              </a:spcBef>
              <a:buFontTx/>
              <a:buAutoNum type="arabicPeriod"/>
            </a:pPr>
            <a:r>
              <a:rPr lang="en-US" dirty="0"/>
              <a:t>Underneath a table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damage photo"/>
          <p:cNvPicPr>
            <a:picLocks noChangeAspect="1" noChangeArrowheads="1"/>
          </p:cNvPicPr>
          <p:nvPr/>
        </p:nvPicPr>
        <p:blipFill>
          <a:blip r:embed="rId3" cstate="print"/>
          <a:srcRect/>
          <a:stretch>
            <a:fillRect/>
          </a:stretch>
        </p:blipFill>
        <p:spPr bwMode="auto">
          <a:xfrm>
            <a:off x="0" y="-228600"/>
            <a:ext cx="6043613" cy="4476750"/>
          </a:xfrm>
          <a:prstGeom prst="rect">
            <a:avLst/>
          </a:prstGeom>
          <a:noFill/>
        </p:spPr>
      </p:pic>
      <p:pic>
        <p:nvPicPr>
          <p:cNvPr id="22535" name="Picture 7" descr="alaska-school-1964"/>
          <p:cNvPicPr>
            <a:picLocks noChangeAspect="1" noChangeArrowheads="1"/>
          </p:cNvPicPr>
          <p:nvPr/>
        </p:nvPicPr>
        <p:blipFill>
          <a:blip r:embed="rId4" cstate="print"/>
          <a:srcRect/>
          <a:stretch>
            <a:fillRect/>
          </a:stretch>
        </p:blipFill>
        <p:spPr bwMode="auto">
          <a:xfrm>
            <a:off x="5010150" y="4010025"/>
            <a:ext cx="4133850" cy="2847975"/>
          </a:xfrm>
          <a:prstGeom prst="rect">
            <a:avLst/>
          </a:prstGeom>
          <a:noFill/>
        </p:spPr>
      </p:pic>
      <p:pic>
        <p:nvPicPr>
          <p:cNvPr id="22537" name="Picture 9" descr="alaska-quake-2002"/>
          <p:cNvPicPr>
            <a:picLocks noChangeAspect="1" noChangeArrowheads="1"/>
          </p:cNvPicPr>
          <p:nvPr/>
        </p:nvPicPr>
        <p:blipFill>
          <a:blip r:embed="rId5" cstate="print"/>
          <a:srcRect/>
          <a:stretch>
            <a:fillRect/>
          </a:stretch>
        </p:blipFill>
        <p:spPr bwMode="auto">
          <a:xfrm>
            <a:off x="0" y="3622675"/>
            <a:ext cx="4267200" cy="3273425"/>
          </a:xfrm>
          <a:prstGeom prst="rect">
            <a:avLst/>
          </a:prstGeom>
          <a:noFill/>
        </p:spPr>
      </p:pic>
      <p:pic>
        <p:nvPicPr>
          <p:cNvPr id="22539" name="Picture 11" descr="[Photo:]"/>
          <p:cNvPicPr>
            <a:picLocks noChangeAspect="1" noChangeArrowheads="1"/>
          </p:cNvPicPr>
          <p:nvPr/>
        </p:nvPicPr>
        <p:blipFill>
          <a:blip r:embed="rId6" cstate="print"/>
          <a:srcRect/>
          <a:stretch>
            <a:fillRect/>
          </a:stretch>
        </p:blipFill>
        <p:spPr bwMode="auto">
          <a:xfrm>
            <a:off x="5334000" y="762000"/>
            <a:ext cx="3810000" cy="2381250"/>
          </a:xfrm>
          <a:prstGeom prst="rect">
            <a:avLst/>
          </a:prstGeom>
          <a:noFill/>
        </p:spPr>
      </p:pic>
      <p:sp>
        <p:nvSpPr>
          <p:cNvPr id="22540" name="Text Box 12"/>
          <p:cNvSpPr txBox="1">
            <a:spLocks noChangeArrowheads="1"/>
          </p:cNvSpPr>
          <p:nvPr/>
        </p:nvSpPr>
        <p:spPr bwMode="auto">
          <a:xfrm>
            <a:off x="5562600" y="3200400"/>
            <a:ext cx="3581400" cy="822325"/>
          </a:xfrm>
          <a:prstGeom prst="rect">
            <a:avLst/>
          </a:prstGeom>
          <a:noFill/>
          <a:ln w="9525">
            <a:noFill/>
            <a:miter lim="800000"/>
            <a:headEnd/>
            <a:tailEnd/>
          </a:ln>
          <a:effectLst/>
        </p:spPr>
        <p:txBody>
          <a:bodyPr>
            <a:spAutoFit/>
          </a:bodyPr>
          <a:lstStyle/>
          <a:p>
            <a:pPr>
              <a:spcBef>
                <a:spcPct val="50000"/>
              </a:spcBef>
            </a:pPr>
            <a:r>
              <a:rPr lang="en-US" sz="2400"/>
              <a:t>Alaskan Earthquake in the early 1960s.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p:txBody>
          <a:bodyPr/>
          <a:lstStyle/>
          <a:p>
            <a:pPr>
              <a:buFontTx/>
              <a:buNone/>
            </a:pPr>
            <a:r>
              <a:rPr lang="en-US" b="1"/>
              <a:t>Pictures of past earthquakes</a:t>
            </a:r>
            <a:endParaRPr lang="en-US" b="1">
              <a:hlinkClick r:id="rId3" tooltip="http://dsc.discovery.com/guides/planetearth/earthquake/photogallery/slide.html"/>
            </a:endParaRPr>
          </a:p>
          <a:p>
            <a:pPr>
              <a:buFontTx/>
              <a:buNone/>
            </a:pPr>
            <a:r>
              <a:rPr lang="en-US">
                <a:hlinkClick r:id="rId3" tooltip="http://dsc.discovery.com/guides/planetearth/earthquake/photogallery/slide.html"/>
              </a:rPr>
              <a:t>http://dsc.discovery.com/guides/planetearth/earthquake/photogallery/slide.html</a:t>
            </a:r>
            <a:endParaRPr lang="en-US"/>
          </a:p>
          <a:p>
            <a:pPr>
              <a:buFontTx/>
              <a:buNone/>
            </a:pPr>
            <a:endParaRPr lang="en-US"/>
          </a:p>
          <a:p>
            <a:pPr>
              <a:buFontTx/>
              <a:buNone/>
            </a:pPr>
            <a:r>
              <a:rPr lang="en-US" sz="2400" b="1"/>
              <a:t>Youtube videos</a:t>
            </a:r>
            <a:r>
              <a:rPr lang="en-US" sz="4000" b="1"/>
              <a:t> </a:t>
            </a:r>
            <a:r>
              <a:rPr lang="en-US" sz="2000" b="1"/>
              <a:t>not able to be viewed in the computer lab</a:t>
            </a:r>
            <a:r>
              <a:rPr lang="en-US" sz="3600" b="1"/>
              <a:t> </a:t>
            </a:r>
            <a:br>
              <a:rPr lang="en-US" sz="3600" b="1"/>
            </a:br>
            <a:r>
              <a:rPr lang="en-US" sz="2400" b="1">
                <a:hlinkClick r:id="rId4"/>
              </a:rPr>
              <a:t>http://www.youtube.com/watch?v=H0o_9sILvLY</a:t>
            </a:r>
            <a:r>
              <a:rPr lang="en-US" sz="2400" b="1"/>
              <a:t/>
            </a:r>
            <a:br>
              <a:rPr lang="en-US" sz="2400" b="1"/>
            </a:br>
            <a:r>
              <a:rPr lang="en-US" sz="2400" b="1">
                <a:hlinkClick r:id="rId5"/>
              </a:rPr>
              <a:t>http://www.youtube.com/watch?v=NPySVL-c3Lg</a:t>
            </a:r>
            <a:endParaRPr lang="en-US" b="1"/>
          </a:p>
          <a:p>
            <a:endParaRPr lang="en-US" b="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Measuring Earthquakes</a:t>
            </a:r>
          </a:p>
        </p:txBody>
      </p:sp>
      <p:sp>
        <p:nvSpPr>
          <p:cNvPr id="4099" name="Rectangle 3"/>
          <p:cNvSpPr>
            <a:spLocks noGrp="1" noChangeArrowheads="1"/>
          </p:cNvSpPr>
          <p:nvPr>
            <p:ph type="body" idx="1"/>
          </p:nvPr>
        </p:nvSpPr>
        <p:spPr/>
        <p:txBody>
          <a:bodyPr/>
          <a:lstStyle/>
          <a:p>
            <a:pPr>
              <a:lnSpc>
                <a:spcPct val="90000"/>
              </a:lnSpc>
            </a:pPr>
            <a:r>
              <a:rPr lang="en-US" dirty="0"/>
              <a:t>Seismic waves are vibrations that travel through the earth carrying energy released during an earthquake.</a:t>
            </a:r>
            <a:br>
              <a:rPr lang="en-US" dirty="0"/>
            </a:br>
            <a:endParaRPr lang="en-US" sz="1200" dirty="0"/>
          </a:p>
          <a:p>
            <a:pPr>
              <a:lnSpc>
                <a:spcPct val="90000"/>
              </a:lnSpc>
            </a:pPr>
            <a:r>
              <a:rPr lang="en-US" dirty="0"/>
              <a:t>They carry the energy of an earthquake </a:t>
            </a:r>
            <a:r>
              <a:rPr lang="en-US" dirty="0" smtClean="0"/>
              <a:t>away </a:t>
            </a:r>
            <a:r>
              <a:rPr lang="en-US" dirty="0"/>
              <a:t>from the focus, through the interior and across the surface</a:t>
            </a:r>
            <a:br>
              <a:rPr lang="en-US" dirty="0"/>
            </a:br>
            <a:endParaRPr lang="en-US" sz="1200" dirty="0"/>
          </a:p>
          <a:p>
            <a:pPr>
              <a:lnSpc>
                <a:spcPct val="90000"/>
              </a:lnSpc>
            </a:pPr>
            <a:r>
              <a:rPr lang="en-US" dirty="0"/>
              <a:t>Three kinds of seismic waves: P waves, S waves, and surface waves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Kinds of Seismic Waves</a:t>
            </a:r>
          </a:p>
        </p:txBody>
      </p:sp>
      <p:sp>
        <p:nvSpPr>
          <p:cNvPr id="7171" name="Rectangle 3"/>
          <p:cNvSpPr>
            <a:spLocks noGrp="1" noChangeArrowheads="1"/>
          </p:cNvSpPr>
          <p:nvPr>
            <p:ph type="body" idx="1"/>
          </p:nvPr>
        </p:nvSpPr>
        <p:spPr>
          <a:xfrm>
            <a:off x="0" y="1447800"/>
            <a:ext cx="9144000" cy="5410200"/>
          </a:xfrm>
        </p:spPr>
        <p:txBody>
          <a:bodyPr/>
          <a:lstStyle/>
          <a:p>
            <a:r>
              <a:rPr lang="en-US" b="1" dirty="0"/>
              <a:t>P Waves are Primary waves</a:t>
            </a:r>
            <a:r>
              <a:rPr lang="en-US" dirty="0"/>
              <a:t> </a:t>
            </a:r>
            <a:r>
              <a:rPr lang="en-US" sz="2800" dirty="0"/>
              <a:t>(compression waves).  Travel fastest. Can travel through solids and liquids.</a:t>
            </a:r>
          </a:p>
          <a:p>
            <a:r>
              <a:rPr lang="en-US" b="1" dirty="0"/>
              <a:t>S Waves are Secondary waves</a:t>
            </a:r>
            <a:r>
              <a:rPr lang="en-US" dirty="0"/>
              <a:t> </a:t>
            </a:r>
            <a:r>
              <a:rPr lang="en-US" sz="2800" dirty="0"/>
              <a:t>(transverse waves). Slower than P waves. Can only travel through a solid.</a:t>
            </a:r>
          </a:p>
          <a:p>
            <a:r>
              <a:rPr lang="en-US" b="1" dirty="0"/>
              <a:t>Surface Waves</a:t>
            </a:r>
            <a:r>
              <a:rPr lang="en-US" dirty="0"/>
              <a:t>. </a:t>
            </a:r>
            <a:r>
              <a:rPr lang="en-US" sz="2800" dirty="0"/>
              <a:t>P waves or S waves that reach the surface change into surface waves. Travel slower than P or S waves. Surface appears to roll like ocean waves, or shake buildings from side to side.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pwave"/>
          <p:cNvPicPr>
            <a:picLocks noChangeAspect="1" noChangeArrowheads="1"/>
          </p:cNvPicPr>
          <p:nvPr/>
        </p:nvPicPr>
        <p:blipFill>
          <a:blip r:embed="rId3" cstate="print"/>
          <a:srcRect/>
          <a:stretch>
            <a:fillRect/>
          </a:stretch>
        </p:blipFill>
        <p:spPr bwMode="auto">
          <a:xfrm>
            <a:off x="228600" y="1828800"/>
            <a:ext cx="8763000" cy="4114800"/>
          </a:xfrm>
          <a:prstGeom prst="rect">
            <a:avLst/>
          </a:prstGeom>
          <a:noFill/>
        </p:spPr>
      </p:pic>
      <p:sp>
        <p:nvSpPr>
          <p:cNvPr id="25602" name="Rectangle 2"/>
          <p:cNvSpPr>
            <a:spLocks noGrp="1" noChangeArrowheads="1"/>
          </p:cNvSpPr>
          <p:nvPr>
            <p:ph type="title"/>
          </p:nvPr>
        </p:nvSpPr>
        <p:spPr>
          <a:xfrm>
            <a:off x="457200" y="274638"/>
            <a:ext cx="8153400" cy="944562"/>
          </a:xfrm>
        </p:spPr>
        <p:txBody>
          <a:bodyPr/>
          <a:lstStyle/>
          <a:p>
            <a:r>
              <a:rPr lang="en-US" sz="4000" b="1"/>
              <a:t>P Waves -- Primary Waves</a:t>
            </a:r>
            <a:r>
              <a:rPr lang="en-US" sz="4000"/>
              <a:t> </a:t>
            </a:r>
            <a:r>
              <a:rPr lang="en-US" sz="2800" b="1"/>
              <a:t>Compression  or longitudinal Waves</a:t>
            </a:r>
          </a:p>
        </p:txBody>
      </p:sp>
      <p:sp>
        <p:nvSpPr>
          <p:cNvPr id="25603" name="Rectangle 3"/>
          <p:cNvSpPr>
            <a:spLocks noGrp="1" noChangeArrowheads="1"/>
          </p:cNvSpPr>
          <p:nvPr>
            <p:ph type="body" idx="1"/>
          </p:nvPr>
        </p:nvSpPr>
        <p:spPr>
          <a:xfrm>
            <a:off x="685800" y="1447800"/>
            <a:ext cx="8229600" cy="990600"/>
          </a:xfrm>
        </p:spPr>
        <p:txBody>
          <a:bodyPr/>
          <a:lstStyle/>
          <a:p>
            <a:pPr>
              <a:lnSpc>
                <a:spcPct val="90000"/>
              </a:lnSpc>
              <a:buFontTx/>
              <a:buNone/>
            </a:pPr>
            <a:r>
              <a:rPr lang="en-US"/>
              <a:t>The medium is vibrating and particles are compressed and decompressed.</a:t>
            </a:r>
          </a:p>
          <a:p>
            <a:pPr>
              <a:lnSpc>
                <a:spcPct val="90000"/>
              </a:lnSpc>
            </a:pPr>
            <a:endParaRPr lang="en-US" sz="2800"/>
          </a:p>
        </p:txBody>
      </p:sp>
      <p:sp>
        <p:nvSpPr>
          <p:cNvPr id="25605" name="Text Box 5"/>
          <p:cNvSpPr txBox="1">
            <a:spLocks noChangeArrowheads="1"/>
          </p:cNvSpPr>
          <p:nvPr/>
        </p:nvSpPr>
        <p:spPr bwMode="auto">
          <a:xfrm>
            <a:off x="152400" y="4953000"/>
            <a:ext cx="8686800" cy="1679575"/>
          </a:xfrm>
          <a:prstGeom prst="rect">
            <a:avLst/>
          </a:prstGeom>
          <a:noFill/>
          <a:ln w="9525">
            <a:noFill/>
            <a:miter lim="800000"/>
            <a:headEnd/>
            <a:tailEnd/>
          </a:ln>
          <a:effectLst/>
        </p:spPr>
        <p:txBody>
          <a:bodyPr>
            <a:spAutoFit/>
          </a:bodyPr>
          <a:lstStyle/>
          <a:p>
            <a:pPr algn="ctr">
              <a:spcBef>
                <a:spcPct val="50000"/>
              </a:spcBef>
            </a:pPr>
            <a:r>
              <a:rPr lang="en-US" sz="2600"/>
              <a:t>Seismic waves can be longitudinal. These are called P-waves. </a:t>
            </a:r>
            <a:r>
              <a:rPr lang="en-US" sz="2600" u="sng"/>
              <a:t>They travel faster</a:t>
            </a:r>
            <a:r>
              <a:rPr lang="en-US" sz="2600"/>
              <a:t> than S-waves and arrive </a:t>
            </a:r>
            <a:r>
              <a:rPr lang="en-US" sz="2600" u="sng"/>
              <a:t>first</a:t>
            </a:r>
            <a:r>
              <a:rPr lang="en-US" sz="2600"/>
              <a:t> at distant seismic stations. P-waves </a:t>
            </a:r>
            <a:r>
              <a:rPr lang="en-US" sz="2600" u="sng"/>
              <a:t>can</a:t>
            </a:r>
            <a:r>
              <a:rPr lang="en-US" sz="2600"/>
              <a:t> travel through solids liquids or gasses.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274638"/>
            <a:ext cx="8991600" cy="1143000"/>
          </a:xfrm>
        </p:spPr>
        <p:txBody>
          <a:bodyPr/>
          <a:lstStyle/>
          <a:p>
            <a:r>
              <a:rPr lang="en-US" sz="3600"/>
              <a:t>Even though this picture shows a sound wave, the fact that the waves spreads out in all directions is the important thing.</a:t>
            </a:r>
          </a:p>
        </p:txBody>
      </p:sp>
      <p:pic>
        <p:nvPicPr>
          <p:cNvPr id="27652" name="Picture 4" descr="speech"/>
          <p:cNvPicPr>
            <a:picLocks noChangeAspect="1" noChangeArrowheads="1"/>
          </p:cNvPicPr>
          <p:nvPr/>
        </p:nvPicPr>
        <p:blipFill>
          <a:blip r:embed="rId3" cstate="print"/>
          <a:srcRect/>
          <a:stretch>
            <a:fillRect/>
          </a:stretch>
        </p:blipFill>
        <p:spPr bwMode="auto">
          <a:xfrm>
            <a:off x="1600200" y="1792288"/>
            <a:ext cx="6477000" cy="506571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0" y="0"/>
            <a:ext cx="5791200" cy="6629400"/>
          </a:xfrm>
        </p:spPr>
        <p:txBody>
          <a:bodyPr/>
          <a:lstStyle/>
          <a:p>
            <a:pPr>
              <a:buFontTx/>
              <a:buNone/>
            </a:pPr>
            <a:r>
              <a:rPr lang="en-US" sz="3600"/>
              <a:t>   </a:t>
            </a:r>
            <a:r>
              <a:rPr lang="en-US" sz="3600" b="1" u="sng"/>
              <a:t>P waves</a:t>
            </a:r>
            <a:r>
              <a:rPr lang="en-US" sz="3600"/>
              <a:t> shake the ground in the direction they are moving </a:t>
            </a:r>
            <a:br>
              <a:rPr lang="en-US" sz="3600"/>
            </a:br>
            <a:r>
              <a:rPr lang="en-US" sz="3600"/>
              <a:t>(parallel)</a:t>
            </a:r>
          </a:p>
          <a:p>
            <a:pPr>
              <a:buFontTx/>
              <a:buNone/>
            </a:pPr>
            <a:endParaRPr lang="en-US" sz="3600"/>
          </a:p>
          <a:p>
            <a:pPr>
              <a:buFontTx/>
              <a:buNone/>
            </a:pPr>
            <a:endParaRPr lang="en-US" sz="3600"/>
          </a:p>
          <a:p>
            <a:pPr>
              <a:buFontTx/>
              <a:buNone/>
            </a:pPr>
            <a:endParaRPr lang="en-US" sz="3600"/>
          </a:p>
          <a:p>
            <a:pPr>
              <a:buFontTx/>
              <a:buNone/>
            </a:pPr>
            <a:r>
              <a:rPr lang="en-US" sz="3600"/>
              <a:t>   </a:t>
            </a:r>
            <a:r>
              <a:rPr lang="en-US" sz="3600" b="1" u="sng"/>
              <a:t>S waves</a:t>
            </a:r>
            <a:r>
              <a:rPr lang="en-US" sz="3600"/>
              <a:t> shake perpendicularly or “</a:t>
            </a:r>
            <a:r>
              <a:rPr lang="en-US" sz="3600" b="1"/>
              <a:t>transverse”</a:t>
            </a:r>
            <a:r>
              <a:rPr lang="en-US" sz="3600"/>
              <a:t> to the direction they are moving. </a:t>
            </a:r>
          </a:p>
        </p:txBody>
      </p:sp>
      <p:pic>
        <p:nvPicPr>
          <p:cNvPr id="29701" name="Picture 5" descr="Seismic waves diagram"/>
          <p:cNvPicPr>
            <a:picLocks noChangeAspect="1" noChangeArrowheads="1"/>
          </p:cNvPicPr>
          <p:nvPr/>
        </p:nvPicPr>
        <p:blipFill>
          <a:blip r:embed="rId3" cstate="print"/>
          <a:srcRect/>
          <a:stretch>
            <a:fillRect/>
          </a:stretch>
        </p:blipFill>
        <p:spPr bwMode="auto">
          <a:xfrm>
            <a:off x="4114800" y="1409700"/>
            <a:ext cx="4800600" cy="330041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457200"/>
            <a:ext cx="8229600" cy="1143000"/>
          </a:xfrm>
        </p:spPr>
        <p:txBody>
          <a:bodyPr/>
          <a:lstStyle/>
          <a:p>
            <a:r>
              <a:rPr lang="en-US" sz="3200" b="1"/>
              <a:t>S Waves are Secondary waves</a:t>
            </a:r>
            <a:r>
              <a:rPr lang="en-US" sz="3200"/>
              <a:t> </a:t>
            </a:r>
            <a:br>
              <a:rPr lang="en-US" sz="3200"/>
            </a:br>
            <a:r>
              <a:rPr lang="en-US" sz="2800"/>
              <a:t>(transverse or shear waves). </a:t>
            </a:r>
            <a:br>
              <a:rPr lang="en-US" sz="2800"/>
            </a:br>
            <a:r>
              <a:rPr lang="en-US" sz="2800"/>
              <a:t>These waves are slower than P waves…</a:t>
            </a:r>
            <a:br>
              <a:rPr lang="en-US" sz="2800"/>
            </a:br>
            <a:r>
              <a:rPr lang="en-US" sz="2800"/>
              <a:t>And can only travel through a solid.</a:t>
            </a:r>
          </a:p>
        </p:txBody>
      </p:sp>
      <p:sp>
        <p:nvSpPr>
          <p:cNvPr id="32771" name="Rectangle 3"/>
          <p:cNvSpPr>
            <a:spLocks noGrp="1" noChangeArrowheads="1"/>
          </p:cNvSpPr>
          <p:nvPr>
            <p:ph type="body" idx="1"/>
          </p:nvPr>
        </p:nvSpPr>
        <p:spPr>
          <a:xfrm>
            <a:off x="0" y="2209800"/>
            <a:ext cx="4953000" cy="4419600"/>
          </a:xfrm>
        </p:spPr>
        <p:txBody>
          <a:bodyPr/>
          <a:lstStyle/>
          <a:p>
            <a:r>
              <a:rPr lang="en-US" sz="2800"/>
              <a:t>Earthquakes generate seismic waves that are transverse. These are called s-waves, they are the second waves to arrive at a seismograph.</a:t>
            </a:r>
          </a:p>
          <a:p>
            <a:r>
              <a:rPr lang="en-US" sz="2800"/>
              <a:t>S-waves travel through solids they do not travel through liquids or gasses.</a:t>
            </a:r>
          </a:p>
        </p:txBody>
      </p:sp>
      <p:pic>
        <p:nvPicPr>
          <p:cNvPr id="32773" name="Picture 5" descr="pswaves_lrg"/>
          <p:cNvPicPr>
            <a:picLocks noChangeAspect="1" noChangeArrowheads="1"/>
          </p:cNvPicPr>
          <p:nvPr/>
        </p:nvPicPr>
        <p:blipFill>
          <a:blip r:embed="rId3" cstate="print"/>
          <a:srcRect/>
          <a:stretch>
            <a:fillRect/>
          </a:stretch>
        </p:blipFill>
        <p:spPr bwMode="auto">
          <a:xfrm>
            <a:off x="5029200" y="2743200"/>
            <a:ext cx="3867150" cy="2857500"/>
          </a:xfrm>
          <a:prstGeom prst="rect">
            <a:avLst/>
          </a:prstGeom>
          <a:noFill/>
        </p:spPr>
      </p:pic>
      <p:sp>
        <p:nvSpPr>
          <p:cNvPr id="32774" name="Text Box 6"/>
          <p:cNvSpPr txBox="1">
            <a:spLocks noChangeArrowheads="1"/>
          </p:cNvSpPr>
          <p:nvPr/>
        </p:nvSpPr>
        <p:spPr bwMode="auto">
          <a:xfrm>
            <a:off x="4953000" y="5943600"/>
            <a:ext cx="4191000" cy="581025"/>
          </a:xfrm>
          <a:prstGeom prst="rect">
            <a:avLst/>
          </a:prstGeom>
          <a:noFill/>
          <a:ln w="9525">
            <a:noFill/>
            <a:miter lim="800000"/>
            <a:headEnd/>
            <a:tailEnd/>
          </a:ln>
          <a:effectLst/>
        </p:spPr>
        <p:txBody>
          <a:bodyPr>
            <a:spAutoFit/>
          </a:bodyPr>
          <a:lstStyle/>
          <a:p>
            <a:pPr algn="ctr">
              <a:spcBef>
                <a:spcPct val="50000"/>
              </a:spcBef>
            </a:pPr>
            <a:r>
              <a:rPr lang="en-US" sz="1600">
                <a:solidFill>
                  <a:schemeClr val="hlink"/>
                </a:solidFill>
              </a:rPr>
              <a:t>Compare the two types of waves and how the medium is moving in each case.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1200</TotalTime>
  <Words>1391</Words>
  <Application>Microsoft Office PowerPoint</Application>
  <PresentationFormat>On-screen Show (4:3)</PresentationFormat>
  <Paragraphs>172</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Chapter 5 Earthquakes:  Section 2</vt:lpstr>
      <vt:lpstr>Effects of the 1989 San Francisco Earthquake</vt:lpstr>
      <vt:lpstr>Slide 3</vt:lpstr>
      <vt:lpstr>Measuring Earthquakes</vt:lpstr>
      <vt:lpstr>Kinds of Seismic Waves</vt:lpstr>
      <vt:lpstr>P Waves -- Primary Waves Compression  or longitudinal Waves</vt:lpstr>
      <vt:lpstr>Even though this picture shows a sound wave, the fact that the waves spreads out in all directions is the important thing.</vt:lpstr>
      <vt:lpstr>Slide 8</vt:lpstr>
      <vt:lpstr>S Waves are Secondary waves  (transverse or shear waves).  These waves are slower than P waves… And can only travel through a solid.</vt:lpstr>
      <vt:lpstr>There are seismic waves that exist only at the surface. These surface seismic waves travel  slower than both  P-waves and  the S-waves  but can be very  destructive.   </vt:lpstr>
      <vt:lpstr>Surface Wave in an Earthquake</vt:lpstr>
      <vt:lpstr>Slide 12</vt:lpstr>
      <vt:lpstr>Slide 13</vt:lpstr>
      <vt:lpstr>Locating the Epicenter</vt:lpstr>
      <vt:lpstr>Slide 15</vt:lpstr>
      <vt:lpstr>Locating an Epicenter</vt:lpstr>
      <vt:lpstr>S-P Time Method</vt:lpstr>
      <vt:lpstr>Slide 18</vt:lpstr>
      <vt:lpstr>Measuring Earthquakes</vt:lpstr>
      <vt:lpstr>The Modified Mercalli Scale measures the amount of damage</vt:lpstr>
      <vt:lpstr>The Richter Scale measures the strength or magnitude</vt:lpstr>
      <vt:lpstr>Magnitude</vt:lpstr>
      <vt:lpstr>Earthquake Belts Worldwide</vt:lpstr>
      <vt:lpstr>Tsunamis</vt:lpstr>
      <vt:lpstr>Quake Resistant Structures</vt:lpstr>
      <vt:lpstr>Before an Earthquake</vt:lpstr>
      <vt:lpstr>Protecting Yourself During an Earthquake</vt:lpstr>
      <vt:lpstr>After an Earthquake</vt:lpstr>
      <vt:lpstr>Simulations and Questions to Answer</vt:lpstr>
      <vt:lpstr>Slide 30</vt:lpstr>
      <vt:lpstr>Slide 31</vt:lpstr>
      <vt:lpstr>Slide 32</vt:lpstr>
      <vt:lpstr>Slide 33</vt:lpstr>
      <vt:lpstr>Slide 34</vt:lpstr>
      <vt:lpstr>Slide 35</vt:lpstr>
      <vt:lpstr>Slide 36</vt:lpstr>
    </vt:vector>
  </TitlesOfParts>
  <Company>LPOSD84</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Earthquakes</dc:title>
  <dc:creator>susan.augustyn</dc:creator>
  <cp:lastModifiedBy>Kris</cp:lastModifiedBy>
  <cp:revision>106</cp:revision>
  <dcterms:created xsi:type="dcterms:W3CDTF">2008-04-11T18:11:53Z</dcterms:created>
  <dcterms:modified xsi:type="dcterms:W3CDTF">2013-01-03T16:16:13Z</dcterms:modified>
</cp:coreProperties>
</file>