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82" r:id="rId2"/>
    <p:sldId id="355" r:id="rId3"/>
    <p:sldId id="371" r:id="rId4"/>
    <p:sldId id="356" r:id="rId5"/>
    <p:sldId id="362" r:id="rId6"/>
    <p:sldId id="358" r:id="rId7"/>
    <p:sldId id="363" r:id="rId8"/>
    <p:sldId id="359" r:id="rId9"/>
    <p:sldId id="364" r:id="rId10"/>
    <p:sldId id="287" r:id="rId11"/>
    <p:sldId id="365" r:id="rId12"/>
    <p:sldId id="336" r:id="rId13"/>
    <p:sldId id="373" r:id="rId14"/>
    <p:sldId id="367" r:id="rId15"/>
    <p:sldId id="337" r:id="rId16"/>
    <p:sldId id="376" r:id="rId17"/>
    <p:sldId id="366" r:id="rId18"/>
    <p:sldId id="368" r:id="rId19"/>
    <p:sldId id="369" r:id="rId20"/>
    <p:sldId id="377" r:id="rId21"/>
  </p:sldIdLst>
  <p:sldSz cx="9144000" cy="6858000" type="screen4x3"/>
  <p:notesSz cx="6858000" cy="9144000"/>
  <p:custDataLst>
    <p:tags r:id="rId2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-65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-65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-65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-65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-65" charset="0"/>
        <a:ea typeface="+mn-ea"/>
        <a:cs typeface="+mn-cs"/>
      </a:defRPr>
    </a:lvl5pPr>
    <a:lvl6pPr marL="2286000" algn="l" defTabSz="457200" rtl="0" eaLnBrk="1" latinLnBrk="0" hangingPunct="1">
      <a:defRPr sz="4000" kern="1200">
        <a:solidFill>
          <a:schemeClr val="tx1"/>
        </a:solidFill>
        <a:latin typeface="Times New Roman" pitchFamily="-65" charset="0"/>
        <a:ea typeface="+mn-ea"/>
        <a:cs typeface="+mn-cs"/>
      </a:defRPr>
    </a:lvl6pPr>
    <a:lvl7pPr marL="2743200" algn="l" defTabSz="457200" rtl="0" eaLnBrk="1" latinLnBrk="0" hangingPunct="1">
      <a:defRPr sz="4000" kern="1200">
        <a:solidFill>
          <a:schemeClr val="tx1"/>
        </a:solidFill>
        <a:latin typeface="Times New Roman" pitchFamily="-65" charset="0"/>
        <a:ea typeface="+mn-ea"/>
        <a:cs typeface="+mn-cs"/>
      </a:defRPr>
    </a:lvl7pPr>
    <a:lvl8pPr marL="3200400" algn="l" defTabSz="457200" rtl="0" eaLnBrk="1" latinLnBrk="0" hangingPunct="1">
      <a:defRPr sz="4000" kern="1200">
        <a:solidFill>
          <a:schemeClr val="tx1"/>
        </a:solidFill>
        <a:latin typeface="Times New Roman" pitchFamily="-65" charset="0"/>
        <a:ea typeface="+mn-ea"/>
        <a:cs typeface="+mn-cs"/>
      </a:defRPr>
    </a:lvl8pPr>
    <a:lvl9pPr marL="3657600" algn="l" defTabSz="457200" rtl="0" eaLnBrk="1" latinLnBrk="0" hangingPunct="1">
      <a:defRPr sz="4000" kern="1200">
        <a:solidFill>
          <a:schemeClr val="tx1"/>
        </a:solidFill>
        <a:latin typeface="Times New Roman" pitchFamily="-65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schemeClr val="tx1"/>
    </p:penClr>
  </p:showPr>
  <p:clrMru>
    <a:srgbClr val="000000"/>
    <a:srgbClr val="CC0000"/>
    <a:srgbClr val="CC3300"/>
    <a:srgbClr val="000099"/>
    <a:srgbClr val="FFCC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8" autoAdjust="0"/>
    <p:restoredTop sz="94660"/>
  </p:normalViewPr>
  <p:slideViewPr>
    <p:cSldViewPr>
      <p:cViewPr>
        <p:scale>
          <a:sx n="50" d="100"/>
          <a:sy n="50" d="100"/>
        </p:scale>
        <p:origin x="-1746" y="-6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02" y="-6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pitchFamily="-65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solidFill>
            <a:srgbClr val="FFFFFF"/>
          </a:solidFill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dirty="0">
              <a:latin typeface="Times" pitchFamily="-65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solidFill>
            <a:srgbClr val="FFFFFF"/>
          </a:solidFill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Times" pitchFamily="-65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solidFill>
            <a:srgbClr val="FFFFFF"/>
          </a:solidFill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Times" pitchFamily="-65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solidFill>
            <a:srgbClr val="FFFFFF"/>
          </a:solidFill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Times" pitchFamily="-65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solidFill>
            <a:srgbClr val="FFFFFF"/>
          </a:solidFill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Times" pitchFamily="-65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solidFill>
            <a:srgbClr val="FFFFFF"/>
          </a:solidFill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dirty="0">
              <a:latin typeface="Times" pitchFamily="-65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solidFill>
            <a:srgbClr val="FFFFFF"/>
          </a:solidFill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Times" pitchFamily="-65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solidFill>
            <a:srgbClr val="FFFFFF"/>
          </a:solidFill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Times" pitchFamily="-65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solidFill>
            <a:srgbClr val="FFFFFF"/>
          </a:solidFill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Times" pitchFamily="-65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solidFill>
            <a:srgbClr val="FFFFFF"/>
          </a:solidFill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Times" pitchFamily="-65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solidFill>
            <a:srgbClr val="FFFFFF"/>
          </a:solidFill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Times" pitchFamily="-65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solidFill>
            <a:srgbClr val="FFFFFF"/>
          </a:solidFill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Times" pitchFamily="-65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solidFill>
            <a:srgbClr val="FFFFFF"/>
          </a:solidFill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Times" pitchFamily="-65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solidFill>
            <a:srgbClr val="FFFFFF"/>
          </a:solidFill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Times" pitchFamily="-65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solidFill>
            <a:srgbClr val="FFFFFF"/>
          </a:solidFill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Times" pitchFamily="-65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solidFill>
            <a:srgbClr val="FFFFFF"/>
          </a:solidFill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Times" pitchFamily="-65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pitchFamily="-65" charset="-128"/>
          <a:cs typeface="ＭＳ Ｐゴシック" pitchFamily="-6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pitchFamily="-65" charset="-128"/>
          <a:cs typeface="ＭＳ Ｐゴシック" pitchFamily="-6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pitchFamily="-65" charset="-128"/>
          <a:cs typeface="ＭＳ Ｐゴシック" pitchFamily="-6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pitchFamily="-65" charset="-128"/>
          <a:cs typeface="ＭＳ Ｐゴシック" pitchFamily="-65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  <a:ea typeface="ＭＳ Ｐゴシック" pitchFamily="-65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pitchFamily="-65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JhJzdtzl6KY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imaginationstationtoledo.org/content/2011/03/can-you-build-an-earthquake-proof-building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2.xml"/><Relationship Id="rId1" Type="http://schemas.openxmlformats.org/officeDocument/2006/relationships/video" Target="file:///\\localhost\Users\teacher\Downloads\normal.gif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2.xml"/><Relationship Id="rId1" Type="http://schemas.openxmlformats.org/officeDocument/2006/relationships/video" Target="file:///\\localhost\Users\teacher\Downloads\reverse.gif" TargetMode="External"/><Relationship Id="rId5" Type="http://schemas.openxmlformats.org/officeDocument/2006/relationships/image" Target="../media/image9.png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2.pn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14.png"/><Relationship Id="rId2" Type="http://schemas.openxmlformats.org/officeDocument/2006/relationships/video" Target="file:///\\localhost\Users\teacher\Downloads\rightlat.gif" TargetMode="External"/><Relationship Id="rId1" Type="http://schemas.openxmlformats.org/officeDocument/2006/relationships/video" Target="file:///\\localhost\Users\teacher\Downloads\leftlat.gif" TargetMode="External"/><Relationship Id="rId6" Type="http://schemas.openxmlformats.org/officeDocument/2006/relationships/image" Target="../media/image13.png"/><Relationship Id="rId5" Type="http://schemas.openxmlformats.org/officeDocument/2006/relationships/image" Target="../media/image1.jpeg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ST-Presentation_blue"/>
          <p:cNvPicPr>
            <a:picLocks noGrp="1" noChangeAspect="1" noChangeArrowheads="1"/>
          </p:cNvPicPr>
          <p:nvPr>
            <p:ph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0"/>
            <a:ext cx="9159875" cy="6870700"/>
          </a:xfrm>
          <a:noFill/>
        </p:spPr>
      </p:pic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196850" y="381000"/>
            <a:ext cx="5214938" cy="9540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solidFill>
                  <a:srgbClr val="FFFF00"/>
                </a:solidFill>
              </a:rPr>
              <a:t>What Are Earthquakes? (Faults)</a:t>
            </a:r>
          </a:p>
          <a:p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220663" y="63500"/>
            <a:ext cx="1571625" cy="523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solidFill>
                  <a:srgbClr val="FFFF00"/>
                </a:solidFill>
              </a:rPr>
              <a:t>Section 1</a:t>
            </a: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304800" y="1143000"/>
            <a:ext cx="7705725" cy="520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solidFill>
                  <a:srgbClr val="FFFF00"/>
                </a:solidFill>
              </a:rPr>
              <a:t>Where Do Earthquakes Occur?</a:t>
            </a:r>
          </a:p>
        </p:txBody>
      </p:sp>
      <p:sp>
        <p:nvSpPr>
          <p:cNvPr id="76806" name="Rectangle 6"/>
          <p:cNvSpPr>
            <a:spLocks noChangeArrowheads="1"/>
          </p:cNvSpPr>
          <p:nvPr/>
        </p:nvSpPr>
        <p:spPr bwMode="auto">
          <a:xfrm>
            <a:off x="381000" y="1676400"/>
            <a:ext cx="8534400" cy="9509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>
              <a:buClr>
                <a:srgbClr val="FFCC00"/>
              </a:buClr>
              <a:buFont typeface="Arial" pitchFamily="-65" charset="0"/>
              <a:buChar char="•"/>
            </a:pPr>
            <a:r>
              <a:rPr lang="en-US" sz="2800" b="1" dirty="0">
                <a:solidFill>
                  <a:srgbClr val="FFFF00"/>
                </a:solidFill>
              </a:rPr>
              <a:t> Tectonic Plates: Most earthquakes take place near the edges of tectonic plates along features called faults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81000" y="2667000"/>
            <a:ext cx="8458200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Clr>
                <a:srgbClr val="FFCC00"/>
              </a:buClr>
              <a:buFont typeface="Arial" pitchFamily="-65" charset="0"/>
              <a:buChar char="•"/>
            </a:pPr>
            <a:r>
              <a:rPr lang="en-US" sz="2800" b="1" dirty="0">
                <a:solidFill>
                  <a:srgbClr val="FFFF00"/>
                </a:solidFill>
              </a:rPr>
              <a:t> Why?</a:t>
            </a:r>
          </a:p>
          <a:p>
            <a:pPr lvl="1">
              <a:buClr>
                <a:srgbClr val="FFCC00"/>
              </a:buClr>
              <a:buFont typeface="Arial" pitchFamily="-65" charset="0"/>
              <a:buChar char="•"/>
            </a:pPr>
            <a:r>
              <a:rPr lang="en-US" sz="2800" b="1" dirty="0">
                <a:solidFill>
                  <a:srgbClr val="FFFF00"/>
                </a:solidFill>
              </a:rPr>
              <a:t> As a result of tectonic plate movements, numerous features called faults exist in the Earth’s crust</a:t>
            </a:r>
          </a:p>
          <a:p>
            <a:pPr lvl="1">
              <a:buClr>
                <a:srgbClr val="FFCC00"/>
              </a:buClr>
              <a:buFont typeface="Arial" pitchFamily="-65" charset="0"/>
              <a:buChar char="•"/>
            </a:pPr>
            <a:r>
              <a:rPr lang="en-US" sz="2800" b="1" dirty="0">
                <a:solidFill>
                  <a:srgbClr val="FFFF00"/>
                </a:solidFill>
              </a:rPr>
              <a:t> A fault is a break in the Earth’s crust.  Along faults blocks of the crust slide relative to one another</a:t>
            </a:r>
          </a:p>
          <a:p>
            <a:pPr lvl="1">
              <a:buClr>
                <a:srgbClr val="FFCC00"/>
              </a:buClr>
              <a:buFont typeface="Arial" pitchFamily="-65" charset="0"/>
              <a:buChar char="•"/>
            </a:pPr>
            <a:r>
              <a:rPr lang="en-US" sz="2800" b="1" dirty="0">
                <a:solidFill>
                  <a:srgbClr val="FFFF00"/>
                </a:solidFill>
              </a:rPr>
              <a:t> Earthquakes occur along faults because of this sliding</a:t>
            </a:r>
          </a:p>
        </p:txBody>
      </p:sp>
      <p:sp>
        <p:nvSpPr>
          <p:cNvPr id="12" name="Rectangle 19"/>
          <p:cNvSpPr>
            <a:spLocks noChangeArrowheads="1"/>
          </p:cNvSpPr>
          <p:nvPr/>
        </p:nvSpPr>
        <p:spPr bwMode="auto">
          <a:xfrm>
            <a:off x="6477000" y="6032500"/>
            <a:ext cx="2590800" cy="520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solidFill>
                  <a:srgbClr val="FFFF00"/>
                </a:solidFill>
              </a:rPr>
              <a:t>Go to next slide</a:t>
            </a:r>
          </a:p>
        </p:txBody>
      </p:sp>
      <p:pic>
        <p:nvPicPr>
          <p:cNvPr id="13" name="Picture 12" descr="tectonics and boundaries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2667000"/>
            <a:ext cx="8686800" cy="3459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68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768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68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6" grpId="0" build="p" autoUpdateAnimBg="0"/>
      <p:bldP spid="76806" grpId="1" build="allAtOnce"/>
      <p:bldP spid="9" grpId="0"/>
      <p:bldP spid="9" grpId="1"/>
      <p:bldP spid="12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HST-Presentation_blue"/>
          <p:cNvPicPr>
            <a:picLocks noGrp="1" noChangeAspect="1" noChangeArrowheads="1"/>
          </p:cNvPicPr>
          <p:nvPr>
            <p:ph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-12700"/>
            <a:ext cx="9159875" cy="6870700"/>
          </a:xfrm>
          <a:noFill/>
        </p:spPr>
      </p:pic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196850" y="381000"/>
            <a:ext cx="5883275" cy="9540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rgbClr val="FFFF00"/>
                </a:solidFill>
              </a:rPr>
              <a:t>What Are Earthquakes? (The Cause)</a:t>
            </a:r>
          </a:p>
          <a:p>
            <a:endParaRPr lang="en-US" sz="2800" b="1">
              <a:solidFill>
                <a:srgbClr val="FFFF00"/>
              </a:solidFill>
            </a:endParaRP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220663" y="63500"/>
            <a:ext cx="1571625" cy="523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rgbClr val="FFFF00"/>
                </a:solidFill>
              </a:rPr>
              <a:t>Section 1</a:t>
            </a: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0" y="990600"/>
            <a:ext cx="9144000" cy="520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What Causes Earthquakes?</a:t>
            </a:r>
          </a:p>
        </p:txBody>
      </p:sp>
      <p:sp>
        <p:nvSpPr>
          <p:cNvPr id="87046" name="Rectangle 6"/>
          <p:cNvSpPr>
            <a:spLocks noChangeArrowheads="1"/>
          </p:cNvSpPr>
          <p:nvPr/>
        </p:nvSpPr>
        <p:spPr bwMode="auto">
          <a:xfrm>
            <a:off x="0" y="1447800"/>
            <a:ext cx="9144000" cy="520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>
              <a:buClr>
                <a:srgbClr val="FFCC00"/>
              </a:buClr>
            </a:pPr>
            <a:r>
              <a:rPr lang="en-US" sz="2800" b="1" dirty="0">
                <a:solidFill>
                  <a:srgbClr val="FFFF00"/>
                </a:solidFill>
              </a:rPr>
              <a:t>Deformation: Elastic deformation leads to earthquakes.</a:t>
            </a:r>
          </a:p>
        </p:txBody>
      </p:sp>
      <p:sp>
        <p:nvSpPr>
          <p:cNvPr id="10" name="Rectangle 19"/>
          <p:cNvSpPr>
            <a:spLocks noChangeArrowheads="1"/>
          </p:cNvSpPr>
          <p:nvPr/>
        </p:nvSpPr>
        <p:spPr bwMode="auto">
          <a:xfrm>
            <a:off x="6477000" y="6032500"/>
            <a:ext cx="2667000" cy="520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rgbClr val="FFFF00"/>
                </a:solidFill>
              </a:rPr>
              <a:t>Go to next slide</a:t>
            </a: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0" y="5280025"/>
            <a:ext cx="9144000" cy="11977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>
              <a:buClr>
                <a:srgbClr val="FFCC00"/>
              </a:buClr>
            </a:pPr>
            <a:r>
              <a:rPr lang="en-US" sz="2400" b="1" dirty="0">
                <a:solidFill>
                  <a:srgbClr val="FFFF00"/>
                </a:solidFill>
              </a:rPr>
              <a:t>Elastic Rebound: The sudden return of elastically deformed rock to its original shape is called elastic rebound. Imagine stretching a rubber band and then releasing it.</a:t>
            </a:r>
          </a:p>
        </p:txBody>
      </p:sp>
      <p:pic>
        <p:nvPicPr>
          <p:cNvPr id="13" name="Picture 10" descr="027_HST_Trans_earth.jpg                                        00004546FireLite 60 GB                 BAE5FDBE:"/>
          <p:cNvPicPr>
            <a:picLocks noChangeAspect="1" noChangeArrowheads="1"/>
          </p:cNvPicPr>
          <p:nvPr/>
        </p:nvPicPr>
        <p:blipFill>
          <a:blip r:embed="rId4" cstate="print"/>
          <a:srcRect l="7664" t="19196" r="6499" b="23216"/>
          <a:stretch>
            <a:fillRect/>
          </a:stretch>
        </p:blipFill>
        <p:spPr bwMode="auto">
          <a:xfrm>
            <a:off x="1143000" y="1905000"/>
            <a:ext cx="6400800" cy="325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70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6" grpId="0" build="p" autoUpdateAnimBg="0"/>
      <p:bldP spid="10" grpId="0" build="p" autoUpdateAnimBg="0"/>
      <p:bldP spid="12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HST-Presentation_blue"/>
          <p:cNvPicPr>
            <a:picLocks noGrp="1" noChangeAspect="1" noChangeArrowheads="1"/>
          </p:cNvPicPr>
          <p:nvPr>
            <p:ph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-12700"/>
            <a:ext cx="9159875" cy="6870700"/>
          </a:xfrm>
          <a:noFill/>
        </p:spPr>
      </p:pic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196850" y="381000"/>
            <a:ext cx="7589838" cy="954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solidFill>
                  <a:srgbClr val="FFFF00"/>
                </a:solidFill>
              </a:rPr>
              <a:t>What Are Earthquakes? (The </a:t>
            </a:r>
            <a:r>
              <a:rPr lang="en-US" sz="2800" b="1" dirty="0" smtClean="0">
                <a:solidFill>
                  <a:srgbClr val="FFFF00"/>
                </a:solidFill>
              </a:rPr>
              <a:t>Cause Continued)</a:t>
            </a:r>
            <a:endParaRPr lang="en-US" sz="2800" b="1" dirty="0">
              <a:solidFill>
                <a:srgbClr val="FFFF00"/>
              </a:solidFill>
            </a:endParaRPr>
          </a:p>
          <a:p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220663" y="63500"/>
            <a:ext cx="1571625" cy="523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solidFill>
                  <a:srgbClr val="FFFF00"/>
                </a:solidFill>
              </a:rPr>
              <a:t>Section 1</a:t>
            </a:r>
          </a:p>
        </p:txBody>
      </p:sp>
      <p:sp>
        <p:nvSpPr>
          <p:cNvPr id="10" name="Rectangle 19"/>
          <p:cNvSpPr>
            <a:spLocks noChangeArrowheads="1"/>
          </p:cNvSpPr>
          <p:nvPr/>
        </p:nvSpPr>
        <p:spPr bwMode="auto">
          <a:xfrm>
            <a:off x="6477000" y="6032500"/>
            <a:ext cx="2667000" cy="520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rgbClr val="FFFF00"/>
                </a:solidFill>
              </a:rPr>
              <a:t>Go to next slide</a:t>
            </a: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0" y="2981568"/>
            <a:ext cx="9144000" cy="8284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>
              <a:buClr>
                <a:srgbClr val="FFCC00"/>
              </a:buClr>
            </a:pPr>
            <a:r>
              <a:rPr lang="en-US" sz="2400" dirty="0" smtClean="0">
                <a:solidFill>
                  <a:srgbClr val="FFFF00"/>
                </a:solidFill>
              </a:rPr>
              <a:t>Have you read the text and viewed the animation ? Then your ready for the cloze activity. 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4267200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Elastic deformation is the bending of the Earth's crust in an elastic manner in which rock responds to stress like a rubber band.  Elastic deformation often results in ______ ______. Elastic rebound is the sudden return of elastically _______ ______ to its ________ _________. During elastic rebound, rock releases energy that causes an earthquake. 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0" y="1111572"/>
            <a:ext cx="9144000" cy="19364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>
              <a:buClr>
                <a:srgbClr val="FFCC00"/>
              </a:buClr>
            </a:pPr>
            <a:r>
              <a:rPr lang="en-US" sz="2400" dirty="0" smtClean="0">
                <a:solidFill>
                  <a:srgbClr val="FFFF00"/>
                </a:solidFill>
              </a:rPr>
              <a:t>View the elastic rebound animation in your online textbook:</a:t>
            </a:r>
          </a:p>
          <a:p>
            <a:pPr>
              <a:buClr>
                <a:srgbClr val="FFFF00"/>
              </a:buClr>
              <a:buFont typeface="Arial"/>
              <a:buChar char="•"/>
            </a:pPr>
            <a:r>
              <a:rPr lang="en-US" sz="2400" dirty="0" smtClean="0">
                <a:solidFill>
                  <a:srgbClr val="FFFF00"/>
                </a:solidFill>
              </a:rPr>
              <a:t> Go to Chapter 5, Section 1</a:t>
            </a:r>
          </a:p>
          <a:p>
            <a:pPr>
              <a:buClr>
                <a:srgbClr val="FFFF00"/>
              </a:buClr>
              <a:buFont typeface="Arial"/>
              <a:buChar char="•"/>
            </a:pPr>
            <a:r>
              <a:rPr lang="en-US" sz="2400" dirty="0" smtClean="0">
                <a:solidFill>
                  <a:srgbClr val="FFFF00"/>
                </a:solidFill>
              </a:rPr>
              <a:t> Click on Visual Concepts</a:t>
            </a:r>
          </a:p>
          <a:p>
            <a:pPr>
              <a:buClr>
                <a:srgbClr val="FFFF00"/>
              </a:buClr>
              <a:buFont typeface="Arial"/>
              <a:buChar char="•"/>
            </a:pPr>
            <a:r>
              <a:rPr lang="en-US" sz="2400" dirty="0" smtClean="0">
                <a:solidFill>
                  <a:srgbClr val="FFFF00"/>
                </a:solidFill>
              </a:rPr>
              <a:t> Select Elastic Deformation and Elastic Rebound</a:t>
            </a:r>
          </a:p>
          <a:p>
            <a:pPr>
              <a:buClr>
                <a:srgbClr val="FFFF00"/>
              </a:buClr>
              <a:buFont typeface="Arial"/>
              <a:buChar char="•"/>
            </a:pPr>
            <a:r>
              <a:rPr lang="en-US" sz="2400" dirty="0" smtClean="0">
                <a:solidFill>
                  <a:srgbClr val="FFFF00"/>
                </a:solidFill>
              </a:rPr>
              <a:t> Read the text and then play the animation</a:t>
            </a:r>
          </a:p>
        </p:txBody>
      </p: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0" y="3808100"/>
            <a:ext cx="9144000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>
              <a:buClr>
                <a:srgbClr val="FFCC00"/>
              </a:buClr>
            </a:pPr>
            <a:r>
              <a:rPr lang="en-US" sz="2400" dirty="0" smtClean="0">
                <a:solidFill>
                  <a:srgbClr val="FFFF00"/>
                </a:solidFill>
              </a:rPr>
              <a:t>Rewrite the two sentences with the correct responses in your note. 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utoUpdateAnimBg="0"/>
      <p:bldP spid="12" grpId="0" build="p" autoUpdateAnimBg="0"/>
      <p:bldP spid="11" grpId="0"/>
      <p:bldP spid="14" grpId="0" build="p" autoUpdateAnimBg="0"/>
      <p:bldP spid="16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HST-Presentation_blue"/>
          <p:cNvPicPr>
            <a:picLocks noGrp="1" noChangeAspect="1" noChangeArrowheads="1"/>
          </p:cNvPicPr>
          <p:nvPr>
            <p:ph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0"/>
            <a:ext cx="9159875" cy="6870700"/>
          </a:xfrm>
          <a:noFill/>
        </p:spPr>
      </p:pic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196850" y="381000"/>
            <a:ext cx="7450138" cy="523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rgbClr val="FFFF00"/>
                </a:solidFill>
              </a:rPr>
              <a:t>What Are Earthquakes? (Boundaries &amp; Faults)</a:t>
            </a:r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220663" y="63500"/>
            <a:ext cx="1571625" cy="523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rgbClr val="FFFF00"/>
                </a:solidFill>
              </a:rPr>
              <a:t>Section 1</a:t>
            </a:r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0" y="990600"/>
            <a:ext cx="9144000" cy="224420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Faults and Tectonic Plate </a:t>
            </a:r>
            <a:r>
              <a:rPr lang="en-US" sz="2800" b="1" dirty="0" smtClean="0">
                <a:solidFill>
                  <a:srgbClr val="FFFF00"/>
                </a:solidFill>
              </a:rPr>
              <a:t>Boundaries</a:t>
            </a:r>
          </a:p>
          <a:p>
            <a:pPr algn="ctr"/>
            <a:endParaRPr lang="en-US" sz="2800" b="1" dirty="0" smtClean="0">
              <a:solidFill>
                <a:srgbClr val="FFFF00"/>
              </a:solidFill>
            </a:endParaRPr>
          </a:p>
          <a:p>
            <a:pPr algn="ctr"/>
            <a:endParaRPr lang="en-US" sz="2800" b="1" dirty="0" smtClean="0">
              <a:solidFill>
                <a:srgbClr val="FFFF00"/>
              </a:solidFill>
            </a:endParaRPr>
          </a:p>
          <a:p>
            <a:pPr algn="ctr"/>
            <a:endParaRPr lang="en-US" sz="2800" b="1" dirty="0" smtClean="0">
              <a:solidFill>
                <a:srgbClr val="FFFF00"/>
              </a:solidFill>
            </a:endParaRPr>
          </a:p>
          <a:p>
            <a:pPr algn="ctr"/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191494" name="Rectangle 6"/>
          <p:cNvSpPr>
            <a:spLocks noChangeArrowheads="1"/>
          </p:cNvSpPr>
          <p:nvPr/>
        </p:nvSpPr>
        <p:spPr bwMode="auto">
          <a:xfrm>
            <a:off x="0" y="1600200"/>
            <a:ext cx="9144000" cy="9509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>
              <a:buClr>
                <a:srgbClr val="FFCC00"/>
              </a:buClr>
              <a:buFontTx/>
              <a:buChar char="•"/>
            </a:pP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>
                <a:solidFill>
                  <a:srgbClr val="FF0000"/>
                </a:solidFill>
              </a:rPr>
              <a:t>Transform plate </a:t>
            </a:r>
            <a:r>
              <a:rPr lang="en-US" sz="2800" b="1" dirty="0">
                <a:solidFill>
                  <a:srgbClr val="FFFF00"/>
                </a:solidFill>
              </a:rPr>
              <a:t>motion at a transform boundary causes a </a:t>
            </a:r>
            <a:r>
              <a:rPr lang="en-US" sz="2800" b="1" dirty="0">
                <a:solidFill>
                  <a:srgbClr val="FF0000"/>
                </a:solidFill>
              </a:rPr>
              <a:t>strike-slip fault</a:t>
            </a:r>
            <a:r>
              <a:rPr lang="en-US" sz="2800" b="1" dirty="0">
                <a:solidFill>
                  <a:srgbClr val="FFFF00"/>
                </a:solidFill>
              </a:rPr>
              <a:t>. </a:t>
            </a:r>
          </a:p>
        </p:txBody>
      </p:sp>
      <p:sp>
        <p:nvSpPr>
          <p:cNvPr id="9" name="Rectangle 19"/>
          <p:cNvSpPr>
            <a:spLocks noChangeArrowheads="1"/>
          </p:cNvSpPr>
          <p:nvPr/>
        </p:nvSpPr>
        <p:spPr bwMode="auto">
          <a:xfrm>
            <a:off x="6477000" y="6032500"/>
            <a:ext cx="2590800" cy="520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solidFill>
                  <a:srgbClr val="FFFF00"/>
                </a:solidFill>
              </a:rPr>
              <a:t>Go to next slide</a:t>
            </a: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0" y="2590800"/>
            <a:ext cx="9144000" cy="9509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>
              <a:buClr>
                <a:srgbClr val="FFCC00"/>
              </a:buClr>
              <a:buFontTx/>
              <a:buChar char="•"/>
            </a:pP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>
                <a:solidFill>
                  <a:srgbClr val="FF0000"/>
                </a:solidFill>
              </a:rPr>
              <a:t>Convergent plate </a:t>
            </a:r>
            <a:r>
              <a:rPr lang="en-US" sz="2800" b="1" dirty="0">
                <a:solidFill>
                  <a:srgbClr val="FFFF00"/>
                </a:solidFill>
              </a:rPr>
              <a:t>motion at a convergent boundary causes a </a:t>
            </a:r>
            <a:r>
              <a:rPr lang="en-US" sz="2800" b="1" dirty="0">
                <a:solidFill>
                  <a:srgbClr val="FF0000"/>
                </a:solidFill>
              </a:rPr>
              <a:t>reverse fault</a:t>
            </a:r>
            <a:r>
              <a:rPr lang="en-US" sz="2800" b="1" dirty="0">
                <a:solidFill>
                  <a:srgbClr val="FFFF00"/>
                </a:solidFill>
              </a:rPr>
              <a:t>. </a:t>
            </a: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0" y="3505200"/>
            <a:ext cx="8229600" cy="9509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>
              <a:buClr>
                <a:srgbClr val="FFCC00"/>
              </a:buClr>
              <a:buFontTx/>
              <a:buChar char="•"/>
            </a:pP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>
                <a:solidFill>
                  <a:srgbClr val="FF0000"/>
                </a:solidFill>
              </a:rPr>
              <a:t>Divergent plate </a:t>
            </a:r>
            <a:r>
              <a:rPr lang="en-US" sz="2800" b="1" dirty="0">
                <a:solidFill>
                  <a:srgbClr val="FFFF00"/>
                </a:solidFill>
              </a:rPr>
              <a:t>motion at a divergent boundary causes a </a:t>
            </a:r>
            <a:r>
              <a:rPr lang="en-US" sz="2800" b="1" dirty="0">
                <a:solidFill>
                  <a:srgbClr val="FF0000"/>
                </a:solidFill>
              </a:rPr>
              <a:t>normal fault</a:t>
            </a:r>
            <a:r>
              <a:rPr lang="en-US" sz="2800" b="1" dirty="0">
                <a:solidFill>
                  <a:srgbClr val="FFFF0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14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494" grpId="0" build="p" autoUpdateAnimBg="0"/>
      <p:bldP spid="9" grpId="0" build="p" autoUpdateAnimBg="0"/>
      <p:bldP spid="11" grpId="0" build="p" autoUpdateAnimBg="0"/>
      <p:bldP spid="12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 descr="HST-Presentation_blu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2700"/>
            <a:ext cx="9159875" cy="6870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685800" y="609600"/>
            <a:ext cx="8077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rgbClr val="FFCC00"/>
              </a:buClr>
            </a:pPr>
            <a:endParaRPr lang="en-US" b="1" dirty="0" smtClean="0">
              <a:solidFill>
                <a:srgbClr val="FFFF00"/>
              </a:solidFill>
            </a:endParaRPr>
          </a:p>
          <a:p>
            <a:pPr algn="ctr">
              <a:buClr>
                <a:srgbClr val="FFCC00"/>
              </a:buClr>
            </a:pPr>
            <a:r>
              <a:rPr lang="en-US" b="1" dirty="0" smtClean="0">
                <a:solidFill>
                  <a:srgbClr val="FFFF00"/>
                </a:solidFill>
              </a:rPr>
              <a:t>Earthquake Zones</a:t>
            </a:r>
          </a:p>
          <a:p>
            <a:pPr algn="ctr">
              <a:buClr>
                <a:srgbClr val="FFCC00"/>
              </a:buClr>
            </a:pPr>
            <a:endParaRPr lang="en-US" b="1" dirty="0" smtClean="0">
              <a:solidFill>
                <a:srgbClr val="FFFF00"/>
              </a:solidFill>
            </a:endParaRPr>
          </a:p>
          <a:p>
            <a:pPr>
              <a:buClr>
                <a:srgbClr val="FFCC00"/>
              </a:buClr>
            </a:pPr>
            <a:r>
              <a:rPr lang="en-US" b="1" dirty="0" smtClean="0">
                <a:solidFill>
                  <a:srgbClr val="FFFF00"/>
                </a:solidFill>
              </a:rPr>
              <a:t> Most earthquakes happen in the earthquake zones along tectonic plate boundaries. Earthquake zones are places where a large number of faults are located.</a:t>
            </a:r>
            <a:endParaRPr lang="en-US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HST-Presentation_blue"/>
          <p:cNvPicPr>
            <a:picLocks noGrp="1" noChangeAspect="1" noChangeArrowheads="1"/>
          </p:cNvPicPr>
          <p:nvPr>
            <p:ph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-12700"/>
            <a:ext cx="9159875" cy="6870700"/>
          </a:xfrm>
          <a:noFill/>
        </p:spPr>
      </p:pic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196850" y="381000"/>
            <a:ext cx="7563364" cy="954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solidFill>
                  <a:srgbClr val="FFFF00"/>
                </a:solidFill>
              </a:rPr>
              <a:t>What Are Earthquakes? </a:t>
            </a:r>
            <a:r>
              <a:rPr lang="en-US" sz="2800" b="1" dirty="0" smtClean="0">
                <a:solidFill>
                  <a:srgbClr val="FFFF00"/>
                </a:solidFill>
              </a:rPr>
              <a:t>(Boundaries &amp; Faults)</a:t>
            </a:r>
          </a:p>
          <a:p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220663" y="63500"/>
            <a:ext cx="1571625" cy="523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solidFill>
                  <a:srgbClr val="FFFF00"/>
                </a:solidFill>
              </a:rPr>
              <a:t>Section 1</a:t>
            </a:r>
          </a:p>
        </p:txBody>
      </p:sp>
      <p:sp>
        <p:nvSpPr>
          <p:cNvPr id="10" name="Rectangle 19"/>
          <p:cNvSpPr>
            <a:spLocks noChangeArrowheads="1"/>
          </p:cNvSpPr>
          <p:nvPr/>
        </p:nvSpPr>
        <p:spPr bwMode="auto">
          <a:xfrm>
            <a:off x="6477000" y="6032500"/>
            <a:ext cx="2667000" cy="520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rgbClr val="FFFF00"/>
                </a:solidFill>
              </a:rPr>
              <a:t>Go to next slide</a:t>
            </a: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0" y="4572000"/>
            <a:ext cx="9144000" cy="8284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>
              <a:buClr>
                <a:srgbClr val="FFCC00"/>
              </a:buClr>
            </a:pPr>
            <a:r>
              <a:rPr lang="en-US" sz="2400" dirty="0" smtClean="0">
                <a:solidFill>
                  <a:srgbClr val="FFFF00"/>
                </a:solidFill>
              </a:rPr>
              <a:t>Have you read the text and viewed the animation ? Then your ready to go to your next slide. 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0" y="1656641"/>
            <a:ext cx="9144000" cy="2305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>
              <a:buClr>
                <a:srgbClr val="FFCC00"/>
              </a:buClr>
            </a:pPr>
            <a:r>
              <a:rPr lang="en-US" sz="2400" dirty="0" smtClean="0">
                <a:solidFill>
                  <a:srgbClr val="FFFF00"/>
                </a:solidFill>
              </a:rPr>
              <a:t>View the plate motion and earthquake characteristics animation in your online textbook:</a:t>
            </a:r>
          </a:p>
          <a:p>
            <a:pPr>
              <a:buClr>
                <a:srgbClr val="FFFF00"/>
              </a:buClr>
              <a:buFont typeface="Arial"/>
              <a:buChar char="•"/>
            </a:pPr>
            <a:r>
              <a:rPr lang="en-US" sz="2400" dirty="0" smtClean="0">
                <a:solidFill>
                  <a:srgbClr val="FFFF00"/>
                </a:solidFill>
              </a:rPr>
              <a:t> Go to Chapter 5, Section 1</a:t>
            </a:r>
          </a:p>
          <a:p>
            <a:pPr>
              <a:buClr>
                <a:srgbClr val="FFFF00"/>
              </a:buClr>
              <a:buFont typeface="Arial"/>
              <a:buChar char="•"/>
            </a:pPr>
            <a:r>
              <a:rPr lang="en-US" sz="2400" dirty="0" smtClean="0">
                <a:solidFill>
                  <a:srgbClr val="FFFF00"/>
                </a:solidFill>
              </a:rPr>
              <a:t> Click on Visual Concepts</a:t>
            </a:r>
          </a:p>
          <a:p>
            <a:pPr>
              <a:buClr>
                <a:srgbClr val="FFFF00"/>
              </a:buClr>
              <a:buFont typeface="Arial"/>
              <a:buChar char="•"/>
            </a:pPr>
            <a:r>
              <a:rPr lang="en-US" sz="2400" dirty="0" smtClean="0">
                <a:solidFill>
                  <a:srgbClr val="FFFF00"/>
                </a:solidFill>
              </a:rPr>
              <a:t> Select Plate Motion and Earthquake Characteristics Elastic</a:t>
            </a:r>
          </a:p>
          <a:p>
            <a:pPr>
              <a:buClr>
                <a:srgbClr val="FFFF00"/>
              </a:buClr>
              <a:buFont typeface="Arial"/>
              <a:buChar char="•"/>
            </a:pPr>
            <a:r>
              <a:rPr lang="en-US" sz="2400" dirty="0" smtClean="0">
                <a:solidFill>
                  <a:srgbClr val="FFFF00"/>
                </a:solidFill>
              </a:rPr>
              <a:t> Read the text and then play the animation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utoUpdateAnimBg="0"/>
      <p:bldP spid="12" grpId="0" build="p" autoUpdateAnimBg="0"/>
      <p:bldP spid="14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HST-Presentation_blue"/>
          <p:cNvPicPr>
            <a:picLocks noGrp="1" noChangeAspect="1" noChangeArrowheads="1"/>
          </p:cNvPicPr>
          <p:nvPr>
            <p:ph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0"/>
            <a:ext cx="9159875" cy="6870700"/>
          </a:xfrm>
          <a:noFill/>
        </p:spPr>
      </p:pic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196850" y="381000"/>
            <a:ext cx="6091657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  <a:latin typeface="Times New Roman"/>
              </a:rPr>
              <a:t>What Are Earthquakes</a:t>
            </a:r>
            <a:r>
              <a:rPr lang="en-US" sz="2800" dirty="0" smtClean="0">
                <a:solidFill>
                  <a:srgbClr val="FFFF00"/>
                </a:solidFill>
                <a:latin typeface="Times New Roman"/>
              </a:rPr>
              <a:t>? (Seismic Waves)</a:t>
            </a:r>
            <a:endParaRPr lang="en-US" sz="2800" dirty="0">
              <a:solidFill>
                <a:srgbClr val="FFFF00"/>
              </a:solidFill>
              <a:latin typeface="Times New Roman"/>
            </a:endParaRP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220663" y="63500"/>
            <a:ext cx="1531013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>
                <a:solidFill>
                  <a:srgbClr val="FFFF00"/>
                </a:solidFill>
                <a:latin typeface="Times New Roman"/>
              </a:rPr>
              <a:t>Section 1</a:t>
            </a:r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0" y="1066800"/>
            <a:ext cx="7705725" cy="107465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  <a:latin typeface="Times New Roman"/>
              </a:rPr>
              <a:t>How Do Earthquakes Travel</a:t>
            </a:r>
            <a:r>
              <a:rPr lang="en-US" sz="3200" b="1" dirty="0" smtClean="0">
                <a:solidFill>
                  <a:srgbClr val="FFFF00"/>
                </a:solidFill>
                <a:latin typeface="Times New Roman"/>
              </a:rPr>
              <a:t>?</a:t>
            </a:r>
          </a:p>
          <a:p>
            <a:endParaRPr lang="en-US" sz="3200" dirty="0">
              <a:solidFill>
                <a:srgbClr val="FFFF00"/>
              </a:solidFill>
              <a:latin typeface="Times New Roman"/>
            </a:endParaRPr>
          </a:p>
        </p:txBody>
      </p:sp>
      <p:sp>
        <p:nvSpPr>
          <p:cNvPr id="193542" name="Rectangle 6"/>
          <p:cNvSpPr>
            <a:spLocks noChangeArrowheads="1"/>
          </p:cNvSpPr>
          <p:nvPr/>
        </p:nvSpPr>
        <p:spPr bwMode="auto">
          <a:xfrm>
            <a:off x="76200" y="1676400"/>
            <a:ext cx="9067800" cy="569130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buClr>
                <a:srgbClr val="FFCC00"/>
              </a:buClr>
              <a:buFontTx/>
              <a:buChar char="•"/>
            </a:pPr>
            <a:r>
              <a:rPr lang="en-US" sz="2800" dirty="0">
                <a:solidFill>
                  <a:srgbClr val="FFFF00"/>
                </a:solidFill>
                <a:latin typeface="Times New Roman"/>
              </a:rPr>
              <a:t> </a:t>
            </a:r>
            <a:r>
              <a:rPr lang="en-US" sz="2800" b="1" dirty="0">
                <a:solidFill>
                  <a:srgbClr val="FFFF00"/>
                </a:solidFill>
                <a:latin typeface="Times New Roman"/>
              </a:rPr>
              <a:t>P Waves </a:t>
            </a:r>
            <a:r>
              <a:rPr lang="en-US" sz="2800" dirty="0" smtClean="0">
                <a:solidFill>
                  <a:srgbClr val="FFFF00"/>
                </a:solidFill>
                <a:latin typeface="Times New Roman"/>
              </a:rPr>
              <a:t>- are waves </a:t>
            </a:r>
            <a:r>
              <a:rPr lang="en-US" sz="2800" dirty="0">
                <a:solidFill>
                  <a:srgbClr val="FFFF00"/>
                </a:solidFill>
                <a:latin typeface="Times New Roman"/>
              </a:rPr>
              <a:t>that travel through solids, liquids, and </a:t>
            </a:r>
            <a:endParaRPr lang="en-US" sz="2800" dirty="0" smtClean="0">
              <a:solidFill>
                <a:srgbClr val="FFFF00"/>
              </a:solidFill>
              <a:latin typeface="Times New Roman"/>
            </a:endParaRPr>
          </a:p>
          <a:p>
            <a:pPr>
              <a:buClr>
                <a:srgbClr val="FFCC00"/>
              </a:buClr>
            </a:pPr>
            <a:r>
              <a:rPr lang="en-US" sz="2800" dirty="0" smtClean="0">
                <a:solidFill>
                  <a:srgbClr val="FFFF00"/>
                </a:solidFill>
                <a:latin typeface="Times New Roman"/>
              </a:rPr>
              <a:t>   gases </a:t>
            </a:r>
            <a:r>
              <a:rPr lang="en-US" sz="2800" dirty="0">
                <a:solidFill>
                  <a:srgbClr val="FFFF00"/>
                </a:solidFill>
                <a:latin typeface="Times New Roman"/>
              </a:rPr>
              <a:t>are called P waves (pressure waves</a:t>
            </a:r>
            <a:r>
              <a:rPr lang="en-US" sz="2800" dirty="0" smtClean="0">
                <a:solidFill>
                  <a:srgbClr val="FFFF00"/>
                </a:solidFill>
                <a:latin typeface="Times New Roman"/>
              </a:rPr>
              <a:t>).</a:t>
            </a:r>
          </a:p>
          <a:p>
            <a:pPr>
              <a:buClr>
                <a:srgbClr val="FFCC00"/>
              </a:buClr>
              <a:buFontTx/>
              <a:buChar char="•"/>
            </a:pPr>
            <a:endParaRPr lang="en-US" sz="2800" dirty="0" smtClean="0">
              <a:solidFill>
                <a:srgbClr val="FFFF00"/>
              </a:solidFill>
              <a:latin typeface="Times New Roman"/>
            </a:endParaRPr>
          </a:p>
          <a:p>
            <a:pPr>
              <a:buClr>
                <a:srgbClr val="FFCC00"/>
              </a:buClr>
              <a:buFontTx/>
              <a:buChar char="•"/>
            </a:pPr>
            <a:r>
              <a:rPr lang="en-US" sz="2800" dirty="0" smtClean="0">
                <a:solidFill>
                  <a:srgbClr val="FFFF00"/>
                </a:solidFill>
                <a:latin typeface="Times New Roman"/>
              </a:rPr>
              <a:t>P Waves are also called </a:t>
            </a:r>
            <a:r>
              <a:rPr lang="en-US" sz="2800" b="1" dirty="0" smtClean="0">
                <a:solidFill>
                  <a:srgbClr val="FFFF00"/>
                </a:solidFill>
                <a:latin typeface="Times New Roman"/>
              </a:rPr>
              <a:t>primary waves</a:t>
            </a:r>
            <a:r>
              <a:rPr lang="en-US" sz="2800" dirty="0" smtClean="0">
                <a:solidFill>
                  <a:srgbClr val="FFFF00"/>
                </a:solidFill>
                <a:latin typeface="Times New Roman"/>
              </a:rPr>
              <a:t>.</a:t>
            </a:r>
            <a:endParaRPr lang="en-US" sz="2800" dirty="0">
              <a:solidFill>
                <a:srgbClr val="FFFF00"/>
              </a:solidFill>
              <a:latin typeface="Times New Roman"/>
            </a:endParaRPr>
          </a:p>
          <a:p>
            <a:pPr>
              <a:buClr>
                <a:srgbClr val="FFCC00"/>
              </a:buClr>
            </a:pPr>
            <a:endParaRPr lang="en-US" sz="2800" dirty="0">
              <a:solidFill>
                <a:srgbClr val="FFFF00"/>
              </a:solidFill>
              <a:latin typeface="Times New Roman"/>
            </a:endParaRPr>
          </a:p>
          <a:p>
            <a:pPr>
              <a:buClr>
                <a:srgbClr val="FFCC00"/>
              </a:buClr>
              <a:buFontTx/>
              <a:buChar char="•"/>
            </a:pPr>
            <a:r>
              <a:rPr lang="en-US" sz="2800" dirty="0">
                <a:solidFill>
                  <a:srgbClr val="FFFF00"/>
                </a:solidFill>
                <a:latin typeface="Times New Roman"/>
              </a:rPr>
              <a:t> </a:t>
            </a:r>
            <a:r>
              <a:rPr lang="en-US" sz="2800" b="1" dirty="0">
                <a:solidFill>
                  <a:srgbClr val="FFFF00"/>
                </a:solidFill>
                <a:latin typeface="Times New Roman"/>
              </a:rPr>
              <a:t>S Waves </a:t>
            </a:r>
            <a:r>
              <a:rPr lang="en-US" sz="2800" dirty="0" smtClean="0">
                <a:solidFill>
                  <a:srgbClr val="FFFF00"/>
                </a:solidFill>
                <a:latin typeface="Times New Roman"/>
              </a:rPr>
              <a:t>-after </a:t>
            </a:r>
            <a:r>
              <a:rPr lang="en-US" sz="2800" dirty="0">
                <a:solidFill>
                  <a:srgbClr val="FFFF00"/>
                </a:solidFill>
                <a:latin typeface="Times New Roman"/>
              </a:rPr>
              <a:t>being deformed from side to side, the rock </a:t>
            </a:r>
            <a:endParaRPr lang="en-US" sz="2800" dirty="0" smtClean="0">
              <a:solidFill>
                <a:srgbClr val="FFFF00"/>
              </a:solidFill>
              <a:latin typeface="Times New Roman"/>
            </a:endParaRPr>
          </a:p>
          <a:p>
            <a:pPr>
              <a:buClr>
                <a:srgbClr val="FFCC00"/>
              </a:buClr>
            </a:pPr>
            <a:r>
              <a:rPr lang="en-US" sz="2800" dirty="0" smtClean="0">
                <a:solidFill>
                  <a:srgbClr val="FFFF00"/>
                </a:solidFill>
                <a:latin typeface="Times New Roman"/>
              </a:rPr>
              <a:t>   springs </a:t>
            </a:r>
            <a:r>
              <a:rPr lang="en-US" sz="2800" dirty="0">
                <a:solidFill>
                  <a:srgbClr val="FFFF00"/>
                </a:solidFill>
                <a:latin typeface="Times New Roman"/>
              </a:rPr>
              <a:t>back to its original position and S waves are created</a:t>
            </a:r>
            <a:r>
              <a:rPr lang="en-US" sz="2800" dirty="0" smtClean="0">
                <a:solidFill>
                  <a:srgbClr val="FFFF00"/>
                </a:solidFill>
                <a:latin typeface="Times New Roman"/>
              </a:rPr>
              <a:t>.</a:t>
            </a:r>
          </a:p>
          <a:p>
            <a:pPr>
              <a:buClr>
                <a:srgbClr val="FFCC00"/>
              </a:buClr>
            </a:pPr>
            <a:r>
              <a:rPr lang="en-US" sz="2800" dirty="0" smtClean="0">
                <a:solidFill>
                  <a:srgbClr val="FFFF00"/>
                </a:solidFill>
                <a:latin typeface="Times New Roman"/>
              </a:rPr>
              <a:t>   </a:t>
            </a:r>
            <a:r>
              <a:rPr lang="en-US" sz="2800" dirty="0">
                <a:solidFill>
                  <a:srgbClr val="FFFF00"/>
                </a:solidFill>
                <a:latin typeface="Times New Roman"/>
              </a:rPr>
              <a:t>S waves, or shear waves, are the second-fastest seismic </a:t>
            </a:r>
            <a:endParaRPr lang="en-US" sz="2800" dirty="0" smtClean="0">
              <a:solidFill>
                <a:srgbClr val="FFFF00"/>
              </a:solidFill>
              <a:latin typeface="Times New Roman"/>
            </a:endParaRPr>
          </a:p>
          <a:p>
            <a:pPr>
              <a:buClr>
                <a:srgbClr val="FFCC00"/>
              </a:buClr>
            </a:pPr>
            <a:r>
              <a:rPr lang="en-US" sz="2800" dirty="0" smtClean="0">
                <a:solidFill>
                  <a:srgbClr val="FFFF00"/>
                </a:solidFill>
                <a:latin typeface="Times New Roman"/>
              </a:rPr>
              <a:t>   waves.</a:t>
            </a:r>
          </a:p>
          <a:p>
            <a:pPr>
              <a:buClr>
                <a:srgbClr val="FFCC00"/>
              </a:buClr>
              <a:buFontTx/>
              <a:buChar char="•"/>
            </a:pPr>
            <a:endParaRPr lang="en-US" sz="2800" dirty="0" smtClean="0">
              <a:solidFill>
                <a:srgbClr val="FFFF00"/>
              </a:solidFill>
              <a:latin typeface="Times New Roman"/>
            </a:endParaRPr>
          </a:p>
          <a:p>
            <a:pPr>
              <a:buClr>
                <a:srgbClr val="FFCC00"/>
              </a:buClr>
              <a:buFontTx/>
              <a:buChar char="•"/>
            </a:pPr>
            <a:r>
              <a:rPr lang="en-US" sz="2800" dirty="0" smtClean="0">
                <a:solidFill>
                  <a:srgbClr val="FFFF00"/>
                </a:solidFill>
                <a:latin typeface="Times New Roman"/>
              </a:rPr>
              <a:t>S Waves are also called </a:t>
            </a:r>
            <a:r>
              <a:rPr lang="en-US" sz="2800" b="1" dirty="0" smtClean="0">
                <a:solidFill>
                  <a:srgbClr val="FFFF00"/>
                </a:solidFill>
                <a:latin typeface="Times New Roman"/>
              </a:rPr>
              <a:t>secondary waves</a:t>
            </a:r>
            <a:endParaRPr lang="en-US" sz="2800" b="1" dirty="0">
              <a:solidFill>
                <a:srgbClr val="FFFF00"/>
              </a:solidFill>
              <a:latin typeface="Times New Roman"/>
            </a:endParaRPr>
          </a:p>
          <a:p>
            <a:pPr>
              <a:buClr>
                <a:srgbClr val="FFCC00"/>
              </a:buClr>
              <a:buFontTx/>
              <a:buChar char="•"/>
            </a:pPr>
            <a:endParaRPr lang="en-US" sz="2800" dirty="0">
              <a:solidFill>
                <a:srgbClr val="FFFF00"/>
              </a:solidFill>
              <a:latin typeface="Times New Roman"/>
            </a:endParaRPr>
          </a:p>
          <a:p>
            <a:pPr>
              <a:buClr>
                <a:srgbClr val="FFCC00"/>
              </a:buClr>
              <a:buFontTx/>
              <a:buChar char="•"/>
            </a:pPr>
            <a:r>
              <a:rPr lang="en-US" sz="2800" dirty="0">
                <a:solidFill>
                  <a:srgbClr val="FFFF00"/>
                </a:solidFill>
                <a:latin typeface="Times New Roman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35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935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935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935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935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935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935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935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9354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542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HST-Presentation_blu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59875" cy="6870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533400" y="1600200"/>
            <a:ext cx="8153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Surface waves</a:t>
            </a:r>
            <a:r>
              <a:rPr lang="en-US" dirty="0" smtClean="0">
                <a:solidFill>
                  <a:srgbClr val="FFFF00"/>
                </a:solidFill>
              </a:rPr>
              <a:t>-they move along the Earth’s surface and produce motion mostly in the upper few kilometers of the Earth’s crust.</a:t>
            </a:r>
          </a:p>
          <a:p>
            <a:endParaRPr lang="en-US" dirty="0" smtClean="0">
              <a:solidFill>
                <a:srgbClr val="FFFF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FFFF00"/>
                </a:solidFill>
              </a:rPr>
              <a:t>Surface waves travel more slowly and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  are more destructive.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HST-Presentation_blue"/>
          <p:cNvPicPr>
            <a:picLocks noGrp="1" noChangeAspect="1" noChangeArrowheads="1"/>
          </p:cNvPicPr>
          <p:nvPr>
            <p:ph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0"/>
            <a:ext cx="9159875" cy="6870700"/>
          </a:xfrm>
          <a:noFill/>
        </p:spPr>
      </p:pic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0" y="381000"/>
            <a:ext cx="8201384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solidFill>
                  <a:srgbClr val="FFFF00"/>
                </a:solidFill>
              </a:rPr>
              <a:t>What Are Earthquakes? </a:t>
            </a:r>
            <a:r>
              <a:rPr lang="en-US" sz="2800" b="1" dirty="0" smtClean="0">
                <a:solidFill>
                  <a:srgbClr val="FFFF00"/>
                </a:solidFill>
              </a:rPr>
              <a:t>(Seismic Waves Continued)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0" y="0"/>
            <a:ext cx="1571625" cy="523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solidFill>
                  <a:srgbClr val="FFFF00"/>
                </a:solidFill>
              </a:rPr>
              <a:t>Section 1</a:t>
            </a:r>
          </a:p>
        </p:txBody>
      </p:sp>
      <p:sp>
        <p:nvSpPr>
          <p:cNvPr id="9" name="Rectangle 19"/>
          <p:cNvSpPr>
            <a:spLocks noChangeArrowheads="1"/>
          </p:cNvSpPr>
          <p:nvPr/>
        </p:nvSpPr>
        <p:spPr bwMode="auto">
          <a:xfrm>
            <a:off x="6477000" y="6032500"/>
            <a:ext cx="2590800" cy="520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rgbClr val="FFFF00"/>
                </a:solidFill>
              </a:rPr>
              <a:t>Go to next slide</a:t>
            </a:r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0" y="1600200"/>
            <a:ext cx="9144000" cy="267509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>
              <a:buClr>
                <a:srgbClr val="FFCC00"/>
              </a:buClr>
            </a:pPr>
            <a:r>
              <a:rPr lang="en-US" sz="2400" dirty="0" smtClean="0">
                <a:solidFill>
                  <a:srgbClr val="FFFF00"/>
                </a:solidFill>
              </a:rPr>
              <a:t>View the plate motion and earthquake characteristics animation in your online textbook:</a:t>
            </a:r>
          </a:p>
          <a:p>
            <a:pPr>
              <a:buClr>
                <a:srgbClr val="FFFF00"/>
              </a:buClr>
              <a:buFont typeface="Arial"/>
              <a:buChar char="•"/>
            </a:pPr>
            <a:r>
              <a:rPr lang="en-US" sz="2400" dirty="0" smtClean="0">
                <a:solidFill>
                  <a:srgbClr val="FFFF00"/>
                </a:solidFill>
              </a:rPr>
              <a:t> Go to Chapter 5, Section 1</a:t>
            </a:r>
          </a:p>
          <a:p>
            <a:pPr>
              <a:buClr>
                <a:srgbClr val="FFFF00"/>
              </a:buClr>
              <a:buFont typeface="Arial"/>
              <a:buChar char="•"/>
            </a:pPr>
            <a:r>
              <a:rPr lang="en-US" sz="2400" dirty="0" smtClean="0">
                <a:solidFill>
                  <a:srgbClr val="FFFF00"/>
                </a:solidFill>
              </a:rPr>
              <a:t> Click on Visual Concepts</a:t>
            </a:r>
          </a:p>
          <a:p>
            <a:pPr>
              <a:buClr>
                <a:srgbClr val="FFFF00"/>
              </a:buClr>
              <a:buFont typeface="Arial"/>
              <a:buChar char="•"/>
            </a:pPr>
            <a:r>
              <a:rPr lang="en-US" sz="2400" dirty="0" smtClean="0">
                <a:solidFill>
                  <a:srgbClr val="FFFF00"/>
                </a:solidFill>
              </a:rPr>
              <a:t> Select Seismic Waves: Surface Waves</a:t>
            </a:r>
          </a:p>
          <a:p>
            <a:pPr>
              <a:buClr>
                <a:srgbClr val="FFFF00"/>
              </a:buClr>
              <a:buFont typeface="Arial"/>
              <a:buChar char="•"/>
            </a:pPr>
            <a:r>
              <a:rPr lang="en-US" sz="2400" dirty="0" smtClean="0">
                <a:solidFill>
                  <a:srgbClr val="FFFF00"/>
                </a:solidFill>
              </a:rPr>
              <a:t> Read the text and then play the animation</a:t>
            </a:r>
          </a:p>
          <a:p>
            <a:pPr>
              <a:buClr>
                <a:srgbClr val="FFFF00"/>
              </a:buClr>
              <a:buFont typeface="Arial"/>
              <a:buChar char="•"/>
            </a:pPr>
            <a:r>
              <a:rPr lang="en-US" sz="2400" dirty="0" smtClean="0">
                <a:solidFill>
                  <a:srgbClr val="FFFF00"/>
                </a:solidFill>
              </a:rPr>
              <a:t> Select Body Waves: S Waves and P Waves</a:t>
            </a:r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0" y="4962768"/>
            <a:ext cx="9144000" cy="8284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>
              <a:buClr>
                <a:srgbClr val="FFCC00"/>
              </a:buClr>
            </a:pPr>
            <a:r>
              <a:rPr lang="en-US" sz="2400" dirty="0" smtClean="0">
                <a:solidFill>
                  <a:srgbClr val="FFFF00"/>
                </a:solidFill>
              </a:rPr>
              <a:t>Have you read the text and viewed the animation ? Then your ready to go to the next slide and complete the cloze activity. 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autoUpdateAnimBg="0"/>
      <p:bldP spid="13" grpId="0"/>
      <p:bldP spid="14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HST-Presentation_blue"/>
          <p:cNvPicPr>
            <a:picLocks noGrp="1" noChangeAspect="1" noChangeArrowheads="1"/>
          </p:cNvPicPr>
          <p:nvPr>
            <p:ph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0"/>
            <a:ext cx="9159875" cy="6870700"/>
          </a:xfrm>
          <a:noFill/>
        </p:spPr>
      </p:pic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-76200" y="381000"/>
            <a:ext cx="8201384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solidFill>
                  <a:srgbClr val="FFFF00"/>
                </a:solidFill>
              </a:rPr>
              <a:t>What Are Earthquakes? </a:t>
            </a:r>
            <a:r>
              <a:rPr lang="en-US" sz="2800" b="1" dirty="0" smtClean="0">
                <a:solidFill>
                  <a:srgbClr val="FFFF00"/>
                </a:solidFill>
              </a:rPr>
              <a:t>(Seismic Waves Continued)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-76200" y="63500"/>
            <a:ext cx="1571625" cy="523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solidFill>
                  <a:srgbClr val="FFFF00"/>
                </a:solidFill>
              </a:rPr>
              <a:t>Section 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1981200"/>
            <a:ext cx="9144000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	Seismic waves are earthquake waves that travel out from the focus of an earthquake in all directions. Surface waves are seismic waves that can only move through ________.</a:t>
            </a:r>
          </a:p>
          <a:p>
            <a:r>
              <a:rPr lang="en-US" sz="2400" dirty="0" smtClean="0">
                <a:solidFill>
                  <a:srgbClr val="FFFF00"/>
                </a:solidFill>
              </a:rPr>
              <a:t> 	_____ _____ are seismic waves that travel through the interior of the Earth. There are two types of body waves: ______ ______, or ________ waves are seismic waves that cause particles of rock to move in a _____ _____ _____  direction. P waves are the fastest seismic waves and can travel through solids, liquids, and _____. S waves, or _______ waves, are seismic waves that cause particles of rock to move in a _____ _____ _____ direction. S waves are the second-fastest seismic waves and can travel only through solids. </a:t>
            </a:r>
            <a:endParaRPr lang="en-US" sz="2000" dirty="0" smtClean="0">
              <a:solidFill>
                <a:srgbClr val="FFFF00"/>
              </a:solidFill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1219200"/>
            <a:ext cx="9144000" cy="45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>
              <a:buClr>
                <a:srgbClr val="FFCC00"/>
              </a:buClr>
            </a:pPr>
            <a:r>
              <a:rPr lang="en-US" sz="2400" dirty="0" smtClean="0">
                <a:solidFill>
                  <a:srgbClr val="FFFF00"/>
                </a:solidFill>
              </a:rPr>
              <a:t>Rewrite the five sentences with the correct responses in your note. 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ST-Presentation_blue"/>
          <p:cNvPicPr>
            <a:picLocks noGrp="1" noChangeAspect="1" noChangeArrowheads="1"/>
          </p:cNvPicPr>
          <p:nvPr>
            <p:ph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0"/>
            <a:ext cx="9159875" cy="6870700"/>
          </a:xfrm>
          <a:noFill/>
        </p:spPr>
      </p:pic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196850" y="381000"/>
            <a:ext cx="7159625" cy="523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rgbClr val="FFFF00"/>
                </a:solidFill>
              </a:rPr>
              <a:t>What Are Earthquakes? (Student Objectives)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220663" y="63500"/>
            <a:ext cx="1571625" cy="523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rgbClr val="FFFF00"/>
                </a:solidFill>
              </a:rPr>
              <a:t>Section 1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1066800"/>
            <a:ext cx="9144000" cy="9515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</a:rPr>
              <a:t>After completing this unit you should be able to answer the following prompts 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74758" name="Rectangle 6"/>
          <p:cNvSpPr>
            <a:spLocks noChangeArrowheads="1"/>
          </p:cNvSpPr>
          <p:nvPr/>
        </p:nvSpPr>
        <p:spPr bwMode="auto">
          <a:xfrm>
            <a:off x="0" y="2133600"/>
            <a:ext cx="9144000" cy="396775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buClr>
                <a:srgbClr val="FFCC00"/>
              </a:buClr>
              <a:buFontTx/>
              <a:buChar char="•"/>
            </a:pPr>
            <a:r>
              <a:rPr lang="en-US" sz="2800" b="1" dirty="0">
                <a:solidFill>
                  <a:srgbClr val="FFFF00"/>
                </a:solidFill>
              </a:rPr>
              <a:t> Explain where earthquakes take </a:t>
            </a:r>
            <a:r>
              <a:rPr lang="en-US" sz="2800" b="1" dirty="0" smtClean="0">
                <a:solidFill>
                  <a:srgbClr val="FFFF00"/>
                </a:solidFill>
              </a:rPr>
              <a:t>place (Slides 5 &amp; 6)</a:t>
            </a:r>
          </a:p>
          <a:p>
            <a:pPr>
              <a:buClr>
                <a:srgbClr val="FFCC00"/>
              </a:buClr>
            </a:pPr>
            <a:endParaRPr lang="en-US" sz="2800" b="1" dirty="0">
              <a:solidFill>
                <a:srgbClr val="FFFF00"/>
              </a:solidFill>
            </a:endParaRPr>
          </a:p>
          <a:p>
            <a:pPr>
              <a:buClr>
                <a:srgbClr val="FFCC00"/>
              </a:buClr>
              <a:buFontTx/>
              <a:buChar char="•"/>
            </a:pPr>
            <a:r>
              <a:rPr lang="en-US" sz="2800" b="1" dirty="0">
                <a:solidFill>
                  <a:srgbClr val="FFFF00"/>
                </a:solidFill>
              </a:rPr>
              <a:t> Explain what causes </a:t>
            </a:r>
            <a:r>
              <a:rPr lang="en-US" sz="2800" b="1" dirty="0" smtClean="0">
                <a:solidFill>
                  <a:srgbClr val="FFFF00"/>
                </a:solidFill>
              </a:rPr>
              <a:t>earthquakes (Slides 16 &amp; 17)</a:t>
            </a:r>
          </a:p>
          <a:p>
            <a:pPr>
              <a:buClr>
                <a:srgbClr val="FFCC00"/>
              </a:buClr>
            </a:pPr>
            <a:endParaRPr lang="en-US" sz="2800" b="1" dirty="0">
              <a:solidFill>
                <a:srgbClr val="FFFF00"/>
              </a:solidFill>
            </a:endParaRPr>
          </a:p>
          <a:p>
            <a:pPr>
              <a:buClr>
                <a:srgbClr val="FFCC00"/>
              </a:buClr>
              <a:buFontTx/>
              <a:buChar char="•"/>
            </a:pPr>
            <a:r>
              <a:rPr lang="en-US" sz="2800" b="1" dirty="0">
                <a:solidFill>
                  <a:srgbClr val="FFFF00"/>
                </a:solidFill>
              </a:rPr>
              <a:t> Identify three different types of faults that occur at plate </a:t>
            </a:r>
            <a:r>
              <a:rPr lang="en-US" sz="2800" b="1" dirty="0" smtClean="0">
                <a:solidFill>
                  <a:srgbClr val="FFFF00"/>
                </a:solidFill>
              </a:rPr>
              <a:t>boundaries (Slides 7-15, and Slides 18 &amp; 19)</a:t>
            </a:r>
          </a:p>
          <a:p>
            <a:pPr>
              <a:buClr>
                <a:srgbClr val="FFCC00"/>
              </a:buClr>
              <a:buFontTx/>
              <a:buChar char="•"/>
            </a:pPr>
            <a:endParaRPr lang="en-US" sz="2800" b="1" dirty="0">
              <a:solidFill>
                <a:srgbClr val="FFFF00"/>
              </a:solidFill>
            </a:endParaRPr>
          </a:p>
          <a:p>
            <a:pPr>
              <a:buClr>
                <a:srgbClr val="FFCC00"/>
              </a:buClr>
              <a:buFontTx/>
              <a:buChar char="•"/>
            </a:pPr>
            <a:r>
              <a:rPr lang="en-US" sz="2800" b="1" dirty="0">
                <a:solidFill>
                  <a:srgbClr val="FFFF00"/>
                </a:solidFill>
              </a:rPr>
              <a:t> Describe how energy from earthquakes travels through the </a:t>
            </a:r>
            <a:r>
              <a:rPr lang="en-US" sz="2800" b="1" dirty="0" smtClean="0">
                <a:solidFill>
                  <a:srgbClr val="FFFF00"/>
                </a:solidFill>
              </a:rPr>
              <a:t>Earth (Slides 20-22)</a:t>
            </a:r>
            <a:endParaRPr lang="en-US" sz="2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47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47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47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47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8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ST-Presentation_blue"/>
          <p:cNvPicPr>
            <a:picLocks noGrp="1" noChangeAspect="1" noChangeArrowheads="1"/>
          </p:cNvPicPr>
          <p:nvPr>
            <p:ph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0"/>
            <a:ext cx="9159875" cy="6870700"/>
          </a:xfrm>
          <a:noFill/>
        </p:spPr>
      </p:pic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196850" y="381000"/>
            <a:ext cx="6921500" cy="9540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solidFill>
                  <a:srgbClr val="FFFF00"/>
                </a:solidFill>
              </a:rPr>
              <a:t>What Are Earthquakes? (Faults Continued)</a:t>
            </a:r>
          </a:p>
          <a:p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220663" y="63500"/>
            <a:ext cx="1571625" cy="523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solidFill>
                  <a:srgbClr val="FFFF00"/>
                </a:solidFill>
              </a:rPr>
              <a:t>Section 1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0" y="1143000"/>
            <a:ext cx="9067800" cy="9509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solidFill>
                  <a:srgbClr val="FFFF00"/>
                </a:solidFill>
              </a:rPr>
              <a:t>Comprehension Check! Answer the following detail-type question in your notes: Where Do Earthquakes Occur?</a:t>
            </a:r>
          </a:p>
        </p:txBody>
      </p:sp>
      <p:sp>
        <p:nvSpPr>
          <p:cNvPr id="76806" name="Rectangle 6"/>
          <p:cNvSpPr>
            <a:spLocks noChangeArrowheads="1"/>
          </p:cNvSpPr>
          <p:nvPr/>
        </p:nvSpPr>
        <p:spPr bwMode="auto">
          <a:xfrm>
            <a:off x="152400" y="2057400"/>
            <a:ext cx="8763000" cy="520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buClr>
                <a:srgbClr val="FFCC00"/>
              </a:buClr>
            </a:pPr>
            <a:r>
              <a:rPr lang="en-US" sz="2800" b="1" dirty="0">
                <a:solidFill>
                  <a:srgbClr val="FFFF00"/>
                </a:solidFill>
              </a:rPr>
              <a:t>Answer is an anagram: </a:t>
            </a:r>
            <a:r>
              <a:rPr lang="en-US" sz="2800" b="1" dirty="0" err="1">
                <a:solidFill>
                  <a:srgbClr val="FFFF00"/>
                </a:solidFill>
              </a:rPr>
              <a:t>gnola</a:t>
            </a:r>
            <a:r>
              <a:rPr lang="en-US" sz="2800" b="1">
                <a:solidFill>
                  <a:srgbClr val="FFFF00"/>
                </a:solidFill>
              </a:rPr>
              <a:t> stluaf</a:t>
            </a:r>
          </a:p>
        </p:txBody>
      </p:sp>
      <p:sp>
        <p:nvSpPr>
          <p:cNvPr id="9" name="Rectangle 19"/>
          <p:cNvSpPr>
            <a:spLocks noChangeArrowheads="1"/>
          </p:cNvSpPr>
          <p:nvPr/>
        </p:nvSpPr>
        <p:spPr bwMode="auto">
          <a:xfrm>
            <a:off x="6781800" y="6170613"/>
            <a:ext cx="2286000" cy="458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rgbClr val="FFFF00"/>
                </a:solidFill>
              </a:rPr>
              <a:t>Go to next slide</a:t>
            </a: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304800" y="2590800"/>
            <a:ext cx="8763000" cy="520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>
              <a:buClr>
                <a:srgbClr val="FFCC00"/>
              </a:buClr>
              <a:buFont typeface="Arial" pitchFamily="-65" charset="0"/>
              <a:buChar char="•"/>
            </a:pPr>
            <a:r>
              <a:rPr lang="en-US" sz="2800" b="1">
                <a:solidFill>
                  <a:srgbClr val="FFFF00"/>
                </a:solidFill>
              </a:rPr>
              <a:t> The anatomy of a fault: a fault consists of three parts:</a:t>
            </a: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914400" y="3048000"/>
            <a:ext cx="7162800" cy="520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>
              <a:buClr>
                <a:srgbClr val="FFCC00"/>
              </a:buClr>
              <a:buFont typeface="Arial" pitchFamily="-65" charset="0"/>
              <a:buChar char="•"/>
            </a:pPr>
            <a:r>
              <a:rPr lang="en-US" sz="2800" b="1">
                <a:solidFill>
                  <a:srgbClr val="FFFF00"/>
                </a:solidFill>
              </a:rPr>
              <a:t> A fault plane or crack in the Earth’s crust </a:t>
            </a:r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914400" y="3581400"/>
            <a:ext cx="8229600" cy="9509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>
              <a:buClr>
                <a:srgbClr val="FFCC00"/>
              </a:buClr>
              <a:buFont typeface="Arial" pitchFamily="-65" charset="0"/>
              <a:buChar char="•"/>
            </a:pPr>
            <a:r>
              <a:rPr lang="en-US" sz="2800" b="1">
                <a:solidFill>
                  <a:srgbClr val="FFFF00"/>
                </a:solidFill>
              </a:rPr>
              <a:t> A foot wall: the foot wall is always below the hanging wall</a:t>
            </a:r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914400" y="4535488"/>
            <a:ext cx="7162800" cy="950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>
              <a:buClr>
                <a:srgbClr val="FFCC00"/>
              </a:buClr>
              <a:buFont typeface="Arial" pitchFamily="-65" charset="0"/>
              <a:buChar char="•"/>
            </a:pPr>
            <a:r>
              <a:rPr lang="en-US" sz="2800" b="1">
                <a:solidFill>
                  <a:srgbClr val="FFFF00"/>
                </a:solidFill>
              </a:rPr>
              <a:t> A hanging wall: the hanging wall is always above the foot wall</a:t>
            </a:r>
          </a:p>
        </p:txBody>
      </p:sp>
      <p:pic>
        <p:nvPicPr>
          <p:cNvPr id="16" name="Picture 15" descr="fault miner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990600"/>
            <a:ext cx="91440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6705600" y="5114925"/>
            <a:ext cx="1981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b="1" dirty="0"/>
              <a:t>Fault Plane</a:t>
            </a:r>
          </a:p>
        </p:txBody>
      </p:sp>
      <p:cxnSp>
        <p:nvCxnSpPr>
          <p:cNvPr id="20" name="Straight Connector 19"/>
          <p:cNvCxnSpPr>
            <a:cxnSpLocks noChangeShapeType="1"/>
          </p:cNvCxnSpPr>
          <p:nvPr/>
        </p:nvCxnSpPr>
        <p:spPr bwMode="auto">
          <a:xfrm rot="10800000">
            <a:off x="1752600" y="1981200"/>
            <a:ext cx="5029200" cy="2819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21" name="Cloud Callout 20"/>
          <p:cNvSpPr>
            <a:spLocks noChangeArrowheads="1"/>
          </p:cNvSpPr>
          <p:nvPr/>
        </p:nvSpPr>
        <p:spPr bwMode="auto">
          <a:xfrm rot="-4832260">
            <a:off x="1295401" y="1085850"/>
            <a:ext cx="1993900" cy="2308225"/>
          </a:xfrm>
          <a:prstGeom prst="cloudCallout">
            <a:avLst>
              <a:gd name="adj1" fmla="val -13505"/>
              <a:gd name="adj2" fmla="val 67023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1447800" y="1752600"/>
            <a:ext cx="21336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b="1"/>
              <a:t>Oh no! It’s my fault!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68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6" grpId="0" build="p" autoUpdateAnimBg="0"/>
      <p:bldP spid="9" grpId="0" build="p" autoUpdateAnimBg="0"/>
      <p:bldP spid="10" grpId="0" build="p" autoUpdateAnimBg="0"/>
      <p:bldP spid="12" grpId="0" build="p" autoUpdateAnimBg="0"/>
      <p:bldP spid="13" grpId="0" build="p" autoUpdateAnimBg="0"/>
      <p:bldP spid="14" grpId="0" build="p" autoUpdateAnimBg="0"/>
      <p:bldP spid="17" grpId="0"/>
      <p:bldP spid="21" grpId="0" animBg="1"/>
      <p:bldP spid="2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Japanese building</a:t>
            </a:r>
            <a:endParaRPr lang="en-US" dirty="0" smtClean="0"/>
          </a:p>
          <a:p>
            <a:r>
              <a:rPr lang="en-US" smtClean="0">
                <a:hlinkClick r:id="rId4"/>
              </a:rPr>
              <a:t>Earthquake </a:t>
            </a:r>
            <a:r>
              <a:rPr lang="en-US" dirty="0" smtClean="0">
                <a:hlinkClick r:id="rId4"/>
              </a:rPr>
              <a:t>Video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ST-Presentation_blu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0" y="0"/>
            <a:ext cx="9159875" cy="6870700"/>
          </a:xfrm>
          <a:prstGeom prst="rect">
            <a:avLst/>
          </a:prstGeom>
          <a:noFill/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</a:rPr>
              <a:t>Fault</a:t>
            </a:r>
            <a:r>
              <a:rPr lang="en-US" dirty="0" smtClean="0"/>
              <a:t>-a break in the Earth’s crust along which blocks of the crust slide relative to one another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Earthquakes occur along faults because of this sliding.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ST-Presentation_blue"/>
          <p:cNvPicPr>
            <a:picLocks noGrp="1" noChangeAspect="1" noChangeArrowheads="1"/>
          </p:cNvPicPr>
          <p:nvPr>
            <p:ph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0"/>
            <a:ext cx="9159875" cy="6870700"/>
          </a:xfrm>
          <a:noFill/>
        </p:spPr>
      </p:pic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196850" y="381000"/>
            <a:ext cx="6342063" cy="9540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rgbClr val="FFFF00"/>
                </a:solidFill>
              </a:rPr>
              <a:t>What Are Earthquakes? (Normal Fault)</a:t>
            </a:r>
          </a:p>
          <a:p>
            <a:endParaRPr lang="en-US" sz="2800" b="1">
              <a:solidFill>
                <a:srgbClr val="FFFF00"/>
              </a:solidFill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220663" y="63500"/>
            <a:ext cx="1571625" cy="523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rgbClr val="FFFF00"/>
                </a:solidFill>
              </a:rPr>
              <a:t>Section 1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3200400" y="1219200"/>
            <a:ext cx="2819400" cy="520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rgbClr val="FFFF00"/>
                </a:solidFill>
              </a:rPr>
              <a:t>A Normal Fault</a:t>
            </a:r>
          </a:p>
        </p:txBody>
      </p:sp>
      <p:sp>
        <p:nvSpPr>
          <p:cNvPr id="9" name="Rectangle 19"/>
          <p:cNvSpPr>
            <a:spLocks noChangeArrowheads="1"/>
          </p:cNvSpPr>
          <p:nvPr/>
        </p:nvSpPr>
        <p:spPr bwMode="auto">
          <a:xfrm>
            <a:off x="6324600" y="5943600"/>
            <a:ext cx="2743200" cy="520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rgbClr val="FFFF00"/>
                </a:solidFill>
              </a:rPr>
              <a:t>Go to next slide</a:t>
            </a:r>
          </a:p>
        </p:txBody>
      </p:sp>
      <p:pic>
        <p:nvPicPr>
          <p:cNvPr id="16" name="Picture 15" descr="Normal fault picture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1981200"/>
            <a:ext cx="3810000" cy="315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6" descr="normal%20fault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76800" y="1981200"/>
            <a:ext cx="3810000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0" y="5181600"/>
            <a:ext cx="9144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The hanging wall moves downward relative to the foot wall</a:t>
            </a:r>
            <a:r>
              <a:rPr lang="en-US" dirty="0" smtClean="0">
                <a:solidFill>
                  <a:srgbClr val="FFFF00"/>
                </a:solidFill>
              </a:rPr>
              <a:t>. 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autoUpdateAnimBg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ST-Presentation_blue"/>
          <p:cNvPicPr>
            <a:picLocks noGrp="1" noChangeAspect="1" noChangeArrowheads="1"/>
          </p:cNvPicPr>
          <p:nvPr>
            <p:ph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0" y="0"/>
            <a:ext cx="9159875" cy="6870700"/>
          </a:xfrm>
          <a:noFill/>
        </p:spPr>
      </p:pic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196850" y="381000"/>
            <a:ext cx="6342063" cy="9540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rgbClr val="FFFF00"/>
                </a:solidFill>
              </a:rPr>
              <a:t>What Are Earthquakes? (Normal Fault)</a:t>
            </a:r>
          </a:p>
          <a:p>
            <a:endParaRPr lang="en-US" sz="2800" b="1">
              <a:solidFill>
                <a:srgbClr val="FFFF00"/>
              </a:solidFill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220663" y="63500"/>
            <a:ext cx="1571625" cy="523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rgbClr val="FFFF00"/>
                </a:solidFill>
              </a:rPr>
              <a:t>Section 1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3200400" y="1219200"/>
            <a:ext cx="2819400" cy="520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rgbClr val="FFFF00"/>
                </a:solidFill>
              </a:rPr>
              <a:t>A Normal Fault</a:t>
            </a:r>
          </a:p>
        </p:txBody>
      </p:sp>
      <p:sp>
        <p:nvSpPr>
          <p:cNvPr id="9" name="Rectangle 19"/>
          <p:cNvSpPr>
            <a:spLocks noChangeArrowheads="1"/>
          </p:cNvSpPr>
          <p:nvPr/>
        </p:nvSpPr>
        <p:spPr bwMode="auto">
          <a:xfrm>
            <a:off x="6324600" y="5943600"/>
            <a:ext cx="2743200" cy="520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rgbClr val="FFFF00"/>
                </a:solidFill>
              </a:rPr>
              <a:t>Go to next slide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0" y="5181600"/>
            <a:ext cx="9144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The hanging wall moves downward relative to the foot wall.</a:t>
            </a:r>
          </a:p>
        </p:txBody>
      </p:sp>
      <p:pic>
        <p:nvPicPr>
          <p:cNvPr id="11" name="normal.gif">
            <a:hlinkClick r:id="" action="ppaction://media"/>
          </p:cNvPr>
          <p:cNvPicPr/>
          <p:nvPr>
            <a:vide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2540000" y="2159000"/>
            <a:ext cx="4064000" cy="254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19" repeatCount="300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video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4" dur="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9" grpId="0" build="p" autoUpdateAnimBg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HST-Presentation_blue"/>
          <p:cNvPicPr>
            <a:picLocks noGrp="1" noChangeAspect="1" noChangeArrowheads="1"/>
          </p:cNvPicPr>
          <p:nvPr>
            <p:ph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0"/>
            <a:ext cx="9159875" cy="6870700"/>
          </a:xfrm>
          <a:noFill/>
        </p:spPr>
      </p:pic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196850" y="381000"/>
            <a:ext cx="6381750" cy="9540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rgbClr val="FFFF00"/>
                </a:solidFill>
              </a:rPr>
              <a:t>What Are Earthquakes? (Reverse Fault)</a:t>
            </a:r>
          </a:p>
          <a:p>
            <a:endParaRPr lang="en-US" sz="2800" b="1">
              <a:solidFill>
                <a:srgbClr val="FFFF00"/>
              </a:solidFill>
            </a:endParaRP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220663" y="63500"/>
            <a:ext cx="1571625" cy="523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rgbClr val="FFFF00"/>
                </a:solidFill>
              </a:rPr>
              <a:t>Section 1</a:t>
            </a: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3200400" y="1447800"/>
            <a:ext cx="2895600" cy="520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rgbClr val="FFFF00"/>
                </a:solidFill>
              </a:rPr>
              <a:t>A Reverse Fault</a:t>
            </a:r>
          </a:p>
        </p:txBody>
      </p:sp>
      <p:sp>
        <p:nvSpPr>
          <p:cNvPr id="9" name="Rectangle 19"/>
          <p:cNvSpPr>
            <a:spLocks noChangeArrowheads="1"/>
          </p:cNvSpPr>
          <p:nvPr/>
        </p:nvSpPr>
        <p:spPr bwMode="auto">
          <a:xfrm>
            <a:off x="6400800" y="5943600"/>
            <a:ext cx="2667000" cy="520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rgbClr val="FFFF00"/>
                </a:solidFill>
              </a:rPr>
              <a:t>Go to next slide</a:t>
            </a:r>
          </a:p>
        </p:txBody>
      </p:sp>
      <p:pic>
        <p:nvPicPr>
          <p:cNvPr id="10" name="Picture 9" descr="reverse fault picture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29200" y="2549525"/>
            <a:ext cx="3429000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Reverse Fault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3575" y="2514600"/>
            <a:ext cx="3527425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0" y="5181600"/>
            <a:ext cx="9144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FFFF00"/>
                </a:solidFill>
              </a:rPr>
              <a:t>The hanging wall moves upward relative to the foot wall.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autoUpdateAnimBg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HST-Presentation_blue"/>
          <p:cNvPicPr>
            <a:picLocks noGrp="1" noChangeAspect="1" noChangeArrowheads="1"/>
          </p:cNvPicPr>
          <p:nvPr>
            <p:ph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0" y="0"/>
            <a:ext cx="9159875" cy="6870700"/>
          </a:xfrm>
          <a:noFill/>
        </p:spPr>
      </p:pic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196850" y="381000"/>
            <a:ext cx="6381750" cy="9540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rgbClr val="FFFF00"/>
                </a:solidFill>
              </a:rPr>
              <a:t>What Are Earthquakes? (Reverse Fault)</a:t>
            </a:r>
          </a:p>
          <a:p>
            <a:endParaRPr lang="en-US" sz="2800" b="1">
              <a:solidFill>
                <a:srgbClr val="FFFF00"/>
              </a:solidFill>
            </a:endParaRP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220663" y="63500"/>
            <a:ext cx="1571625" cy="523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rgbClr val="FFFF00"/>
                </a:solidFill>
              </a:rPr>
              <a:t>Section 1</a:t>
            </a: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3200400" y="1447800"/>
            <a:ext cx="2895600" cy="520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rgbClr val="FFFF00"/>
                </a:solidFill>
              </a:rPr>
              <a:t>A Reverse Fault</a:t>
            </a:r>
          </a:p>
        </p:txBody>
      </p:sp>
      <p:sp>
        <p:nvSpPr>
          <p:cNvPr id="9" name="Rectangle 19"/>
          <p:cNvSpPr>
            <a:spLocks noChangeArrowheads="1"/>
          </p:cNvSpPr>
          <p:nvPr/>
        </p:nvSpPr>
        <p:spPr bwMode="auto">
          <a:xfrm>
            <a:off x="6400800" y="5943600"/>
            <a:ext cx="2667000" cy="520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rgbClr val="FFFF00"/>
                </a:solidFill>
              </a:rPr>
              <a:t>Go to next slide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0" y="5181600"/>
            <a:ext cx="9144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rgbClr val="FFFF00"/>
                </a:solidFill>
              </a:rPr>
              <a:t>The hanging wall moves upward relative to the foot wall.</a:t>
            </a:r>
          </a:p>
        </p:txBody>
      </p:sp>
      <p:pic>
        <p:nvPicPr>
          <p:cNvPr id="8" name="reverse.gif">
            <a:hlinkClick r:id="" action="ppaction://media"/>
          </p:cNvPr>
          <p:cNvPicPr/>
          <p:nvPr>
            <a:vide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2540000" y="2159000"/>
            <a:ext cx="4064000" cy="254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19" repeatCount="300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video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4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9" grpId="0" build="p" autoUpdateAnimBg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ST-Presentation_blue"/>
          <p:cNvPicPr>
            <a:picLocks noGrp="1" noChangeAspect="1" noChangeArrowheads="1"/>
          </p:cNvPicPr>
          <p:nvPr>
            <p:ph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0"/>
            <a:ext cx="9159875" cy="6870700"/>
          </a:xfrm>
          <a:noFill/>
        </p:spPr>
      </p:pic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196850" y="381000"/>
            <a:ext cx="7000875" cy="9540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rgbClr val="FFFF00"/>
                </a:solidFill>
              </a:rPr>
              <a:t>What Are Earthquakes? (Strike - Slip Fault)</a:t>
            </a:r>
          </a:p>
          <a:p>
            <a:endParaRPr lang="en-US" sz="2800" b="1">
              <a:solidFill>
                <a:srgbClr val="FFFF00"/>
              </a:solidFill>
            </a:endParaRP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220663" y="63500"/>
            <a:ext cx="1571625" cy="523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rgbClr val="FFFF00"/>
                </a:solidFill>
              </a:rPr>
              <a:t>Section 1</a:t>
            </a: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2971800" y="1219200"/>
            <a:ext cx="3810000" cy="520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rgbClr val="FFFF00"/>
                </a:solidFill>
              </a:rPr>
              <a:t>A Strike - Slip Fault</a:t>
            </a:r>
          </a:p>
        </p:txBody>
      </p:sp>
      <p:sp>
        <p:nvSpPr>
          <p:cNvPr id="9" name="Rectangle 19"/>
          <p:cNvSpPr>
            <a:spLocks noChangeArrowheads="1"/>
          </p:cNvSpPr>
          <p:nvPr/>
        </p:nvSpPr>
        <p:spPr bwMode="auto">
          <a:xfrm>
            <a:off x="6324600" y="5943600"/>
            <a:ext cx="2743200" cy="520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rgbClr val="FFFF00"/>
                </a:solidFill>
              </a:rPr>
              <a:t>Go to next slide</a:t>
            </a:r>
          </a:p>
        </p:txBody>
      </p:sp>
      <p:pic>
        <p:nvPicPr>
          <p:cNvPr id="13" name="Picture 12" descr="strike slip fault left picture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00800" y="2513013"/>
            <a:ext cx="2667000" cy="198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3" descr="strike slip fault right picture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2519363"/>
            <a:ext cx="2743200" cy="205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4" descr="strike slip fault graphic.gif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19400" y="2514600"/>
            <a:ext cx="3530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0" y="5181600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The blocks of crust slide</a:t>
            </a:r>
            <a:r>
              <a:rPr lang="en-US" b="1" dirty="0" smtClean="0">
                <a:solidFill>
                  <a:srgbClr val="FFFF00"/>
                </a:solidFill>
              </a:rPr>
              <a:t> by </a:t>
            </a:r>
            <a:r>
              <a:rPr lang="en-US" b="1" dirty="0">
                <a:solidFill>
                  <a:srgbClr val="FFFF00"/>
                </a:solidFill>
              </a:rPr>
              <a:t>one another.</a:t>
            </a:r>
          </a:p>
        </p:txBody>
      </p:sp>
      <p:sp>
        <p:nvSpPr>
          <p:cNvPr id="12" name="Up Arrow 11"/>
          <p:cNvSpPr>
            <a:spLocks noChangeArrowheads="1"/>
          </p:cNvSpPr>
          <p:nvPr/>
        </p:nvSpPr>
        <p:spPr bwMode="auto">
          <a:xfrm>
            <a:off x="1371600" y="4160838"/>
            <a:ext cx="533400" cy="411162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autoUpdateAnimBg="0"/>
      <p:bldP spid="11" grpId="0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ST-Presentation_blue"/>
          <p:cNvPicPr>
            <a:picLocks noGrp="1" noChangeAspect="1" noChangeArrowheads="1"/>
          </p:cNvPicPr>
          <p:nvPr>
            <p:ph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0" y="0"/>
            <a:ext cx="9159875" cy="6870700"/>
          </a:xfrm>
          <a:noFill/>
        </p:spPr>
      </p:pic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196850" y="381000"/>
            <a:ext cx="7000875" cy="9540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rgbClr val="FFFF00"/>
                </a:solidFill>
              </a:rPr>
              <a:t>What Are Earthquakes? (Strike - Slip Fault)</a:t>
            </a:r>
          </a:p>
          <a:p>
            <a:endParaRPr lang="en-US" sz="2800" b="1">
              <a:solidFill>
                <a:srgbClr val="FFFF00"/>
              </a:solidFill>
            </a:endParaRP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220663" y="63500"/>
            <a:ext cx="1571625" cy="523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rgbClr val="FFFF00"/>
                </a:solidFill>
              </a:rPr>
              <a:t>Section 1</a:t>
            </a: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2971800" y="1219200"/>
            <a:ext cx="3810000" cy="520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rgbClr val="FFFF00"/>
                </a:solidFill>
              </a:rPr>
              <a:t>A Strike - Slip Fault</a:t>
            </a:r>
          </a:p>
        </p:txBody>
      </p:sp>
      <p:sp>
        <p:nvSpPr>
          <p:cNvPr id="9" name="Rectangle 19"/>
          <p:cNvSpPr>
            <a:spLocks noChangeArrowheads="1"/>
          </p:cNvSpPr>
          <p:nvPr/>
        </p:nvSpPr>
        <p:spPr bwMode="auto">
          <a:xfrm>
            <a:off x="6324600" y="5943600"/>
            <a:ext cx="2743200" cy="520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2800" b="1">
                <a:solidFill>
                  <a:srgbClr val="FFFF00"/>
                </a:solidFill>
              </a:rPr>
              <a:t>Go to next slide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0" y="5181600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The blocks of crust slide</a:t>
            </a:r>
            <a:r>
              <a:rPr lang="en-US" b="1" dirty="0" smtClean="0">
                <a:solidFill>
                  <a:srgbClr val="FFFF00"/>
                </a:solidFill>
              </a:rPr>
              <a:t> by one </a:t>
            </a:r>
            <a:r>
              <a:rPr lang="en-US" b="1" dirty="0">
                <a:solidFill>
                  <a:srgbClr val="FFFF00"/>
                </a:solidFill>
              </a:rPr>
              <a:t>another.</a:t>
            </a:r>
          </a:p>
        </p:txBody>
      </p:sp>
      <p:pic>
        <p:nvPicPr>
          <p:cNvPr id="16" name="leftlat.gif">
            <a:hlinkClick r:id="" action="ppaction://media"/>
          </p:cNvPr>
          <p:cNvPicPr/>
          <p:nvPr>
            <a:videoFile r:link="rId1"/>
          </p:nvPr>
        </p:nvPicPr>
        <p:blipFill>
          <a:blip r:embed="rId6" cstate="print"/>
          <a:stretch>
            <a:fillRect/>
          </a:stretch>
        </p:blipFill>
        <p:spPr>
          <a:xfrm>
            <a:off x="4876800" y="2286000"/>
            <a:ext cx="3505200" cy="2228850"/>
          </a:xfrm>
          <a:prstGeom prst="rect">
            <a:avLst/>
          </a:prstGeom>
        </p:spPr>
      </p:pic>
      <p:pic>
        <p:nvPicPr>
          <p:cNvPr id="17" name="rightlat.gif">
            <a:hlinkClick r:id="" action="ppaction://media"/>
          </p:cNvPr>
          <p:cNvPicPr/>
          <p:nvPr>
            <a:videoFile r:link="rId2"/>
          </p:nvPr>
        </p:nvPicPr>
        <p:blipFill>
          <a:blip r:embed="rId7" cstate="print"/>
          <a:stretch>
            <a:fillRect/>
          </a:stretch>
        </p:blipFill>
        <p:spPr>
          <a:xfrm>
            <a:off x="457200" y="2209800"/>
            <a:ext cx="355600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1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4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1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21" repeatCount="300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video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6" dur="1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video>
              <p:cMediaNode>
                <p:cTn id="27" repeatCount="300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video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32" dur="1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9" grpId="0" build="p" autoUpdateAnimBg="0"/>
      <p:bldP spid="1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MTOOLS" val="&lt;WMTools ver=&quot;1.0&quot;&gt;&lt;Timings&gt;&lt;Slide id=&quot;272&quot; dur=&quot;.899&quot;/&gt;&lt;Slide id=&quot;275&quot; dur=&quot;.639&quot;/&gt;&lt;Slide id=&quot;274&quot; dur=&quot;.51&quot;/&gt;&lt;Slide id=&quot;276&quot; dur=&quot;1.809&quot;/&gt;&lt;/Timings&gt;&lt;/WMTools&gt;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2790</TotalTime>
  <Words>1076</Words>
  <Application>Microsoft Office PowerPoint</Application>
  <PresentationFormat>On-screen Show (4:3)</PresentationFormat>
  <Paragraphs>139</Paragraphs>
  <Slides>20</Slides>
  <Notes>20</Notes>
  <HiddenSlides>0</HiddenSlides>
  <MMClips>4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neal</dc:creator>
  <cp:lastModifiedBy>Kris</cp:lastModifiedBy>
  <cp:revision>238</cp:revision>
  <cp:lastPrinted>2004-02-20T13:59:06Z</cp:lastPrinted>
  <dcterms:created xsi:type="dcterms:W3CDTF">2009-03-07T21:23:02Z</dcterms:created>
  <dcterms:modified xsi:type="dcterms:W3CDTF">2012-12-07T17:35:37Z</dcterms:modified>
</cp:coreProperties>
</file>