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9"/>
  </p:notesMasterIdLst>
  <p:sldIdLst>
    <p:sldId id="256" r:id="rId2"/>
    <p:sldId id="257" r:id="rId3"/>
    <p:sldId id="258" r:id="rId4"/>
    <p:sldId id="260" r:id="rId5"/>
    <p:sldId id="261" r:id="rId6"/>
    <p:sldId id="259"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319" r:id="rId20"/>
    <p:sldId id="320" r:id="rId21"/>
    <p:sldId id="321" r:id="rId22"/>
    <p:sldId id="274" r:id="rId23"/>
    <p:sldId id="275" r:id="rId24"/>
    <p:sldId id="276" r:id="rId25"/>
    <p:sldId id="295" r:id="rId26"/>
    <p:sldId id="277" r:id="rId27"/>
    <p:sldId id="296" r:id="rId28"/>
    <p:sldId id="278" r:id="rId29"/>
    <p:sldId id="279" r:id="rId30"/>
    <p:sldId id="293" r:id="rId31"/>
    <p:sldId id="280" r:id="rId32"/>
    <p:sldId id="281" r:id="rId33"/>
    <p:sldId id="316" r:id="rId34"/>
    <p:sldId id="282" r:id="rId35"/>
    <p:sldId id="317" r:id="rId36"/>
    <p:sldId id="294" r:id="rId37"/>
    <p:sldId id="283" r:id="rId38"/>
    <p:sldId id="284" r:id="rId39"/>
    <p:sldId id="323" r:id="rId40"/>
    <p:sldId id="324" r:id="rId41"/>
    <p:sldId id="285" r:id="rId42"/>
    <p:sldId id="292" r:id="rId43"/>
    <p:sldId id="289" r:id="rId44"/>
    <p:sldId id="290" r:id="rId45"/>
    <p:sldId id="288" r:id="rId46"/>
    <p:sldId id="291" r:id="rId47"/>
    <p:sldId id="297" r:id="rId48"/>
    <p:sldId id="298" r:id="rId49"/>
    <p:sldId id="299" r:id="rId50"/>
    <p:sldId id="300" r:id="rId51"/>
    <p:sldId id="301" r:id="rId52"/>
    <p:sldId id="322"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25" r:id="rId66"/>
    <p:sldId id="314" r:id="rId67"/>
    <p:sldId id="315"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38" autoAdjust="0"/>
    <p:restoredTop sz="94667" autoAdjust="0"/>
  </p:normalViewPr>
  <p:slideViewPr>
    <p:cSldViewPr>
      <p:cViewPr varScale="1">
        <p:scale>
          <a:sx n="75" d="100"/>
          <a:sy n="75" d="100"/>
        </p:scale>
        <p:origin x="-9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D55C2-69C8-40F2-B404-A9D9F7B3EEB8}" type="datetimeFigureOut">
              <a:rPr lang="en-US" smtClean="0"/>
              <a:pPr/>
              <a:t>5/2/2012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8E92C-0E18-4C88-907F-36B7496E29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18E92C-0E18-4C88-907F-36B7496E297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18E92C-0E18-4C88-907F-36B7496E297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8E92C-0E18-4C88-907F-36B7496E297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2A11951-E56A-4E68-A92D-27E6C4095224}" type="datetimeFigureOut">
              <a:rPr lang="en-US" smtClean="0"/>
              <a:pPr/>
              <a:t>5/2/2012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DD0BEC6-A73C-40DE-95D9-3C157B7BFD5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D0BEC6-A73C-40DE-95D9-3C157B7BFD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D0BEC6-A73C-40DE-95D9-3C157B7BFD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D0BEC6-A73C-40DE-95D9-3C157B7BFD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2A11951-E56A-4E68-A92D-27E6C4095224}" type="datetimeFigureOut">
              <a:rPr lang="en-US" smtClean="0"/>
              <a:pPr/>
              <a:t>5/2/2012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DD0BEC6-A73C-40DE-95D9-3C157B7BFD5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DD0BEC6-A73C-40DE-95D9-3C157B7BFD5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DD0BEC6-A73C-40DE-95D9-3C157B7BFD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D0BEC6-A73C-40DE-95D9-3C157B7BFD5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A11951-E56A-4E68-A92D-27E6C4095224}" type="datetimeFigureOut">
              <a:rPr lang="en-US" smtClean="0"/>
              <a:pPr/>
              <a:t>5/2/2012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D0BEC6-A73C-40DE-95D9-3C157B7BFD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2A11951-E56A-4E68-A92D-27E6C4095224}" type="datetimeFigureOut">
              <a:rPr lang="en-US" smtClean="0"/>
              <a:pPr/>
              <a:t>5/2/2012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DD0BEC6-A73C-40DE-95D9-3C157B7BFD5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2A11951-E56A-4E68-A92D-27E6C4095224}" type="datetimeFigureOut">
              <a:rPr lang="en-US" smtClean="0"/>
              <a:pPr/>
              <a:t>5/2/2012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DD0BEC6-A73C-40DE-95D9-3C157B7BFD5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2A11951-E56A-4E68-A92D-27E6C4095224}" type="datetimeFigureOut">
              <a:rPr lang="en-US" smtClean="0"/>
              <a:pPr/>
              <a:t>5/2/2012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DD0BEC6-A73C-40DE-95D9-3C157B7BFD5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ucmp.berkeley.edu/mammal/monotreme.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youtube.com/watch?v=DUWgszb9FuY&amp;feature=topic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cmp.berkeley.edu/mammal/marsupial/marsupial.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kidzworld.com/article/20244-amazing-marsupial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gynob.com/art.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9.xml.rels><?xml version="1.0" encoding="UTF-8" standalone="yes"?>
<Relationships xmlns="http://schemas.openxmlformats.org/package/2006/relationships"><Relationship Id="rId3" Type="http://schemas.openxmlformats.org/officeDocument/2006/relationships/hyperlink" Target="http://www.cancerhelp.org.uk/help/default.asp?page=95"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cancerhelp.org.uk/help/default.asp?page=95"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4.xml"/><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65.xml.rels><?xml version="1.0" encoding="UTF-8" standalone="yes"?>
<Relationships xmlns="http://schemas.openxmlformats.org/package/2006/relationships"><Relationship Id="rId3" Type="http://schemas.openxmlformats.org/officeDocument/2006/relationships/hyperlink" Target="http://pregnancy.about.com/od/fetus/a/uswbw.htm"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hyperlink" Target="http://video.about.com/pregnancy/Fetal-Development.htm" TargetMode="Externa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aculty.umb.edu/yvonne_vaillancourt/Biology/HHplanaria_regen_activity.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534400" cy="1447800"/>
          </a:xfrm>
        </p:spPr>
        <p:txBody>
          <a:bodyPr>
            <a:normAutofit fontScale="90000"/>
          </a:bodyPr>
          <a:lstStyle/>
          <a:p>
            <a:pPr algn="ctr"/>
            <a:r>
              <a:rPr lang="en-US" dirty="0" smtClean="0"/>
              <a:t>Chapter 5    Reproduction and Development</a:t>
            </a:r>
            <a:endParaRPr lang="en-US" dirty="0"/>
          </a:p>
        </p:txBody>
      </p:sp>
      <p:sp>
        <p:nvSpPr>
          <p:cNvPr id="5" name="Content Placeholder 4"/>
          <p:cNvSpPr>
            <a:spLocks noGrp="1"/>
          </p:cNvSpPr>
          <p:nvPr>
            <p:ph idx="1"/>
          </p:nvPr>
        </p:nvSpPr>
        <p:spPr/>
        <p:txBody>
          <a:bodyPr/>
          <a:lstStyle/>
          <a:p>
            <a:r>
              <a:rPr lang="en-US" dirty="0" smtClean="0"/>
              <a:t>Start-up Activity  page 107</a:t>
            </a:r>
          </a:p>
          <a:p>
            <a:endParaRPr lang="en-US" dirty="0" smtClean="0"/>
          </a:p>
          <a:p>
            <a:endParaRPr lang="en-US" dirty="0" smtClean="0"/>
          </a:p>
          <a:p>
            <a:r>
              <a:rPr lang="en-US" dirty="0" smtClean="0"/>
              <a:t>If a species is going to survive, its members must reproduce.</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Sexual Reproduction</a:t>
            </a:r>
            <a:endParaRPr lang="en-US" dirty="0"/>
          </a:p>
        </p:txBody>
      </p:sp>
      <p:sp>
        <p:nvSpPr>
          <p:cNvPr id="3" name="Content Placeholder 2"/>
          <p:cNvSpPr>
            <a:spLocks noGrp="1"/>
          </p:cNvSpPr>
          <p:nvPr>
            <p:ph idx="1"/>
          </p:nvPr>
        </p:nvSpPr>
        <p:spPr/>
        <p:txBody>
          <a:bodyPr/>
          <a:lstStyle/>
          <a:p>
            <a:r>
              <a:rPr lang="en-US" dirty="0" smtClean="0"/>
              <a:t>offspring are formed when genetic information from more than one parent combines.</a:t>
            </a:r>
          </a:p>
          <a:p>
            <a:endParaRPr lang="en-US" dirty="0" smtClean="0"/>
          </a:p>
          <a:p>
            <a:r>
              <a:rPr lang="en-US" dirty="0" smtClean="0"/>
              <a:t>In animals, sexual reproduction usually requires two parents:  a male and a female.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Female Parent</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produces the sex cells called eggs.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Male Parent</a:t>
            </a:r>
            <a:endParaRPr lang="en-US" dirty="0"/>
          </a:p>
        </p:txBody>
      </p:sp>
      <p:sp>
        <p:nvSpPr>
          <p:cNvPr id="3" name="Content Placeholder 2"/>
          <p:cNvSpPr>
            <a:spLocks noGrp="1"/>
          </p:cNvSpPr>
          <p:nvPr>
            <p:ph idx="1"/>
          </p:nvPr>
        </p:nvSpPr>
        <p:spPr/>
        <p:txBody>
          <a:bodyPr/>
          <a:lstStyle/>
          <a:p>
            <a:endParaRPr lang="en-US" dirty="0" smtClean="0"/>
          </a:p>
          <a:p>
            <a:r>
              <a:rPr lang="en-US" dirty="0" smtClean="0"/>
              <a:t>produces sex cells called sperm.</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an egg’s nucleus and a sperm’s nucleus join, a fertilized egg, called a </a:t>
            </a:r>
          </a:p>
          <a:p>
            <a:endParaRPr lang="en-US" dirty="0" smtClean="0"/>
          </a:p>
          <a:p>
            <a:pPr>
              <a:buNone/>
            </a:pPr>
            <a:r>
              <a:rPr lang="en-US" dirty="0" smtClean="0"/>
              <a:t>			</a:t>
            </a:r>
            <a:r>
              <a:rPr lang="en-US" b="1" dirty="0" smtClean="0">
                <a:solidFill>
                  <a:schemeClr val="tx2">
                    <a:lumMod val="75000"/>
                  </a:schemeClr>
                </a:solidFill>
              </a:rPr>
              <a:t>zygote</a:t>
            </a:r>
            <a:r>
              <a:rPr lang="en-US" dirty="0" smtClean="0"/>
              <a:t> is created.</a:t>
            </a:r>
          </a:p>
          <a:p>
            <a:pPr>
              <a:buNone/>
            </a:pPr>
            <a:endParaRPr lang="en-US" dirty="0" smtClean="0"/>
          </a:p>
          <a:p>
            <a:pPr>
              <a:buNone/>
            </a:pPr>
            <a:r>
              <a:rPr lang="en-US" b="1" dirty="0" smtClean="0">
                <a:solidFill>
                  <a:schemeClr val="tx2">
                    <a:lumMod val="75000"/>
                  </a:schemeClr>
                </a:solidFill>
              </a:rPr>
              <a:t>fertilization</a:t>
            </a:r>
            <a:r>
              <a:rPr lang="en-US" dirty="0" smtClean="0"/>
              <a:t>-is the joining of an egg and a sperm.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Human Cells</a:t>
            </a:r>
            <a:endParaRPr lang="en-US" dirty="0"/>
          </a:p>
        </p:txBody>
      </p:sp>
      <p:sp>
        <p:nvSpPr>
          <p:cNvPr id="3" name="Content Placeholder 2"/>
          <p:cNvSpPr>
            <a:spLocks noGrp="1"/>
          </p:cNvSpPr>
          <p:nvPr>
            <p:ph idx="1"/>
          </p:nvPr>
        </p:nvSpPr>
        <p:spPr/>
        <p:txBody>
          <a:bodyPr/>
          <a:lstStyle/>
          <a:p>
            <a:r>
              <a:rPr lang="en-US" dirty="0" smtClean="0"/>
              <a:t>Except for eggs, sperm, and mature red blood cells, human cells contain 46 chromosomes.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Meiosis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Is a copying process that produces cells with half the usual number of chromosomes.  Each sex cell receives  ½ of each pair.  </a:t>
            </a:r>
          </a:p>
          <a:p>
            <a:pPr>
              <a:buNone/>
            </a:pPr>
            <a:endParaRPr lang="en-US" dirty="0" smtClean="0"/>
          </a:p>
          <a:p>
            <a:pPr>
              <a:buNone/>
            </a:pPr>
            <a:r>
              <a:rPr lang="en-US" dirty="0" smtClean="0"/>
              <a:t>For example, a human egg cell has 23 chromosomes, and a sperm cell has 23 chromosomes.  The new cell that forms when an egg cell and a sperm cell join has 46 chromosomes.</a:t>
            </a:r>
          </a:p>
          <a:p>
            <a:endParaRPr lang="en-US" dirty="0" smtClean="0"/>
          </a:p>
          <a:p>
            <a:r>
              <a:rPr lang="en-US" dirty="0" smtClean="0"/>
              <a:t>When an egg and sperm join to form the zygote, the original 46 chromosomes are restored.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where genetic information is found.</a:t>
            </a:r>
          </a:p>
          <a:p>
            <a:r>
              <a:rPr lang="en-US" dirty="0" smtClean="0"/>
              <a:t>They are located on chromosomes, which is made of the cell’s DNA.</a:t>
            </a:r>
          </a:p>
          <a:p>
            <a:endParaRPr lang="en-US" dirty="0" smtClean="0"/>
          </a:p>
          <a:p>
            <a:r>
              <a:rPr lang="en-US" dirty="0" smtClean="0"/>
              <a:t>The combination of genes from the two parents results in a zygote that grows into a unique individual.  </a:t>
            </a:r>
          </a:p>
          <a:p>
            <a:endParaRPr lang="en-US" dirty="0" smtClean="0"/>
          </a:p>
          <a:p>
            <a:r>
              <a:rPr lang="en-US" dirty="0" smtClean="0"/>
              <a:t>Look at figure 3 on page 109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External Fertilization</a:t>
            </a:r>
            <a:endParaRPr lang="en-US" dirty="0"/>
          </a:p>
        </p:txBody>
      </p:sp>
      <p:sp>
        <p:nvSpPr>
          <p:cNvPr id="3" name="Content Placeholder 2"/>
          <p:cNvSpPr>
            <a:spLocks noGrp="1"/>
          </p:cNvSpPr>
          <p:nvPr>
            <p:ph idx="1"/>
          </p:nvPr>
        </p:nvSpPr>
        <p:spPr/>
        <p:txBody>
          <a:bodyPr>
            <a:normAutofit/>
          </a:bodyPr>
          <a:lstStyle/>
          <a:p>
            <a:r>
              <a:rPr lang="en-US" dirty="0" smtClean="0"/>
              <a:t>When the sperm fertilizes the eggs outside the female’s body.</a:t>
            </a:r>
          </a:p>
          <a:p>
            <a:endParaRPr lang="en-US" dirty="0" smtClean="0"/>
          </a:p>
          <a:p>
            <a:r>
              <a:rPr lang="en-US" dirty="0" smtClean="0"/>
              <a:t>It must take place in a moist environment so that the delicate zygote won’t dry out.</a:t>
            </a:r>
          </a:p>
          <a:p>
            <a:pPr>
              <a:buNone/>
            </a:pPr>
            <a:endParaRPr lang="en-US" dirty="0" smtClean="0"/>
          </a:p>
          <a:p>
            <a:r>
              <a:rPr lang="en-US" dirty="0" smtClean="0"/>
              <a:t>Look at page 110 Figure 4.</a:t>
            </a:r>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 example is the frog, the female releases her eggs, and at the same time the male frog releases his sperm over the eggs to fertilize them.  Frogs leave their zygotes to develop on their own.  In about 2 weeks, they develop into tadpoles.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2" descr="http://t1.gstatic.com/images?q=tbn:ANd9GcQeIwGFTrIhLTd1I5hc4aMqDPHNomzJqC0FT8vm8YFE3xqkoadK"/>
          <p:cNvPicPr>
            <a:picLocks noChangeAspect="1" noChangeArrowheads="1"/>
          </p:cNvPicPr>
          <p:nvPr/>
        </p:nvPicPr>
        <p:blipFill>
          <a:blip r:embed="rId3" cstate="print"/>
          <a:srcRect/>
          <a:stretch>
            <a:fillRect/>
          </a:stretch>
        </p:blipFill>
        <p:spPr bwMode="auto">
          <a:xfrm>
            <a:off x="4114800" y="381000"/>
            <a:ext cx="2619375" cy="1743076"/>
          </a:xfrm>
          <a:prstGeom prst="rect">
            <a:avLst/>
          </a:prstGeom>
          <a:noFill/>
        </p:spPr>
      </p:pic>
      <p:pic>
        <p:nvPicPr>
          <p:cNvPr id="140292" name="Picture 4" descr="http://t2.gstatic.com/images?q=tbn:ANd9GcRuJ2nOy6CR97pWxql7ueI9xJZoovq9QHhl1DPSsoNSgqwyCeFoNw"/>
          <p:cNvPicPr>
            <a:picLocks noChangeAspect="1" noChangeArrowheads="1"/>
          </p:cNvPicPr>
          <p:nvPr/>
        </p:nvPicPr>
        <p:blipFill>
          <a:blip r:embed="rId4" cstate="print"/>
          <a:srcRect/>
          <a:stretch>
            <a:fillRect/>
          </a:stretch>
        </p:blipFill>
        <p:spPr bwMode="auto">
          <a:xfrm>
            <a:off x="7391400" y="152400"/>
            <a:ext cx="1514475" cy="2275850"/>
          </a:xfrm>
          <a:prstGeom prst="rect">
            <a:avLst/>
          </a:prstGeom>
          <a:noFill/>
        </p:spPr>
      </p:pic>
      <p:pic>
        <p:nvPicPr>
          <p:cNvPr id="140294" name="Picture 6" descr="http://t2.gstatic.com/images?q=tbn:ANd9GcR5qz45NxTPwxditJBeRx0LtR47Ec-JElUNUuTt57b5WPnow2UZ"/>
          <p:cNvPicPr>
            <a:picLocks noChangeAspect="1" noChangeArrowheads="1"/>
          </p:cNvPicPr>
          <p:nvPr/>
        </p:nvPicPr>
        <p:blipFill>
          <a:blip r:embed="rId5" cstate="print"/>
          <a:srcRect/>
          <a:stretch>
            <a:fillRect/>
          </a:stretch>
        </p:blipFill>
        <p:spPr bwMode="auto">
          <a:xfrm>
            <a:off x="914400" y="304800"/>
            <a:ext cx="2181225" cy="2105026"/>
          </a:xfrm>
          <a:prstGeom prst="rect">
            <a:avLst/>
          </a:prstGeom>
          <a:noFill/>
        </p:spPr>
      </p:pic>
      <p:pic>
        <p:nvPicPr>
          <p:cNvPr id="5" name="Picture 2" descr="http://www.valdosta.edu/~jlgoble/Sea%20Anemone%20Diadumene%20Dia%2030cm%201.JPG"/>
          <p:cNvPicPr>
            <a:picLocks noChangeAspect="1" noChangeArrowheads="1"/>
          </p:cNvPicPr>
          <p:nvPr/>
        </p:nvPicPr>
        <p:blipFill>
          <a:blip r:embed="rId6" cstate="print"/>
          <a:srcRect/>
          <a:stretch>
            <a:fillRect/>
          </a:stretch>
        </p:blipFill>
        <p:spPr bwMode="auto">
          <a:xfrm>
            <a:off x="3657600" y="2533650"/>
            <a:ext cx="5486400" cy="4114800"/>
          </a:xfrm>
          <a:prstGeom prst="rect">
            <a:avLst/>
          </a:prstGeom>
          <a:noFill/>
        </p:spPr>
      </p:pic>
      <p:pic>
        <p:nvPicPr>
          <p:cNvPr id="140296" name="Picture 8" descr="http://t0.gstatic.com/images?q=tbn:ANd9GcRsa6iDtFek3bMC7YuZ7NwyCFPdbKpIlz6U4Gkuk4PLX4QloitG"/>
          <p:cNvPicPr>
            <a:picLocks noChangeAspect="1" noChangeArrowheads="1"/>
          </p:cNvPicPr>
          <p:nvPr/>
        </p:nvPicPr>
        <p:blipFill>
          <a:blip r:embed="rId7" cstate="print"/>
          <a:srcRect/>
          <a:stretch>
            <a:fillRect/>
          </a:stretch>
        </p:blipFill>
        <p:spPr bwMode="auto">
          <a:xfrm>
            <a:off x="990600" y="3276600"/>
            <a:ext cx="1743075" cy="2619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Asexual Reproduction </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A single parent has offspring that are genetically identical to the parent.</a:t>
            </a:r>
          </a:p>
          <a:p>
            <a:endParaRPr lang="en-US" dirty="0" smtClean="0"/>
          </a:p>
          <a:p>
            <a:endParaRPr lang="en-US" dirty="0" smtClean="0"/>
          </a:p>
          <a:p>
            <a:r>
              <a:rPr lang="en-US" dirty="0" smtClean="0"/>
              <a:t>Kinds of Asexual Reproduction:</a:t>
            </a:r>
          </a:p>
          <a:p>
            <a:pPr>
              <a:buNone/>
            </a:pPr>
            <a:r>
              <a:rPr lang="en-US" dirty="0" smtClean="0"/>
              <a:t>		1.  </a:t>
            </a:r>
            <a:r>
              <a:rPr lang="en-US" b="1" dirty="0" smtClean="0">
                <a:solidFill>
                  <a:schemeClr val="tx2">
                    <a:lumMod val="75000"/>
                  </a:schemeClr>
                </a:solidFill>
              </a:rPr>
              <a:t>budding</a:t>
            </a:r>
            <a:r>
              <a:rPr lang="en-US" dirty="0" smtClean="0"/>
              <a:t>-happens when part of the</a:t>
            </a:r>
          </a:p>
          <a:p>
            <a:pPr>
              <a:buNone/>
            </a:pPr>
            <a:r>
              <a:rPr lang="en-US" dirty="0" smtClean="0"/>
              <a:t>              parent organism pinches off and </a:t>
            </a:r>
          </a:p>
          <a:p>
            <a:pPr>
              <a:buNone/>
            </a:pPr>
            <a:r>
              <a:rPr lang="en-US" dirty="0" smtClean="0"/>
              <a:t>              forms a new organism</a:t>
            </a:r>
          </a:p>
          <a:p>
            <a:pPr>
              <a:buNone/>
            </a:pPr>
            <a:endParaRPr lang="en-US" dirty="0" smtClean="0"/>
          </a:p>
          <a:p>
            <a:pPr>
              <a:buNone/>
            </a:pPr>
            <a:r>
              <a:rPr lang="en-US" dirty="0" smtClean="0"/>
              <a:t>An example is hydra.</a:t>
            </a:r>
          </a:p>
          <a:p>
            <a:pPr>
              <a:buNone/>
            </a:pPr>
            <a:r>
              <a:rPr lang="en-US" dirty="0" smtClean="0"/>
              <a:t>		Look at figure 1 on page 108</a:t>
            </a:r>
          </a:p>
          <a:p>
            <a:pPr>
              <a:buNone/>
            </a:pPr>
            <a:r>
              <a:rPr lang="en-US" dirty="0" smtClean="0"/>
              <a:t>		</a:t>
            </a:r>
            <a:endParaRPr lang="en-US" dirty="0"/>
          </a:p>
        </p:txBody>
      </p:sp>
      <p:pic>
        <p:nvPicPr>
          <p:cNvPr id="4" name="Picture 3" descr="hydra.jpg"/>
          <p:cNvPicPr>
            <a:picLocks noChangeAspect="1"/>
          </p:cNvPicPr>
          <p:nvPr/>
        </p:nvPicPr>
        <p:blipFill>
          <a:blip r:embed="rId3" cstate="print"/>
          <a:stretch>
            <a:fillRect/>
          </a:stretch>
        </p:blipFill>
        <p:spPr>
          <a:xfrm>
            <a:off x="6515477" y="4876799"/>
            <a:ext cx="2628523" cy="198120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Clownfish live in groups</a:t>
            </a:r>
            <a:endParaRPr lang="en-US" dirty="0"/>
          </a:p>
        </p:txBody>
      </p:sp>
      <p:sp>
        <p:nvSpPr>
          <p:cNvPr id="3" name="Content Placeholder 2"/>
          <p:cNvSpPr>
            <a:spLocks noGrp="1"/>
          </p:cNvSpPr>
          <p:nvPr>
            <p:ph idx="1"/>
          </p:nvPr>
        </p:nvSpPr>
        <p:spPr/>
        <p:txBody>
          <a:bodyPr/>
          <a:lstStyle/>
          <a:p>
            <a:r>
              <a:rPr lang="en-US" dirty="0" smtClean="0"/>
              <a:t>There is a hierarchy.</a:t>
            </a:r>
          </a:p>
          <a:p>
            <a:r>
              <a:rPr lang="en-US" dirty="0" smtClean="0"/>
              <a:t>Female is the largest</a:t>
            </a:r>
          </a:p>
          <a:p>
            <a:r>
              <a:rPr lang="en-US" dirty="0" smtClean="0"/>
              <a:t>Then, 2</a:t>
            </a:r>
            <a:r>
              <a:rPr lang="en-US" baseline="30000" dirty="0" smtClean="0"/>
              <a:t>nd</a:t>
            </a:r>
            <a:r>
              <a:rPr lang="en-US" dirty="0" smtClean="0"/>
              <a:t> largest male</a:t>
            </a:r>
          </a:p>
          <a:p>
            <a:r>
              <a:rPr lang="en-US" dirty="0" smtClean="0"/>
              <a:t>Male non-breeders get progressively smaller.</a:t>
            </a:r>
          </a:p>
          <a:p>
            <a:r>
              <a:rPr lang="en-US" dirty="0" smtClean="0"/>
              <a:t>Each fish is born male, but will only change to a female if the sole breeding female 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the female dies, the breeding male changes sex and becomes the breeding female and the largest </a:t>
            </a:r>
            <a:r>
              <a:rPr lang="en-US" dirty="0" err="1" smtClean="0"/>
              <a:t>nonbreeder</a:t>
            </a:r>
            <a:r>
              <a:rPr lang="en-US" dirty="0" smtClean="0"/>
              <a:t> becomes </a:t>
            </a:r>
            <a:r>
              <a:rPr lang="en-US" smtClean="0"/>
              <a:t>the breeding male.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Internal Fertilization</a:t>
            </a:r>
            <a:endParaRPr lang="en-US" dirty="0"/>
          </a:p>
        </p:txBody>
      </p:sp>
      <p:sp>
        <p:nvSpPr>
          <p:cNvPr id="3" name="Content Placeholder 2"/>
          <p:cNvSpPr>
            <a:spLocks noGrp="1"/>
          </p:cNvSpPr>
          <p:nvPr>
            <p:ph idx="1"/>
          </p:nvPr>
        </p:nvSpPr>
        <p:spPr>
          <a:xfrm>
            <a:off x="457200" y="1646236"/>
            <a:ext cx="8229600" cy="4983163"/>
          </a:xfrm>
        </p:spPr>
        <p:txBody>
          <a:bodyPr>
            <a:normAutofit fontScale="92500" lnSpcReduction="20000"/>
          </a:bodyPr>
          <a:lstStyle/>
          <a:p>
            <a:r>
              <a:rPr lang="en-US" dirty="0" smtClean="0"/>
              <a:t>When an egg and a sperm join inside the female’s body.</a:t>
            </a:r>
          </a:p>
          <a:p>
            <a:endParaRPr lang="en-US" dirty="0" smtClean="0"/>
          </a:p>
          <a:p>
            <a:r>
              <a:rPr lang="en-US" dirty="0" smtClean="0"/>
              <a:t>It allows the female animal to protect the developing egg inside her body.</a:t>
            </a:r>
          </a:p>
          <a:p>
            <a:endParaRPr lang="en-US" dirty="0" smtClean="0"/>
          </a:p>
          <a:p>
            <a:r>
              <a:rPr lang="en-US" sz="2200" dirty="0" smtClean="0"/>
              <a:t>Examples are:  reptiles, birds, mammals, and some fish.</a:t>
            </a:r>
          </a:p>
          <a:p>
            <a:endParaRPr lang="en-US" dirty="0" smtClean="0"/>
          </a:p>
          <a:p>
            <a:r>
              <a:rPr lang="en-US" dirty="0" smtClean="0"/>
              <a:t>Many animals that use internal fertilization lay fertilized eggs.</a:t>
            </a:r>
          </a:p>
          <a:p>
            <a:endParaRPr lang="en-US" dirty="0" smtClean="0"/>
          </a:p>
          <a:p>
            <a:r>
              <a:rPr lang="en-US" dirty="0" smtClean="0"/>
              <a:t>Many mammals give birth to young that are well developed.         </a:t>
            </a:r>
            <a:r>
              <a:rPr lang="en-US" sz="2200" dirty="0" smtClean="0"/>
              <a:t>Look at page 110 figure 5</a:t>
            </a:r>
            <a:endParaRPr 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Mammals</a:t>
            </a:r>
            <a:endParaRPr lang="en-US" dirty="0"/>
          </a:p>
        </p:txBody>
      </p:sp>
      <p:sp>
        <p:nvSpPr>
          <p:cNvPr id="3" name="Content Placeholder 2"/>
          <p:cNvSpPr>
            <a:spLocks noGrp="1"/>
          </p:cNvSpPr>
          <p:nvPr>
            <p:ph idx="1"/>
          </p:nvPr>
        </p:nvSpPr>
        <p:spPr/>
        <p:txBody>
          <a:bodyPr/>
          <a:lstStyle/>
          <a:p>
            <a:r>
              <a:rPr lang="en-US" dirty="0" smtClean="0"/>
              <a:t>All mammals reproduce sexually.</a:t>
            </a:r>
          </a:p>
          <a:p>
            <a:endParaRPr lang="en-US" dirty="0" smtClean="0"/>
          </a:p>
          <a:p>
            <a:r>
              <a:rPr lang="en-US" dirty="0" smtClean="0"/>
              <a:t>They nurture their young with milk.</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All Mammals Reproduce in one of the Following Ways: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Monotreme</a:t>
            </a:r>
            <a:r>
              <a:rPr lang="en-US" dirty="0" smtClean="0"/>
              <a:t>-  mammals that lay eggs.  Young are nourished by milk that oozes from the pores on the mother’s belly.</a:t>
            </a:r>
          </a:p>
          <a:p>
            <a:pPr lvl="8"/>
            <a:r>
              <a:rPr lang="en-US" dirty="0" smtClean="0"/>
              <a:t>Examples:  echidnas and platypuses</a:t>
            </a:r>
          </a:p>
          <a:p>
            <a:pPr lvl="8"/>
            <a:endParaRPr lang="en-US" dirty="0" smtClean="0"/>
          </a:p>
          <a:p>
            <a:pPr lvl="8"/>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Montreme</a:t>
            </a:r>
            <a:r>
              <a:rPr lang="en-US" dirty="0" smtClean="0"/>
              <a:t> Information</a:t>
            </a:r>
            <a:endParaRPr lang="en-US" dirty="0"/>
          </a:p>
        </p:txBody>
      </p:sp>
      <p:sp>
        <p:nvSpPr>
          <p:cNvPr id="3" name="Content Placeholder 2"/>
          <p:cNvSpPr>
            <a:spLocks noGrp="1"/>
          </p:cNvSpPr>
          <p:nvPr>
            <p:ph idx="1"/>
          </p:nvPr>
        </p:nvSpPr>
        <p:spPr/>
        <p:txBody>
          <a:bodyPr/>
          <a:lstStyle/>
          <a:p>
            <a:r>
              <a:rPr lang="en-US" dirty="0" smtClean="0">
                <a:hlinkClick r:id="rId3"/>
              </a:rPr>
              <a:t>http://www.ucmp.berkeley.edu/mammal/monotreme.html</a:t>
            </a:r>
            <a:endParaRPr lang="en-US" dirty="0" smtClean="0"/>
          </a:p>
          <a:p>
            <a:r>
              <a:rPr lang="en-US" smtClean="0">
                <a:hlinkClick r:id="rId4"/>
              </a:rPr>
              <a:t>Monotremes</a:t>
            </a:r>
            <a:endParaRPr lang="en-US" dirty="0" smtClean="0"/>
          </a:p>
        </p:txBody>
      </p:sp>
      <p:pic>
        <p:nvPicPr>
          <p:cNvPr id="4" name="Picture 3" descr="platypus.jpg"/>
          <p:cNvPicPr>
            <a:picLocks noChangeAspect="1"/>
          </p:cNvPicPr>
          <p:nvPr/>
        </p:nvPicPr>
        <p:blipFill>
          <a:blip r:embed="rId5" cstate="print"/>
          <a:srcRect l="2703" t="2703" r="5405" b="5405"/>
          <a:stretch>
            <a:fillRect/>
          </a:stretch>
        </p:blipFill>
        <p:spPr>
          <a:xfrm>
            <a:off x="6477000" y="4191000"/>
            <a:ext cx="2514600" cy="25146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Marsupial-mammals that give birth to partially developed live young.  Most marsupials have pouches where their young continue to develop after birth.</a:t>
            </a:r>
          </a:p>
          <a:p>
            <a:endParaRPr lang="en-US" dirty="0" smtClean="0"/>
          </a:p>
          <a:p>
            <a:pPr>
              <a:buNone/>
            </a:pPr>
            <a:r>
              <a:rPr lang="en-US" dirty="0" smtClean="0"/>
              <a:t>		Examples are:  opossums, kangaroos,</a:t>
            </a:r>
          </a:p>
          <a:p>
            <a:pPr>
              <a:buNone/>
            </a:pPr>
            <a:r>
              <a:rPr lang="en-US" dirty="0" smtClean="0"/>
              <a:t>		</a:t>
            </a:r>
            <a:r>
              <a:rPr lang="en-US" dirty="0" err="1" smtClean="0"/>
              <a:t>wombats,and</a:t>
            </a:r>
            <a:r>
              <a:rPr lang="en-US" dirty="0" smtClean="0"/>
              <a:t> </a:t>
            </a:r>
            <a:r>
              <a:rPr lang="en-US" dirty="0" err="1" smtClean="0"/>
              <a:t>tasmanian</a:t>
            </a:r>
            <a:r>
              <a:rPr lang="en-US" dirty="0" smtClean="0"/>
              <a:t> devils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3"/>
              </a:rPr>
              <a:t>http://www.ucmp.berkeley.edu/mammal/marsupial/marsupial.</a:t>
            </a:r>
          </a:p>
          <a:p>
            <a:endParaRPr lang="en-US" dirty="0" smtClean="0">
              <a:hlinkClick r:id="rId3"/>
            </a:endParaRPr>
          </a:p>
          <a:p>
            <a:r>
              <a:rPr lang="en-US" dirty="0" smtClean="0">
                <a:hlinkClick r:id="rId3"/>
              </a:rPr>
              <a:t>html</a:t>
            </a:r>
            <a:r>
              <a:rPr lang="en-US" dirty="0" smtClean="0">
                <a:hlinkClick r:id="rId4"/>
              </a:rPr>
              <a:t>http://www.kidzworld.com/article/20244-amazing-marsupials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female-opossum-ig-100x60.jpg"/>
          <p:cNvPicPr>
            <a:picLocks noChangeAspect="1"/>
          </p:cNvPicPr>
          <p:nvPr/>
        </p:nvPicPr>
        <p:blipFill>
          <a:blip r:embed="rId5" cstate="print"/>
          <a:stretch>
            <a:fillRect/>
          </a:stretch>
        </p:blipFill>
        <p:spPr>
          <a:xfrm>
            <a:off x="228600" y="4267200"/>
            <a:ext cx="4000500" cy="2400300"/>
          </a:xfrm>
          <a:prstGeom prst="rect">
            <a:avLst/>
          </a:prstGeom>
        </p:spPr>
      </p:pic>
      <p:pic>
        <p:nvPicPr>
          <p:cNvPr id="5" name="Picture 4" descr="kangaroo.jpg"/>
          <p:cNvPicPr>
            <a:picLocks noChangeAspect="1"/>
          </p:cNvPicPr>
          <p:nvPr/>
        </p:nvPicPr>
        <p:blipFill>
          <a:blip r:embed="rId6" cstate="print"/>
          <a:stretch>
            <a:fillRect/>
          </a:stretch>
        </p:blipFill>
        <p:spPr>
          <a:xfrm>
            <a:off x="5143836" y="4191000"/>
            <a:ext cx="3783027" cy="25146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Placental Mammal-more than 4,000 mammals.  They are nourished inside their mother’s body before birth.  These are more developed than </a:t>
            </a:r>
            <a:r>
              <a:rPr lang="en-US" dirty="0" err="1" smtClean="0"/>
              <a:t>monotremes</a:t>
            </a:r>
            <a:r>
              <a:rPr lang="en-US" dirty="0" smtClean="0"/>
              <a:t> and marsupials.</a:t>
            </a:r>
          </a:p>
          <a:p>
            <a:endParaRPr lang="en-US" dirty="0" smtClean="0"/>
          </a:p>
          <a:p>
            <a:r>
              <a:rPr lang="en-US" dirty="0" smtClean="0"/>
              <a:t>Examples are:  armadillos, humans, and bats.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pPr algn="l"/>
            <a:r>
              <a:rPr lang="en-US" dirty="0" smtClean="0"/>
              <a:t>Section 2:	 Human Reproduction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2">
                    <a:lumMod val="75000"/>
                  </a:schemeClr>
                </a:solidFill>
              </a:rPr>
              <a:t>Male Reproductive System</a:t>
            </a:r>
          </a:p>
          <a:p>
            <a:endParaRPr lang="en-US" dirty="0" smtClean="0">
              <a:solidFill>
                <a:schemeClr val="tx2">
                  <a:lumMod val="75000"/>
                </a:schemeClr>
              </a:solidFill>
            </a:endParaRPr>
          </a:p>
          <a:p>
            <a:pPr lvl="1"/>
            <a:r>
              <a:rPr lang="en-US" dirty="0" smtClean="0"/>
              <a:t>produces sperm and delivers it to the female reproductive system</a:t>
            </a:r>
          </a:p>
          <a:p>
            <a:pPr lvl="1"/>
            <a:r>
              <a:rPr lang="en-US" b="1" dirty="0" smtClean="0">
                <a:solidFill>
                  <a:schemeClr val="tx2">
                    <a:lumMod val="75000"/>
                  </a:schemeClr>
                </a:solidFill>
              </a:rPr>
              <a:t>Testosterone</a:t>
            </a:r>
            <a:r>
              <a:rPr lang="en-US" dirty="0" smtClean="0">
                <a:solidFill>
                  <a:schemeClr val="tx2">
                    <a:lumMod val="75000"/>
                  </a:schemeClr>
                </a:solidFill>
              </a:rPr>
              <a:t> </a:t>
            </a:r>
            <a:r>
              <a:rPr lang="en-US" dirty="0" smtClean="0"/>
              <a:t>is the main male sex hormone .  It regulates the production of sperm and the development of male characteristics</a:t>
            </a:r>
          </a:p>
          <a:p>
            <a:pPr lvl="1">
              <a:buNone/>
            </a:pPr>
            <a:endParaRPr lang="en-US" dirty="0" smtClean="0"/>
          </a:p>
          <a:p>
            <a:pPr lvl="1">
              <a:buFont typeface="Wingdings" pitchFamily="2" charset="2"/>
              <a:buChar char="v"/>
            </a:pPr>
            <a:r>
              <a:rPr lang="en-US" dirty="0" smtClean="0">
                <a:solidFill>
                  <a:schemeClr val="tx2">
                    <a:lumMod val="75000"/>
                  </a:schemeClr>
                </a:solidFill>
              </a:rPr>
              <a:t>Male Reproductive Organs</a:t>
            </a:r>
          </a:p>
          <a:p>
            <a:pPr lvl="1">
              <a:buNone/>
            </a:pPr>
            <a:r>
              <a:rPr lang="en-US" b="1" dirty="0" smtClean="0">
                <a:solidFill>
                  <a:schemeClr val="tx2">
                    <a:lumMod val="75000"/>
                  </a:schemeClr>
                </a:solidFill>
              </a:rPr>
              <a:t>			</a:t>
            </a:r>
            <a:endParaRPr lang="en-US" dirty="0" smtClean="0"/>
          </a:p>
          <a:p>
            <a:pPr lvl="3">
              <a:buFont typeface="Wingdings" pitchFamily="2" charset="2"/>
              <a:buChar char="Ø"/>
            </a:pPr>
            <a:r>
              <a:rPr lang="en-US" sz="2400" b="1" dirty="0" smtClean="0">
                <a:solidFill>
                  <a:schemeClr val="tx2">
                    <a:lumMod val="75000"/>
                  </a:schemeClr>
                </a:solidFill>
              </a:rPr>
              <a:t>testes</a:t>
            </a:r>
            <a:r>
              <a:rPr lang="en-US" sz="2400" dirty="0" smtClean="0"/>
              <a:t>-a pair of organs that make sperm and 		testosterone </a:t>
            </a:r>
          </a:p>
          <a:p>
            <a:pPr lvl="3">
              <a:buFont typeface="Wingdings" pitchFamily="2" charset="2"/>
              <a:buChar char="Ø"/>
            </a:pPr>
            <a:r>
              <a:rPr lang="en-US" sz="2400" dirty="0" smtClean="0">
                <a:solidFill>
                  <a:schemeClr val="tx2">
                    <a:lumMod val="75000"/>
                  </a:schemeClr>
                </a:solidFill>
              </a:rPr>
              <a:t>penis</a:t>
            </a:r>
            <a:r>
              <a:rPr lang="en-US" sz="2400" dirty="0" smtClean="0"/>
              <a:t>-external organ that transfers semen into the </a:t>
            </a:r>
          </a:p>
          <a:p>
            <a:pPr lvl="3">
              <a:buNone/>
            </a:pPr>
            <a:r>
              <a:rPr lang="en-US" sz="2400" dirty="0" smtClean="0"/>
              <a:t>               female’s body (also carries urine out of the body)</a:t>
            </a:r>
          </a:p>
          <a:p>
            <a:pPr lvl="3">
              <a:buNone/>
            </a:pPr>
            <a:endParaRPr lang="en-US" sz="2400"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p>
          <a:p>
            <a:pPr>
              <a:buNone/>
            </a:pPr>
            <a:r>
              <a:rPr lang="en-US" sz="3600" dirty="0" smtClean="0"/>
              <a:t>2.  </a:t>
            </a:r>
            <a:r>
              <a:rPr lang="en-US" sz="3600" b="1" dirty="0" smtClean="0">
                <a:solidFill>
                  <a:schemeClr val="tx2">
                    <a:lumMod val="75000"/>
                  </a:schemeClr>
                </a:solidFill>
              </a:rPr>
              <a:t>fragmentation</a:t>
            </a:r>
            <a:r>
              <a:rPr lang="en-US" sz="3600" dirty="0" smtClean="0"/>
              <a:t>-parts of an organism </a:t>
            </a:r>
          </a:p>
          <a:p>
            <a:pPr>
              <a:buNone/>
            </a:pPr>
            <a:r>
              <a:rPr lang="en-US" sz="3600" dirty="0" smtClean="0"/>
              <a:t>     break off and then develop into a new  </a:t>
            </a:r>
          </a:p>
          <a:p>
            <a:pPr>
              <a:buNone/>
            </a:pPr>
            <a:r>
              <a:rPr lang="en-US" sz="3600" dirty="0" smtClean="0"/>
              <a:t>     individual that is identical to the </a:t>
            </a:r>
          </a:p>
          <a:p>
            <a:pPr>
              <a:buNone/>
            </a:pPr>
            <a:r>
              <a:rPr lang="en-US" sz="3600" dirty="0" smtClean="0"/>
              <a:t>     original one</a:t>
            </a:r>
          </a:p>
          <a:p>
            <a:pPr>
              <a:buNone/>
            </a:pPr>
            <a:endParaRPr lang="en-US" sz="3600" dirty="0" smtClean="0"/>
          </a:p>
          <a:p>
            <a:pPr>
              <a:buNone/>
            </a:pPr>
            <a:r>
              <a:rPr lang="en-US" sz="3600" dirty="0" smtClean="0"/>
              <a:t>		An example is flatworms called</a:t>
            </a:r>
          </a:p>
          <a:p>
            <a:pPr>
              <a:buNone/>
            </a:pPr>
            <a:r>
              <a:rPr lang="en-US" sz="3600" dirty="0" smtClean="0"/>
              <a:t>         </a:t>
            </a:r>
            <a:r>
              <a:rPr lang="en-US" sz="3600" dirty="0" err="1" smtClean="0"/>
              <a:t>planaria</a:t>
            </a:r>
            <a:r>
              <a:rPr lang="en-US" sz="3600" dirty="0" smtClean="0"/>
              <a:t>. </a:t>
            </a:r>
          </a:p>
          <a:p>
            <a:pPr>
              <a:buNone/>
            </a:pPr>
            <a:endParaRPr lang="en-US" sz="3600" dirty="0" smtClean="0"/>
          </a:p>
          <a:p>
            <a:pPr>
              <a:buNone/>
            </a:pPr>
            <a:endParaRPr lang="en-US" sz="3200" dirty="0" smtClean="0"/>
          </a:p>
          <a:p>
            <a:pPr marL="1145286" lvl="2" indent="-514350">
              <a:buNone/>
            </a:pPr>
            <a:endParaRPr lang="en-US" sz="3200" dirty="0" smtClean="0"/>
          </a:p>
          <a:p>
            <a:pPr marL="1145286" lvl="2" indent="-514350">
              <a:buNone/>
            </a:pPr>
            <a:endParaRPr lang="en-US" sz="3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Male </a:t>
            </a:r>
            <a:endParaRPr lang="en-US" dirty="0"/>
          </a:p>
        </p:txBody>
      </p:sp>
      <p:pic>
        <p:nvPicPr>
          <p:cNvPr id="4" name="Content Placeholder 3" descr="male.jpg"/>
          <p:cNvPicPr>
            <a:picLocks noGrp="1" noChangeAspect="1"/>
          </p:cNvPicPr>
          <p:nvPr>
            <p:ph idx="1"/>
          </p:nvPr>
        </p:nvPicPr>
        <p:blipFill>
          <a:blip r:embed="rId3" cstate="print"/>
          <a:stretch>
            <a:fillRect/>
          </a:stretch>
        </p:blipFill>
        <p:spPr>
          <a:xfrm>
            <a:off x="1981200" y="1600200"/>
            <a:ext cx="5334000" cy="4648200"/>
          </a:xfrm>
        </p:spPr>
      </p:pic>
      <p:cxnSp>
        <p:nvCxnSpPr>
          <p:cNvPr id="6" name="Straight Connector 5"/>
          <p:cNvCxnSpPr/>
          <p:nvPr/>
        </p:nvCxnSpPr>
        <p:spPr>
          <a:xfrm rot="10800000" flipV="1">
            <a:off x="2438400" y="5638800"/>
            <a:ext cx="1447800" cy="152400"/>
          </a:xfrm>
          <a:prstGeom prst="line">
            <a:avLst/>
          </a:prstGeom>
          <a:ln>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7800" y="5638800"/>
            <a:ext cx="1371600" cy="369332"/>
          </a:xfrm>
          <a:prstGeom prst="rect">
            <a:avLst/>
          </a:prstGeom>
          <a:noFill/>
        </p:spPr>
        <p:txBody>
          <a:bodyPr wrap="square" rtlCol="0">
            <a:spAutoFit/>
          </a:bodyPr>
          <a:lstStyle/>
          <a:p>
            <a:r>
              <a:rPr lang="en-US" dirty="0" smtClean="0">
                <a:solidFill>
                  <a:schemeClr val="tx2">
                    <a:lumMod val="10000"/>
                  </a:schemeClr>
                </a:solidFill>
              </a:rPr>
              <a:t>scrotum</a:t>
            </a:r>
            <a:endParaRPr lang="en-US" dirty="0">
              <a:solidFill>
                <a:schemeClr val="tx2">
                  <a:lumMod val="10000"/>
                </a:schemeClr>
              </a:solidFill>
            </a:endParaRPr>
          </a:p>
        </p:txBody>
      </p:sp>
      <p:cxnSp>
        <p:nvCxnSpPr>
          <p:cNvPr id="9" name="Straight Connector 8"/>
          <p:cNvCxnSpPr/>
          <p:nvPr/>
        </p:nvCxnSpPr>
        <p:spPr>
          <a:xfrm rot="10800000">
            <a:off x="2057400" y="2286000"/>
            <a:ext cx="12954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133600"/>
            <a:ext cx="2057400" cy="369332"/>
          </a:xfrm>
          <a:prstGeom prst="rect">
            <a:avLst/>
          </a:prstGeom>
          <a:noFill/>
        </p:spPr>
        <p:txBody>
          <a:bodyPr wrap="square" rtlCol="0">
            <a:spAutoFit/>
          </a:bodyPr>
          <a:lstStyle/>
          <a:p>
            <a:r>
              <a:rPr lang="en-US" dirty="0" smtClean="0">
                <a:solidFill>
                  <a:schemeClr val="tx2">
                    <a:lumMod val="10000"/>
                  </a:schemeClr>
                </a:solidFill>
              </a:rPr>
              <a:t>urinary bladder</a:t>
            </a:r>
            <a:endParaRPr lang="en-US" dirty="0">
              <a:solidFill>
                <a:schemeClr val="tx2">
                  <a:lumMod val="10000"/>
                </a:schemeClr>
              </a:solidFill>
            </a:endParaRPr>
          </a:p>
        </p:txBody>
      </p:sp>
      <p:cxnSp>
        <p:nvCxnSpPr>
          <p:cNvPr id="14" name="Straight Connector 13"/>
          <p:cNvCxnSpPr/>
          <p:nvPr/>
        </p:nvCxnSpPr>
        <p:spPr>
          <a:xfrm>
            <a:off x="5410200" y="4267200"/>
            <a:ext cx="9144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48400" y="4038600"/>
            <a:ext cx="1022678" cy="369332"/>
          </a:xfrm>
          <a:prstGeom prst="rect">
            <a:avLst/>
          </a:prstGeom>
          <a:noFill/>
        </p:spPr>
        <p:txBody>
          <a:bodyPr wrap="square" rtlCol="0">
            <a:spAutoFit/>
          </a:bodyPr>
          <a:lstStyle/>
          <a:p>
            <a:r>
              <a:rPr lang="en-US" dirty="0" smtClean="0">
                <a:solidFill>
                  <a:schemeClr val="accent1">
                    <a:lumMod val="10000"/>
                  </a:schemeClr>
                </a:solidFill>
              </a:rPr>
              <a:t>urethra</a:t>
            </a:r>
            <a:endParaRPr lang="en-US" dirty="0">
              <a:solidFill>
                <a:schemeClr val="accent1">
                  <a:lumMod val="10000"/>
                </a:schemeClr>
              </a:solidFill>
            </a:endParaRPr>
          </a:p>
        </p:txBody>
      </p:sp>
      <p:cxnSp>
        <p:nvCxnSpPr>
          <p:cNvPr id="20" name="Straight Connector 19"/>
          <p:cNvCxnSpPr/>
          <p:nvPr/>
        </p:nvCxnSpPr>
        <p:spPr>
          <a:xfrm>
            <a:off x="5715000" y="3886200"/>
            <a:ext cx="6858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400800" y="3657600"/>
            <a:ext cx="1143000" cy="369332"/>
          </a:xfrm>
          <a:prstGeom prst="rect">
            <a:avLst/>
          </a:prstGeom>
          <a:noFill/>
        </p:spPr>
        <p:txBody>
          <a:bodyPr wrap="square" rtlCol="0">
            <a:spAutoFit/>
          </a:bodyPr>
          <a:lstStyle/>
          <a:p>
            <a:r>
              <a:rPr lang="en-US" dirty="0" smtClean="0">
                <a:solidFill>
                  <a:schemeClr val="accent1">
                    <a:lumMod val="10000"/>
                  </a:schemeClr>
                </a:solidFill>
              </a:rPr>
              <a:t>penis</a:t>
            </a:r>
            <a:endParaRPr lang="en-US" dirty="0">
              <a:solidFill>
                <a:schemeClr val="accent1">
                  <a:lumMod val="10000"/>
                </a:schemeClr>
              </a:solidFill>
            </a:endParaRPr>
          </a:p>
        </p:txBody>
      </p:sp>
      <p:cxnSp>
        <p:nvCxnSpPr>
          <p:cNvPr id="23" name="Straight Connector 22"/>
          <p:cNvCxnSpPr/>
          <p:nvPr/>
        </p:nvCxnSpPr>
        <p:spPr>
          <a:xfrm rot="10800000">
            <a:off x="1905000" y="3352800"/>
            <a:ext cx="9906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3124200"/>
            <a:ext cx="1752600" cy="369332"/>
          </a:xfrm>
          <a:prstGeom prst="rect">
            <a:avLst/>
          </a:prstGeom>
          <a:noFill/>
        </p:spPr>
        <p:txBody>
          <a:bodyPr wrap="square" rtlCol="0">
            <a:spAutoFit/>
          </a:bodyPr>
          <a:lstStyle/>
          <a:p>
            <a:r>
              <a:rPr lang="en-US" dirty="0" smtClean="0">
                <a:solidFill>
                  <a:schemeClr val="accent1">
                    <a:lumMod val="10000"/>
                  </a:schemeClr>
                </a:solidFill>
              </a:rPr>
              <a:t>prostate gland</a:t>
            </a:r>
            <a:endParaRPr lang="en-US" dirty="0">
              <a:solidFill>
                <a:schemeClr val="accent1">
                  <a:lumMod val="1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381000"/>
            <a:ext cx="8229600" cy="889782"/>
          </a:xfrm>
        </p:spPr>
        <p:txBody>
          <a:bodyPr>
            <a:normAutofit fontScale="90000"/>
          </a:bodyPr>
          <a:lstStyle/>
          <a:p>
            <a:pPr algn="l"/>
            <a:r>
              <a:rPr lang="en-US" sz="4800" b="1" dirty="0" smtClean="0">
                <a:solidFill>
                  <a:schemeClr val="tx2">
                    <a:lumMod val="75000"/>
                  </a:schemeClr>
                </a:solidFill>
              </a:rPr>
              <a:t/>
            </a:r>
            <a:br>
              <a:rPr lang="en-US" sz="4800" b="1" dirty="0" smtClean="0">
                <a:solidFill>
                  <a:schemeClr val="tx2">
                    <a:lumMod val="75000"/>
                  </a:schemeClr>
                </a:solidFill>
              </a:rPr>
            </a:br>
            <a:r>
              <a:rPr lang="en-US" sz="4400" b="1" dirty="0" smtClean="0">
                <a:solidFill>
                  <a:schemeClr val="tx2">
                    <a:lumMod val="75000"/>
                  </a:schemeClr>
                </a:solidFill>
              </a:rPr>
              <a:t>Route of Sperm:</a:t>
            </a:r>
            <a:endParaRPr lang="en-US" dirty="0"/>
          </a:p>
        </p:txBody>
      </p:sp>
      <p:sp>
        <p:nvSpPr>
          <p:cNvPr id="3" name="Content Placeholder 2"/>
          <p:cNvSpPr>
            <a:spLocks noGrp="1"/>
          </p:cNvSpPr>
          <p:nvPr>
            <p:ph idx="4294967295"/>
          </p:nvPr>
        </p:nvSpPr>
        <p:spPr>
          <a:xfrm>
            <a:off x="0" y="1371600"/>
            <a:ext cx="8382000" cy="4800600"/>
          </a:xfrm>
        </p:spPr>
        <p:txBody>
          <a:bodyPr>
            <a:noAutofit/>
          </a:bodyPr>
          <a:lstStyle/>
          <a:p>
            <a:pPr>
              <a:buNone/>
            </a:pPr>
            <a:r>
              <a:rPr lang="en-US" sz="2300" dirty="0" smtClean="0"/>
              <a:t>		1.  Sperm leaves the testes.</a:t>
            </a:r>
          </a:p>
          <a:p>
            <a:pPr>
              <a:buNone/>
            </a:pPr>
            <a:endParaRPr lang="en-US" sz="2300" dirty="0" smtClean="0"/>
          </a:p>
          <a:p>
            <a:pPr>
              <a:buNone/>
            </a:pPr>
            <a:r>
              <a:rPr lang="en-US" sz="2300" dirty="0" smtClean="0"/>
              <a:t>		2.  Then it goes to the  </a:t>
            </a:r>
            <a:r>
              <a:rPr lang="en-US" sz="2300" b="1" dirty="0" err="1" smtClean="0">
                <a:solidFill>
                  <a:schemeClr val="tx2">
                    <a:lumMod val="75000"/>
                  </a:schemeClr>
                </a:solidFill>
              </a:rPr>
              <a:t>epididymis</a:t>
            </a:r>
            <a:r>
              <a:rPr lang="en-US" sz="2300" b="1" dirty="0" smtClean="0">
                <a:solidFill>
                  <a:schemeClr val="tx2">
                    <a:lumMod val="75000"/>
                  </a:schemeClr>
                </a:solidFill>
              </a:rPr>
              <a:t> </a:t>
            </a:r>
            <a:r>
              <a:rPr lang="en-US" sz="1600" b="1" dirty="0" smtClean="0">
                <a:solidFill>
                  <a:schemeClr val="tx2">
                    <a:lumMod val="75000"/>
                  </a:schemeClr>
                </a:solidFill>
              </a:rPr>
              <a:t>(sperm matures here).</a:t>
            </a:r>
            <a:r>
              <a:rPr lang="en-US" sz="1600" dirty="0" smtClean="0"/>
              <a:t> </a:t>
            </a:r>
          </a:p>
          <a:p>
            <a:pPr>
              <a:buNone/>
            </a:pPr>
            <a:r>
              <a:rPr lang="en-US" sz="2300" dirty="0" smtClean="0"/>
              <a:t>                  Sperm are stored in this tube.  </a:t>
            </a:r>
          </a:p>
          <a:p>
            <a:pPr>
              <a:buNone/>
            </a:pPr>
            <a:endParaRPr lang="en-US" sz="2300" dirty="0" smtClean="0"/>
          </a:p>
          <a:p>
            <a:pPr>
              <a:buNone/>
            </a:pPr>
            <a:r>
              <a:rPr lang="en-US" sz="2300" dirty="0" smtClean="0"/>
              <a:t>		3.  Next, it goes to the </a:t>
            </a:r>
            <a:r>
              <a:rPr lang="en-US" sz="2300" b="1" dirty="0" smtClean="0">
                <a:solidFill>
                  <a:schemeClr val="tx2">
                    <a:lumMod val="75000"/>
                  </a:schemeClr>
                </a:solidFill>
              </a:rPr>
              <a:t>vas deferens</a:t>
            </a:r>
            <a:r>
              <a:rPr lang="en-US" sz="2300" dirty="0" smtClean="0"/>
              <a:t>-another tube that </a:t>
            </a:r>
          </a:p>
          <a:p>
            <a:pPr>
              <a:buNone/>
            </a:pPr>
            <a:r>
              <a:rPr lang="en-US" sz="2300" dirty="0" smtClean="0"/>
              <a:t>                 passes from the </a:t>
            </a:r>
            <a:r>
              <a:rPr lang="en-US" sz="2300" dirty="0" err="1" smtClean="0"/>
              <a:t>epididymis</a:t>
            </a:r>
            <a:r>
              <a:rPr lang="en-US" sz="2300" dirty="0" smtClean="0"/>
              <a:t> into the body </a:t>
            </a:r>
          </a:p>
          <a:p>
            <a:pPr>
              <a:buNone/>
            </a:pPr>
            <a:r>
              <a:rPr lang="en-US" sz="2300" dirty="0" smtClean="0"/>
              <a:t>                  and through the prostate gland.</a:t>
            </a:r>
          </a:p>
          <a:p>
            <a:pPr>
              <a:buNone/>
            </a:pPr>
            <a:endParaRPr lang="en-US" sz="2300" dirty="0" smtClean="0"/>
          </a:p>
          <a:p>
            <a:pPr>
              <a:buNone/>
            </a:pPr>
            <a:r>
              <a:rPr lang="en-US" sz="2300" dirty="0" smtClean="0"/>
              <a:t>         	4.  The prostate gland surrounds the neck of the </a:t>
            </a:r>
          </a:p>
          <a:p>
            <a:pPr>
              <a:buNone/>
            </a:pPr>
            <a:r>
              <a:rPr lang="en-US" sz="2300" dirty="0" smtClean="0"/>
              <a:t>                 bladder.</a:t>
            </a:r>
          </a:p>
          <a:p>
            <a:pPr>
              <a:buNone/>
            </a:pPr>
            <a:endParaRPr lang="en-US" sz="2300" dirty="0" smtClean="0"/>
          </a:p>
          <a:p>
            <a:pPr>
              <a:buNone/>
            </a:pPr>
            <a:r>
              <a:rPr lang="en-US" sz="2300" dirty="0" smtClean="0"/>
              <a:t>		5.  As sperm moves through the vas deferens,  it </a:t>
            </a:r>
          </a:p>
          <a:p>
            <a:pPr>
              <a:buNone/>
            </a:pPr>
            <a:r>
              <a:rPr lang="en-US" sz="2300" dirty="0" smtClean="0"/>
              <a:t>                  mixes with fluids from other glands (including </a:t>
            </a:r>
          </a:p>
          <a:p>
            <a:pPr>
              <a:buNone/>
            </a:pPr>
            <a:r>
              <a:rPr lang="en-US" sz="2300" dirty="0" smtClean="0"/>
              <a:t>                  prostate).</a:t>
            </a:r>
          </a:p>
          <a:p>
            <a:pPr>
              <a:buNone/>
            </a:pPr>
            <a:endParaRPr lang="en-US" sz="2300" dirty="0" smtClean="0"/>
          </a:p>
          <a:p>
            <a:pPr>
              <a:buNone/>
            </a:pPr>
            <a:r>
              <a:rPr lang="en-US" sz="2300" dirty="0" smtClean="0"/>
              <a:t>		6.  This mixture of sperm and fluids is called  </a:t>
            </a:r>
            <a:r>
              <a:rPr lang="en-US" sz="2300" b="1" dirty="0" smtClean="0">
                <a:solidFill>
                  <a:schemeClr val="tx2">
                    <a:lumMod val="75000"/>
                  </a:schemeClr>
                </a:solidFill>
              </a:rPr>
              <a:t>semen.</a:t>
            </a:r>
          </a:p>
          <a:p>
            <a:pPr>
              <a:buNone/>
            </a:pPr>
            <a:r>
              <a:rPr lang="en-US" sz="2300" b="1" dirty="0" smtClean="0">
                <a:solidFill>
                  <a:schemeClr val="tx2">
                    <a:lumMod val="75000"/>
                  </a:schemeClr>
                </a:solidFill>
              </a:rPr>
              <a:t>		</a:t>
            </a:r>
          </a:p>
          <a:p>
            <a:pPr>
              <a:buNone/>
            </a:pPr>
            <a:endParaRPr lang="en-US" sz="2400" b="1" dirty="0" smtClean="0">
              <a:solidFill>
                <a:schemeClr val="tx2">
                  <a:lumMod val="75000"/>
                </a:schemeClr>
              </a:solidFill>
            </a:endParaRPr>
          </a:p>
          <a:p>
            <a:pPr>
              <a:buNone/>
            </a:pPr>
            <a:r>
              <a:rPr lang="en-US" sz="2400" b="1" dirty="0" smtClean="0">
                <a:solidFill>
                  <a:schemeClr val="tx2">
                    <a:lumMod val="75000"/>
                  </a:schemeClr>
                </a:solidFill>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None/>
            </a:pPr>
            <a:r>
              <a:rPr lang="en-US" dirty="0" smtClean="0"/>
              <a:t>6.  To leave the body, the semen passes through the vas deferens into the </a:t>
            </a:r>
            <a:r>
              <a:rPr lang="en-US" b="1" dirty="0" smtClean="0">
                <a:solidFill>
                  <a:schemeClr val="tx2">
                    <a:lumMod val="75000"/>
                  </a:schemeClr>
                </a:solidFill>
              </a:rPr>
              <a:t>urethra</a:t>
            </a:r>
            <a:r>
              <a:rPr lang="en-US" dirty="0" smtClean="0"/>
              <a:t>.</a:t>
            </a:r>
          </a:p>
          <a:p>
            <a:pPr marL="514350" indent="-514350">
              <a:buAutoNum type="arabicPeriod" startAt="7"/>
            </a:pPr>
            <a:endParaRPr lang="en-US" dirty="0" smtClean="0"/>
          </a:p>
          <a:p>
            <a:pPr marL="514350" indent="-514350">
              <a:buNone/>
            </a:pPr>
            <a:r>
              <a:rPr lang="en-US" b="1" dirty="0" smtClean="0">
                <a:solidFill>
                  <a:schemeClr val="accent6">
                    <a:lumMod val="20000"/>
                    <a:lumOff val="80000"/>
                  </a:schemeClr>
                </a:solidFill>
              </a:rPr>
              <a:t>7.  </a:t>
            </a:r>
            <a:r>
              <a:rPr lang="en-US" b="1" dirty="0" smtClean="0">
                <a:solidFill>
                  <a:schemeClr val="tx2">
                    <a:lumMod val="75000"/>
                  </a:schemeClr>
                </a:solidFill>
              </a:rPr>
              <a:t>urethra</a:t>
            </a:r>
            <a:r>
              <a:rPr lang="en-US" dirty="0" smtClean="0"/>
              <a:t>-tube that runs through the penis.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Male </a:t>
            </a:r>
            <a:endParaRPr lang="en-US" dirty="0"/>
          </a:p>
        </p:txBody>
      </p:sp>
      <p:pic>
        <p:nvPicPr>
          <p:cNvPr id="4" name="Content Placeholder 3" descr="male.jpg"/>
          <p:cNvPicPr>
            <a:picLocks noGrp="1" noChangeAspect="1"/>
          </p:cNvPicPr>
          <p:nvPr>
            <p:ph idx="1"/>
          </p:nvPr>
        </p:nvPicPr>
        <p:blipFill>
          <a:blip r:embed="rId3" cstate="print"/>
          <a:stretch>
            <a:fillRect/>
          </a:stretch>
        </p:blipFill>
        <p:spPr>
          <a:xfrm>
            <a:off x="1981200" y="1600200"/>
            <a:ext cx="5334000" cy="4648200"/>
          </a:xfrm>
        </p:spPr>
      </p:pic>
      <p:cxnSp>
        <p:nvCxnSpPr>
          <p:cNvPr id="6" name="Straight Connector 5"/>
          <p:cNvCxnSpPr/>
          <p:nvPr/>
        </p:nvCxnSpPr>
        <p:spPr>
          <a:xfrm rot="10800000" flipV="1">
            <a:off x="2438400" y="5638800"/>
            <a:ext cx="1447800" cy="152400"/>
          </a:xfrm>
          <a:prstGeom prst="line">
            <a:avLst/>
          </a:prstGeom>
          <a:ln>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7800" y="5638800"/>
            <a:ext cx="1371600" cy="369332"/>
          </a:xfrm>
          <a:prstGeom prst="rect">
            <a:avLst/>
          </a:prstGeom>
          <a:noFill/>
        </p:spPr>
        <p:txBody>
          <a:bodyPr wrap="square" rtlCol="0">
            <a:spAutoFit/>
          </a:bodyPr>
          <a:lstStyle/>
          <a:p>
            <a:r>
              <a:rPr lang="en-US" dirty="0" smtClean="0">
                <a:solidFill>
                  <a:schemeClr val="tx2">
                    <a:lumMod val="10000"/>
                  </a:schemeClr>
                </a:solidFill>
              </a:rPr>
              <a:t>scrotum</a:t>
            </a:r>
            <a:endParaRPr lang="en-US" dirty="0">
              <a:solidFill>
                <a:schemeClr val="tx2">
                  <a:lumMod val="10000"/>
                </a:schemeClr>
              </a:solidFill>
            </a:endParaRPr>
          </a:p>
        </p:txBody>
      </p:sp>
      <p:cxnSp>
        <p:nvCxnSpPr>
          <p:cNvPr id="9" name="Straight Connector 8"/>
          <p:cNvCxnSpPr/>
          <p:nvPr/>
        </p:nvCxnSpPr>
        <p:spPr>
          <a:xfrm rot="10800000">
            <a:off x="2057400" y="2286000"/>
            <a:ext cx="12954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133600"/>
            <a:ext cx="2057400" cy="369332"/>
          </a:xfrm>
          <a:prstGeom prst="rect">
            <a:avLst/>
          </a:prstGeom>
          <a:noFill/>
        </p:spPr>
        <p:txBody>
          <a:bodyPr wrap="square" rtlCol="0">
            <a:spAutoFit/>
          </a:bodyPr>
          <a:lstStyle/>
          <a:p>
            <a:r>
              <a:rPr lang="en-US" dirty="0" smtClean="0">
                <a:solidFill>
                  <a:schemeClr val="tx2">
                    <a:lumMod val="10000"/>
                  </a:schemeClr>
                </a:solidFill>
              </a:rPr>
              <a:t>urinary bladder</a:t>
            </a:r>
            <a:endParaRPr lang="en-US" dirty="0">
              <a:solidFill>
                <a:schemeClr val="tx2">
                  <a:lumMod val="10000"/>
                </a:schemeClr>
              </a:solidFill>
            </a:endParaRPr>
          </a:p>
        </p:txBody>
      </p:sp>
      <p:cxnSp>
        <p:nvCxnSpPr>
          <p:cNvPr id="14" name="Straight Connector 13"/>
          <p:cNvCxnSpPr/>
          <p:nvPr/>
        </p:nvCxnSpPr>
        <p:spPr>
          <a:xfrm>
            <a:off x="5410200" y="4267200"/>
            <a:ext cx="9144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48400" y="4038600"/>
            <a:ext cx="1022678" cy="369332"/>
          </a:xfrm>
          <a:prstGeom prst="rect">
            <a:avLst/>
          </a:prstGeom>
          <a:noFill/>
        </p:spPr>
        <p:txBody>
          <a:bodyPr wrap="square" rtlCol="0">
            <a:spAutoFit/>
          </a:bodyPr>
          <a:lstStyle/>
          <a:p>
            <a:r>
              <a:rPr lang="en-US" dirty="0" smtClean="0">
                <a:solidFill>
                  <a:schemeClr val="accent1">
                    <a:lumMod val="10000"/>
                  </a:schemeClr>
                </a:solidFill>
              </a:rPr>
              <a:t>urethra</a:t>
            </a:r>
            <a:endParaRPr lang="en-US" dirty="0">
              <a:solidFill>
                <a:schemeClr val="accent1">
                  <a:lumMod val="10000"/>
                </a:schemeClr>
              </a:solidFill>
            </a:endParaRPr>
          </a:p>
        </p:txBody>
      </p:sp>
      <p:cxnSp>
        <p:nvCxnSpPr>
          <p:cNvPr id="20" name="Straight Connector 19"/>
          <p:cNvCxnSpPr/>
          <p:nvPr/>
        </p:nvCxnSpPr>
        <p:spPr>
          <a:xfrm>
            <a:off x="5715000" y="3886200"/>
            <a:ext cx="6858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400800" y="3657600"/>
            <a:ext cx="1143000" cy="369332"/>
          </a:xfrm>
          <a:prstGeom prst="rect">
            <a:avLst/>
          </a:prstGeom>
          <a:noFill/>
        </p:spPr>
        <p:txBody>
          <a:bodyPr wrap="square" rtlCol="0">
            <a:spAutoFit/>
          </a:bodyPr>
          <a:lstStyle/>
          <a:p>
            <a:r>
              <a:rPr lang="en-US" dirty="0" smtClean="0">
                <a:solidFill>
                  <a:schemeClr val="accent1">
                    <a:lumMod val="10000"/>
                  </a:schemeClr>
                </a:solidFill>
              </a:rPr>
              <a:t>penis</a:t>
            </a:r>
            <a:endParaRPr lang="en-US" dirty="0">
              <a:solidFill>
                <a:schemeClr val="accent1">
                  <a:lumMod val="10000"/>
                </a:schemeClr>
              </a:solidFill>
            </a:endParaRPr>
          </a:p>
        </p:txBody>
      </p:sp>
      <p:cxnSp>
        <p:nvCxnSpPr>
          <p:cNvPr id="23" name="Straight Connector 22"/>
          <p:cNvCxnSpPr/>
          <p:nvPr/>
        </p:nvCxnSpPr>
        <p:spPr>
          <a:xfrm rot="10800000">
            <a:off x="1905000" y="3352800"/>
            <a:ext cx="990600" cy="0"/>
          </a:xfrm>
          <a:prstGeom prst="line">
            <a:avLst/>
          </a:prstGeom>
          <a:ln>
            <a:solidFill>
              <a:schemeClr val="accent1">
                <a:lumMod val="10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3124200"/>
            <a:ext cx="1752600" cy="369332"/>
          </a:xfrm>
          <a:prstGeom prst="rect">
            <a:avLst/>
          </a:prstGeom>
          <a:noFill/>
        </p:spPr>
        <p:txBody>
          <a:bodyPr wrap="square" rtlCol="0">
            <a:spAutoFit/>
          </a:bodyPr>
          <a:lstStyle/>
          <a:p>
            <a:r>
              <a:rPr lang="en-US" dirty="0" smtClean="0">
                <a:solidFill>
                  <a:schemeClr val="accent1">
                    <a:lumMod val="10000"/>
                  </a:schemeClr>
                </a:solidFill>
              </a:rPr>
              <a:t>prostate gland</a:t>
            </a:r>
            <a:endParaRPr lang="en-US" dirty="0">
              <a:solidFill>
                <a:schemeClr val="accent1">
                  <a:lumMod val="1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Female Reproductive System</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This system produces eggs, nurtures fertilized eggs (zygotes), and gives birth.</a:t>
            </a:r>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67936"/>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Female Reproductive Organs:</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solidFill>
                  <a:schemeClr val="tx2">
                    <a:lumMod val="75000"/>
                  </a:schemeClr>
                </a:solidFill>
              </a:rPr>
              <a:t>ovaries</a:t>
            </a:r>
            <a:r>
              <a:rPr lang="en-US" dirty="0" smtClean="0"/>
              <a:t>-organs that make the eggs</a:t>
            </a:r>
          </a:p>
          <a:p>
            <a:pPr marL="514350" indent="-514350">
              <a:buNone/>
            </a:pPr>
            <a:r>
              <a:rPr lang="en-US" dirty="0" smtClean="0"/>
              <a:t>      These also release estrogen and progesterone (main female sex hormones).</a:t>
            </a:r>
          </a:p>
          <a:p>
            <a:pPr marL="514350" indent="-514350">
              <a:buNone/>
            </a:pPr>
            <a:r>
              <a:rPr lang="en-US" sz="2600" dirty="0" smtClean="0">
                <a:solidFill>
                  <a:schemeClr val="bg1">
                    <a:lumMod val="20000"/>
                    <a:lumOff val="80000"/>
                  </a:schemeClr>
                </a:solidFill>
              </a:rPr>
              <a:t>2</a:t>
            </a:r>
            <a:r>
              <a:rPr lang="en-US" dirty="0" smtClean="0">
                <a:solidFill>
                  <a:schemeClr val="bg1">
                    <a:lumMod val="20000"/>
                    <a:lumOff val="80000"/>
                  </a:schemeClr>
                </a:solidFill>
              </a:rPr>
              <a:t>.</a:t>
            </a:r>
            <a:r>
              <a:rPr lang="en-US" b="1" dirty="0" smtClean="0">
                <a:solidFill>
                  <a:schemeClr val="tx2">
                    <a:lumMod val="75000"/>
                  </a:schemeClr>
                </a:solidFill>
              </a:rPr>
              <a:t>  uterus</a:t>
            </a:r>
            <a:r>
              <a:rPr lang="en-US" dirty="0" smtClean="0"/>
              <a:t>-organ where the zygote develops into a baby</a:t>
            </a:r>
          </a:p>
          <a:p>
            <a:pPr marL="514350" indent="-514350">
              <a:buNone/>
            </a:pPr>
            <a:r>
              <a:rPr lang="en-US" sz="2600" b="1" dirty="0" smtClean="0">
                <a:solidFill>
                  <a:schemeClr val="bg1">
                    <a:lumMod val="20000"/>
                    <a:lumOff val="80000"/>
                  </a:schemeClr>
                </a:solidFill>
              </a:rPr>
              <a:t>3.</a:t>
            </a:r>
            <a:r>
              <a:rPr lang="en-US" b="1" dirty="0" smtClean="0">
                <a:solidFill>
                  <a:schemeClr val="tx2">
                    <a:lumMod val="75000"/>
                  </a:schemeClr>
                </a:solidFill>
              </a:rPr>
              <a:t>  vagina</a:t>
            </a:r>
            <a:r>
              <a:rPr lang="en-US" dirty="0" smtClean="0"/>
              <a:t>-the canal between the outside of the body and the uterus.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Female</a:t>
            </a:r>
            <a:endParaRPr lang="en-US" dirty="0"/>
          </a:p>
        </p:txBody>
      </p:sp>
      <p:pic>
        <p:nvPicPr>
          <p:cNvPr id="4" name="Content Placeholder 3" descr="female.bmp"/>
          <p:cNvPicPr>
            <a:picLocks noGrp="1" noChangeAspect="1"/>
          </p:cNvPicPr>
          <p:nvPr>
            <p:ph idx="1"/>
          </p:nvPr>
        </p:nvPicPr>
        <p:blipFill>
          <a:blip r:embed="rId3" cstate="print"/>
          <a:stretch>
            <a:fillRect/>
          </a:stretch>
        </p:blipFill>
        <p:spPr>
          <a:xfrm>
            <a:off x="1219200" y="1524000"/>
            <a:ext cx="6858000" cy="5105400"/>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Egg’s Journey</a:t>
            </a:r>
            <a:endParaRPr lang="en-US" b="1" dirty="0"/>
          </a:p>
        </p:txBody>
      </p:sp>
      <p:sp>
        <p:nvSpPr>
          <p:cNvPr id="3" name="Content Placeholder 2"/>
          <p:cNvSpPr>
            <a:spLocks noGrp="1"/>
          </p:cNvSpPr>
          <p:nvPr>
            <p:ph idx="1"/>
          </p:nvPr>
        </p:nvSpPr>
        <p:spPr/>
        <p:txBody>
          <a:bodyPr>
            <a:normAutofit lnSpcReduction="10000"/>
          </a:bodyPr>
          <a:lstStyle/>
          <a:p>
            <a:r>
              <a:rPr lang="en-US" b="1" dirty="0" smtClean="0">
                <a:solidFill>
                  <a:schemeClr val="tx2">
                    <a:lumMod val="75000"/>
                  </a:schemeClr>
                </a:solidFill>
              </a:rPr>
              <a:t>Ovulation</a:t>
            </a:r>
            <a:r>
              <a:rPr lang="en-US" dirty="0" smtClean="0"/>
              <a:t>-an egg is released from an ovary and passes into a </a:t>
            </a:r>
            <a:r>
              <a:rPr lang="en-US" dirty="0" smtClean="0">
                <a:solidFill>
                  <a:schemeClr val="tx2">
                    <a:lumMod val="75000"/>
                  </a:schemeClr>
                </a:solidFill>
              </a:rPr>
              <a:t>fallopian tube</a:t>
            </a:r>
            <a:r>
              <a:rPr lang="en-US" dirty="0" smtClean="0"/>
              <a:t>.</a:t>
            </a:r>
          </a:p>
          <a:p>
            <a:r>
              <a:rPr lang="en-US" dirty="0" smtClean="0"/>
              <a:t>The fallopian tube goes from each ovary (2) to the uterus.</a:t>
            </a:r>
          </a:p>
          <a:p>
            <a:r>
              <a:rPr lang="en-US" dirty="0" smtClean="0"/>
              <a:t>The egg passes through the fallopian tube through the uterus.</a:t>
            </a:r>
          </a:p>
          <a:p>
            <a:r>
              <a:rPr lang="en-US" dirty="0" smtClean="0"/>
              <a:t>Fertilization usually occurs in the fallopian tube.</a:t>
            </a:r>
          </a:p>
          <a:p>
            <a:r>
              <a:rPr lang="en-US" dirty="0" smtClean="0"/>
              <a:t>If the egg is fertilized, the zygote enters the uterus.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Baby is Born</a:t>
            </a:r>
            <a:endParaRPr lang="en-US" dirty="0"/>
          </a:p>
        </p:txBody>
      </p:sp>
      <p:sp>
        <p:nvSpPr>
          <p:cNvPr id="3" name="Content Placeholder 2"/>
          <p:cNvSpPr>
            <a:spLocks noGrp="1"/>
          </p:cNvSpPr>
          <p:nvPr>
            <p:ph idx="1"/>
          </p:nvPr>
        </p:nvSpPr>
        <p:spPr/>
        <p:txBody>
          <a:bodyPr/>
          <a:lstStyle/>
          <a:p>
            <a:r>
              <a:rPr lang="en-US" dirty="0" smtClean="0"/>
              <a:t>A baby, then passes from the uterus through the vagina to the outside of the body.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ovaries are about the size and shape of an almond and sit just above the fallopian tubes -- one ovary on each side of the uterus. Every month during ovulation, either the right or left ovary produces a single mature egg for </a:t>
            </a:r>
            <a:r>
              <a:rPr lang="en-US" smtClean="0"/>
              <a:t>fertilization</a:t>
            </a:r>
            <a:r>
              <a:rPr lang="en-US" smtClean="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err="1" smtClean="0"/>
              <a:t>planaria</a:t>
            </a:r>
            <a:r>
              <a:rPr lang="en-US" dirty="0" smtClean="0"/>
              <a:t> is the simplest of all flatworms. Most </a:t>
            </a:r>
            <a:r>
              <a:rPr lang="en-US" dirty="0" err="1" smtClean="0"/>
              <a:t>planaria</a:t>
            </a:r>
            <a:r>
              <a:rPr lang="en-US" dirty="0" smtClean="0"/>
              <a:t> are found in freshwater or salt water, but a few live in moist soils on land.</a:t>
            </a:r>
            <a:endParaRPr lang="en-US" dirty="0"/>
          </a:p>
        </p:txBody>
      </p:sp>
      <p:pic>
        <p:nvPicPr>
          <p:cNvPr id="4" name="Picture 3" descr="planarian-info0.gif"/>
          <p:cNvPicPr>
            <a:picLocks noChangeAspect="1"/>
          </p:cNvPicPr>
          <p:nvPr/>
        </p:nvPicPr>
        <p:blipFill>
          <a:blip r:embed="rId3" cstate="print"/>
          <a:stretch>
            <a:fillRect/>
          </a:stretch>
        </p:blipFill>
        <p:spPr>
          <a:xfrm>
            <a:off x="2590800" y="4648200"/>
            <a:ext cx="3533775" cy="1285875"/>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does it mean to have your tubes tied?</a:t>
            </a:r>
            <a:endParaRPr lang="en-US" dirty="0"/>
          </a:p>
        </p:txBody>
      </p:sp>
      <p:sp>
        <p:nvSpPr>
          <p:cNvPr id="3" name="Content Placeholder 2"/>
          <p:cNvSpPr>
            <a:spLocks noGrp="1"/>
          </p:cNvSpPr>
          <p:nvPr>
            <p:ph idx="1"/>
          </p:nvPr>
        </p:nvSpPr>
        <p:spPr/>
        <p:txBody>
          <a:bodyPr/>
          <a:lstStyle/>
          <a:p>
            <a:r>
              <a:rPr lang="en-US" dirty="0" smtClean="0"/>
              <a:t> Fallopian tubes are cut, and then sealed shut.   After the tubes have been cut and egg can no longer travel down the tubes into the uterus, the </a:t>
            </a:r>
            <a:r>
              <a:rPr lang="en-US" smtClean="0"/>
              <a:t>female no </a:t>
            </a:r>
            <a:r>
              <a:rPr lang="en-US" dirty="0" smtClean="0"/>
              <a:t>longer become pregnant.  The egg cannot be fertilized.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Menstrual Cycle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From puberty to late 40’s or 50’s, a female’s reproductive system goes through monthly changes.</a:t>
            </a:r>
          </a:p>
          <a:p>
            <a:endParaRPr lang="en-US" dirty="0" smtClean="0"/>
          </a:p>
          <a:p>
            <a:r>
              <a:rPr lang="en-US" b="1" dirty="0" smtClean="0">
                <a:solidFill>
                  <a:schemeClr val="tx2">
                    <a:lumMod val="75000"/>
                  </a:schemeClr>
                </a:solidFill>
              </a:rPr>
              <a:t>menstrual cycle</a:t>
            </a:r>
            <a:r>
              <a:rPr lang="en-US" dirty="0" smtClean="0"/>
              <a:t>-changes that prepare the body for pregnancy</a:t>
            </a:r>
          </a:p>
          <a:p>
            <a:pPr lvl="1"/>
            <a:r>
              <a:rPr lang="en-US" dirty="0" smtClean="0"/>
              <a:t>It is a monthly discharge of blood and tissue from the uterus.  It lasts about 5 days.</a:t>
            </a:r>
          </a:p>
          <a:p>
            <a:pPr lvl="1"/>
            <a:r>
              <a:rPr lang="en-US" dirty="0" smtClean="0"/>
              <a:t>Ovulation occurs about the 14</a:t>
            </a:r>
            <a:r>
              <a:rPr lang="en-US" baseline="30000" dirty="0" smtClean="0"/>
              <a:t>th</a:t>
            </a:r>
            <a:r>
              <a:rPr lang="en-US" dirty="0" smtClean="0"/>
              <a:t> day of the cycle.</a:t>
            </a:r>
          </a:p>
          <a:p>
            <a:pPr lvl="1"/>
            <a:r>
              <a:rPr lang="en-US" dirty="0" smtClean="0"/>
              <a:t>If egg is not fertilized within a few days, the egg is flushed away when menstruation begins.</a:t>
            </a:r>
          </a:p>
          <a:p>
            <a:pPr lvl="1"/>
            <a:r>
              <a:rPr lang="en-US" dirty="0" smtClean="0"/>
              <a:t>The </a:t>
            </a:r>
            <a:r>
              <a:rPr lang="en-US" dirty="0" err="1" smtClean="0"/>
              <a:t>menstration</a:t>
            </a:r>
            <a:r>
              <a:rPr lang="en-US" dirty="0" smtClean="0"/>
              <a:t> cycle usually takes about 28 days.  </a:t>
            </a:r>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Multiple Births</a:t>
            </a:r>
            <a:endParaRPr lang="en-US" dirty="0"/>
          </a:p>
        </p:txBody>
      </p:sp>
      <p:sp>
        <p:nvSpPr>
          <p:cNvPr id="3" name="Content Placeholder 2"/>
          <p:cNvSpPr>
            <a:spLocks noGrp="1"/>
          </p:cNvSpPr>
          <p:nvPr>
            <p:ph idx="1"/>
          </p:nvPr>
        </p:nvSpPr>
        <p:spPr/>
        <p:txBody>
          <a:bodyPr/>
          <a:lstStyle/>
          <a:p>
            <a:r>
              <a:rPr lang="en-US" dirty="0" smtClean="0"/>
              <a:t>Twins are the most common multiple births.</a:t>
            </a:r>
          </a:p>
          <a:p>
            <a:endParaRPr lang="en-US" dirty="0" smtClean="0"/>
          </a:p>
          <a:p>
            <a:pPr>
              <a:buNone/>
            </a:pPr>
            <a:r>
              <a:rPr lang="en-US" dirty="0" smtClean="0"/>
              <a:t>Births of quintuplets or more happen once in 53,000 births.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Identical Twins</a:t>
            </a:r>
            <a:endParaRPr lang="en-US" dirty="0"/>
          </a:p>
        </p:txBody>
      </p:sp>
      <p:sp>
        <p:nvSpPr>
          <p:cNvPr id="3" name="Content Placeholder 2"/>
          <p:cNvSpPr>
            <a:spLocks noGrp="1"/>
          </p:cNvSpPr>
          <p:nvPr>
            <p:ph idx="1"/>
          </p:nvPr>
        </p:nvSpPr>
        <p:spPr/>
        <p:txBody>
          <a:bodyPr/>
          <a:lstStyle/>
          <a:p>
            <a:r>
              <a:rPr lang="en-US" dirty="0" smtClean="0"/>
              <a:t>Identical twins(and triplets!) come from the splitting of only one fertilized egg. These twins are called identical because, of course, they will have the same identical </a:t>
            </a:r>
            <a:r>
              <a:rPr lang="en-US" dirty="0" smtClean="0">
                <a:hlinkClick r:id="" action="ppaction://hlinkfile"/>
              </a:rPr>
              <a:t>DNA</a:t>
            </a:r>
            <a:r>
              <a:rPr lang="en-US" dirty="0" smtClean="0"/>
              <a:t> (genes). Fraternal twins will look similar, but like brothers. Identical twins usually look very much alike.</a:t>
            </a:r>
          </a:p>
          <a:p>
            <a:r>
              <a:rPr lang="en-US" dirty="0" smtClean="0"/>
              <a:t>About 1/3 of all twin births are identical.</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Identical Twins</a:t>
            </a:r>
            <a:endParaRPr lang="en-US" dirty="0"/>
          </a:p>
        </p:txBody>
      </p:sp>
      <p:pic>
        <p:nvPicPr>
          <p:cNvPr id="4" name="Content Placeholder 3" descr="twins.jpg"/>
          <p:cNvPicPr>
            <a:picLocks noGrp="1" noChangeAspect="1"/>
          </p:cNvPicPr>
          <p:nvPr>
            <p:ph idx="1"/>
          </p:nvPr>
        </p:nvPicPr>
        <p:blipFill>
          <a:blip r:embed="rId3" cstate="print"/>
          <a:stretch>
            <a:fillRect/>
          </a:stretch>
        </p:blipFill>
        <p:spPr>
          <a:xfrm>
            <a:off x="2209800" y="2209800"/>
            <a:ext cx="4297892" cy="3223419"/>
          </a:xfr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Fraternal Twins</a:t>
            </a:r>
            <a:endParaRPr lang="en-US" dirty="0"/>
          </a:p>
        </p:txBody>
      </p:sp>
      <p:sp>
        <p:nvSpPr>
          <p:cNvPr id="3" name="Content Placeholder 2"/>
          <p:cNvSpPr>
            <a:spLocks noGrp="1"/>
          </p:cNvSpPr>
          <p:nvPr>
            <p:ph idx="1"/>
          </p:nvPr>
        </p:nvSpPr>
        <p:spPr/>
        <p:txBody>
          <a:bodyPr/>
          <a:lstStyle/>
          <a:p>
            <a:r>
              <a:rPr lang="en-US" dirty="0" smtClean="0"/>
              <a:t>Fraternal twins come from the fertilization of two different eggs, whether it happens in the lab, as with </a:t>
            </a:r>
            <a:r>
              <a:rPr lang="en-US" dirty="0" smtClean="0">
                <a:hlinkClick r:id="rId3" action="ppaction://hlinkfile"/>
              </a:rPr>
              <a:t>in vitro fertilization</a:t>
            </a:r>
            <a:r>
              <a:rPr lang="en-US" dirty="0" smtClean="0"/>
              <a:t>, or spontaneously during a double </a:t>
            </a:r>
            <a:r>
              <a:rPr lang="en-US" dirty="0" smtClean="0">
                <a:hlinkClick r:id="" action="ppaction://hlinkfile"/>
              </a:rPr>
              <a:t>ovulation</a:t>
            </a:r>
            <a:r>
              <a:rPr lang="en-US" dirty="0" smtClean="0"/>
              <a:t> (1 in 80-90 pregnancies).</a:t>
            </a:r>
          </a:p>
          <a:p>
            <a:endParaRPr lang="en-US" dirty="0" smtClean="0"/>
          </a:p>
          <a:p>
            <a:r>
              <a:rPr lang="en-US" dirty="0" smtClean="0"/>
              <a:t>More common than Identical Twins.</a:t>
            </a:r>
          </a:p>
          <a:p>
            <a:r>
              <a:rPr lang="en-US" dirty="0" smtClean="0"/>
              <a:t>For every 1,000 births, 30 sets of twins.</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Fraternal Twins</a:t>
            </a:r>
            <a:endParaRPr lang="en-US" dirty="0"/>
          </a:p>
        </p:txBody>
      </p:sp>
      <p:pic>
        <p:nvPicPr>
          <p:cNvPr id="4" name="Content Placeholder 3" descr="fraternal.jpg"/>
          <p:cNvPicPr>
            <a:picLocks noGrp="1" noChangeAspect="1"/>
          </p:cNvPicPr>
          <p:nvPr>
            <p:ph idx="1"/>
          </p:nvPr>
        </p:nvPicPr>
        <p:blipFill>
          <a:blip r:embed="rId3" cstate="print"/>
          <a:stretch>
            <a:fillRect/>
          </a:stretch>
        </p:blipFill>
        <p:spPr>
          <a:xfrm>
            <a:off x="2667001" y="1676400"/>
            <a:ext cx="3511794" cy="4880025"/>
          </a:xfr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Reproductive System Problems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1.  STD-Sexually transmitted diseases</a:t>
            </a:r>
          </a:p>
          <a:p>
            <a:pPr lvl="1"/>
            <a:r>
              <a:rPr lang="en-US" dirty="0" smtClean="0"/>
              <a:t>Is a disease that can pass from a person who is infected with STD to an uninfected person during sexual contact.</a:t>
            </a:r>
          </a:p>
          <a:p>
            <a:pPr lvl="1"/>
            <a:endParaRPr lang="en-US" dirty="0" smtClean="0"/>
          </a:p>
          <a:p>
            <a:pPr lvl="1">
              <a:buNone/>
            </a:pPr>
            <a:endParaRPr lang="en-US" dirty="0" smtClean="0"/>
          </a:p>
          <a:p>
            <a:pPr lvl="1"/>
            <a:r>
              <a:rPr lang="en-US" dirty="0" smtClean="0"/>
              <a:t>Types of STD:</a:t>
            </a:r>
          </a:p>
          <a:p>
            <a:pPr lvl="2"/>
            <a:r>
              <a:rPr lang="en-US" dirty="0" smtClean="0"/>
              <a:t>Chlamydia, herpes,  AIDS, and hepatitis B (a liver disease caused by a virus,  but is spread in different ways)</a:t>
            </a:r>
          </a:p>
          <a:p>
            <a:pPr lvl="2"/>
            <a:endParaRPr lang="en-US" dirty="0" smtClean="0"/>
          </a:p>
          <a:p>
            <a:pPr lvl="2"/>
            <a:r>
              <a:rPr lang="en-US" dirty="0" smtClean="0"/>
              <a:t>Look at Table 1 on page 114</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AIDS</a:t>
            </a:r>
            <a:endParaRPr lang="en-US" b="1" dirty="0">
              <a:solidFill>
                <a:srgbClr val="FF0000"/>
              </a:solidFill>
            </a:endParaRPr>
          </a:p>
        </p:txBody>
      </p:sp>
      <p:sp>
        <p:nvSpPr>
          <p:cNvPr id="3" name="Content Placeholder 2"/>
          <p:cNvSpPr>
            <a:spLocks noGrp="1"/>
          </p:cNvSpPr>
          <p:nvPr>
            <p:ph idx="1"/>
          </p:nvPr>
        </p:nvSpPr>
        <p:spPr/>
        <p:txBody>
          <a:bodyPr/>
          <a:lstStyle/>
          <a:p>
            <a:r>
              <a:rPr lang="en-US" dirty="0" err="1" smtClean="0"/>
              <a:t>Aquired</a:t>
            </a:r>
            <a:r>
              <a:rPr lang="en-US" dirty="0" smtClean="0"/>
              <a:t> Immune Deficiency</a:t>
            </a:r>
          </a:p>
          <a:p>
            <a:pPr lvl="1"/>
            <a:r>
              <a:rPr lang="en-US" dirty="0" smtClean="0"/>
              <a:t>It is caused by the human immunodeficiency</a:t>
            </a:r>
          </a:p>
          <a:p>
            <a:pPr lvl="1">
              <a:buNone/>
            </a:pPr>
            <a:r>
              <a:rPr lang="en-US" dirty="0" smtClean="0"/>
              <a:t>   virus.  </a:t>
            </a:r>
            <a:endParaRPr lang="en-US" dirty="0"/>
          </a:p>
        </p:txBody>
      </p:sp>
      <p:pic>
        <p:nvPicPr>
          <p:cNvPr id="4" name="Picture 3" descr="Indonesia-health-AIDS-96581.jpg"/>
          <p:cNvPicPr>
            <a:picLocks noChangeAspect="1"/>
          </p:cNvPicPr>
          <p:nvPr/>
        </p:nvPicPr>
        <p:blipFill>
          <a:blip r:embed="rId3" cstate="print"/>
          <a:stretch>
            <a:fillRect/>
          </a:stretch>
        </p:blipFill>
        <p:spPr>
          <a:xfrm>
            <a:off x="3276600" y="2743200"/>
            <a:ext cx="2671948" cy="4114800"/>
          </a:xfrm>
          <a:prstGeom prst="rect">
            <a:avLst/>
          </a:prstGeom>
        </p:spPr>
      </p:pic>
      <p:pic>
        <p:nvPicPr>
          <p:cNvPr id="6" name="Picture 5" descr="red aids ribbon.png"/>
          <p:cNvPicPr>
            <a:picLocks noChangeAspect="1"/>
          </p:cNvPicPr>
          <p:nvPr/>
        </p:nvPicPr>
        <p:blipFill>
          <a:blip r:embed="rId4" cstate="print"/>
          <a:stretch>
            <a:fillRect/>
          </a:stretch>
        </p:blipFill>
        <p:spPr>
          <a:xfrm>
            <a:off x="6717496" y="304800"/>
            <a:ext cx="1164794" cy="2015008"/>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None/>
            </a:pPr>
            <a:r>
              <a:rPr lang="en-US" b="1" dirty="0" smtClean="0">
                <a:solidFill>
                  <a:schemeClr val="tx2">
                    <a:lumMod val="75000"/>
                  </a:schemeClr>
                </a:solidFill>
              </a:rPr>
              <a:t>Cancer</a:t>
            </a:r>
            <a:r>
              <a:rPr lang="en-US" dirty="0" smtClean="0"/>
              <a:t>-is a disease in which cells grow at an uncontrolled rate</a:t>
            </a:r>
          </a:p>
          <a:p>
            <a:pPr marL="514350" indent="-514350">
              <a:buAutoNum type="arabicPeriod" startAt="2"/>
            </a:pPr>
            <a:endParaRPr lang="en-US"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cs typeface="Arial" pitchFamily="34" charset="0"/>
              </a:rPr>
              <a:t>Cancer cells don't stop reproducing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Unlike </a:t>
            </a:r>
            <a:r>
              <a:rPr kumimoji="0" lang="en-US" sz="1800" b="0" i="0" u="none" strike="noStrike" cap="none" normalizeH="0" baseline="0" smtClean="0">
                <a:ln>
                  <a:noFill/>
                </a:ln>
                <a:solidFill>
                  <a:schemeClr val="tx1"/>
                </a:solidFill>
                <a:effectLst/>
                <a:latin typeface="Arial" pitchFamily="34" charset="0"/>
                <a:cs typeface="Arial" pitchFamily="34" charset="0"/>
                <a:hlinkClick r:id="rId3"/>
              </a:rPr>
              <a:t>normal cells</a:t>
            </a:r>
            <a:r>
              <a:rPr kumimoji="0" lang="en-US" sz="1800" b="0" i="0" u="none" strike="noStrike" cap="none" normalizeH="0" baseline="0" smtClean="0">
                <a:ln>
                  <a:noFill/>
                </a:ln>
                <a:solidFill>
                  <a:schemeClr val="tx1"/>
                </a:solidFill>
                <a:effectLst/>
                <a:latin typeface="Arial" pitchFamily="34" charset="0"/>
                <a:cs typeface="Arial" pitchFamily="34" charset="0"/>
              </a:rPr>
              <a:t>, cancer cells do not stop reproducing after they have doubled 50 or 60 times.  This means that a cancer cell will go on and on and on doubling. So one cell becomes 2, then 4, then 8, then 16....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15000" b="0" i="0" u="none" strike="noStrike" cap="none" normalizeH="0" baseline="0" smtClean="0">
                <a:ln>
                  <a:noFill/>
                </a:ln>
                <a:solidFill>
                  <a:schemeClr val="tx1"/>
                </a:solidFill>
                <a:effectLst/>
                <a:latin typeface="Arial" pitchFamily="34" charset="0"/>
                <a:cs typeface="Arial" pitchFamily="34" charset="0"/>
              </a:rPr>
              <a:t/>
            </a:r>
            <a:br>
              <a:rPr kumimoji="0" lang="en-US" sz="150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tumour forming"/>
          <p:cNvPicPr>
            <a:picLocks noChangeAspect="1" noChangeArrowheads="1"/>
          </p:cNvPicPr>
          <p:nvPr/>
        </p:nvPicPr>
        <p:blipFill>
          <a:blip r:embed="rId4" cstate="print"/>
          <a:srcRect/>
          <a:stretch>
            <a:fillRect/>
          </a:stretch>
        </p:blipFill>
        <p:spPr bwMode="auto">
          <a:xfrm>
            <a:off x="381000" y="4114800"/>
            <a:ext cx="3333750" cy="2381250"/>
          </a:xfrm>
          <a:prstGeom prst="rect">
            <a:avLst/>
          </a:prstGeom>
          <a:noFill/>
        </p:spPr>
      </p:pic>
      <p:sp>
        <p:nvSpPr>
          <p:cNvPr id="6" name="Rectangle 5"/>
          <p:cNvSpPr/>
          <p:nvPr/>
        </p:nvSpPr>
        <p:spPr>
          <a:xfrm>
            <a:off x="4191000" y="3995678"/>
            <a:ext cx="4572000" cy="2862322"/>
          </a:xfrm>
          <a:prstGeom prst="rect">
            <a:avLst/>
          </a:prstGeom>
        </p:spPr>
        <p:txBody>
          <a:bodyPr>
            <a:spAutoFit/>
          </a:bodyPr>
          <a:lstStyle/>
          <a:p>
            <a:r>
              <a:rPr lang="en-US" b="1" dirty="0" smtClean="0"/>
              <a:t>Cancer cells don't stop reproducing</a:t>
            </a:r>
          </a:p>
          <a:p>
            <a:r>
              <a:rPr lang="en-US" dirty="0" smtClean="0"/>
              <a:t/>
            </a:r>
            <a:br>
              <a:rPr lang="en-US" dirty="0" smtClean="0"/>
            </a:br>
            <a:r>
              <a:rPr lang="en-US" dirty="0" smtClean="0"/>
              <a:t>Unlike </a:t>
            </a:r>
            <a:r>
              <a:rPr lang="en-US" dirty="0" smtClean="0">
                <a:solidFill>
                  <a:schemeClr val="tx2">
                    <a:lumMod val="75000"/>
                  </a:schemeClr>
                </a:solidFill>
                <a:hlinkClick r:id="rId3" action="ppaction://hlinkfile"/>
              </a:rPr>
              <a:t>normal cells</a:t>
            </a:r>
            <a:r>
              <a:rPr lang="en-US" dirty="0" smtClean="0"/>
              <a:t>, cancer cells do not stop reproducing after they have doubled 50 or 60 times.  This means that a cancer cell will go on and on and on doubling. So one cell becomes 2, then 4, then 8, then 16....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rmAutofit fontScale="90000"/>
          </a:bodyPr>
          <a:lstStyle/>
          <a:p>
            <a:r>
              <a:rPr lang="en-US" dirty="0" smtClean="0"/>
              <a:t>How do </a:t>
            </a:r>
            <a:r>
              <a:rPr lang="en-US" dirty="0" err="1" smtClean="0"/>
              <a:t>Planaria</a:t>
            </a:r>
            <a:r>
              <a:rPr lang="en-US" dirty="0" smtClean="0"/>
              <a:t> reproduce?</a:t>
            </a:r>
            <a:br>
              <a:rPr lang="en-US" dirty="0" smtClean="0"/>
            </a:br>
            <a:endParaRPr lang="en-US" dirty="0"/>
          </a:p>
        </p:txBody>
      </p:sp>
      <p:sp>
        <p:nvSpPr>
          <p:cNvPr id="3" name="Content Placeholder 2"/>
          <p:cNvSpPr>
            <a:spLocks noGrp="1"/>
          </p:cNvSpPr>
          <p:nvPr>
            <p:ph idx="1"/>
          </p:nvPr>
        </p:nvSpPr>
        <p:spPr>
          <a:xfrm>
            <a:off x="457200" y="1066800"/>
            <a:ext cx="8229600" cy="5105717"/>
          </a:xfrm>
        </p:spPr>
        <p:txBody>
          <a:bodyPr>
            <a:normAutofit lnSpcReduction="10000"/>
          </a:bodyPr>
          <a:lstStyle/>
          <a:p>
            <a:r>
              <a:rPr lang="en-US" dirty="0" smtClean="0"/>
              <a:t>Regeneration!</a:t>
            </a:r>
          </a:p>
          <a:p>
            <a:endParaRPr lang="en-US" dirty="0" smtClean="0"/>
          </a:p>
          <a:p>
            <a:r>
              <a:rPr lang="en-US" dirty="0" smtClean="0"/>
              <a:t>When conditions are favorable, the organism will attach its tail-end to the ground and pull forward with its head-end until it tears itself in half.  Each end will then regenerate its missing half.  This is a form of </a:t>
            </a:r>
            <a:r>
              <a:rPr lang="en-US" i="1" dirty="0" smtClean="0"/>
              <a:t>asexual</a:t>
            </a:r>
            <a:r>
              <a:rPr lang="en-US" dirty="0" smtClean="0"/>
              <a:t> reproduction called </a:t>
            </a:r>
            <a:r>
              <a:rPr lang="en-US" i="1" dirty="0" smtClean="0">
                <a:solidFill>
                  <a:schemeClr val="tx2">
                    <a:lumMod val="75000"/>
                  </a:schemeClr>
                </a:solidFill>
              </a:rPr>
              <a:t>fission</a:t>
            </a:r>
            <a:r>
              <a:rPr lang="en-US" dirty="0" smtClean="0">
                <a:solidFill>
                  <a:schemeClr val="tx2">
                    <a:lumMod val="75000"/>
                  </a:schemeClr>
                </a:solidFill>
              </a:rPr>
              <a:t>.  </a:t>
            </a:r>
            <a:r>
              <a:rPr lang="en-US" dirty="0" smtClean="0"/>
              <a:t>The two “new” </a:t>
            </a:r>
            <a:r>
              <a:rPr lang="en-US" dirty="0" err="1" smtClean="0"/>
              <a:t>planaria</a:t>
            </a:r>
            <a:r>
              <a:rPr lang="en-US" dirty="0" smtClean="0"/>
              <a:t> are clones of each other, both possessing identical genes.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676400"/>
            <a:ext cx="8229600" cy="4526280"/>
          </a:xfrm>
        </p:spPr>
        <p:txBody>
          <a:bodyPr>
            <a:normAutofit fontScale="77500" lnSpcReduction="20000"/>
          </a:bodyPr>
          <a:lstStyle/>
          <a:p>
            <a:r>
              <a:rPr lang="en-US" b="1" dirty="0" smtClean="0"/>
              <a:t>Cancer cells don't stick together</a:t>
            </a:r>
          </a:p>
          <a:p>
            <a:r>
              <a:rPr lang="en-US" dirty="0" smtClean="0"/>
              <a:t/>
            </a:r>
            <a:br>
              <a:rPr lang="en-US" dirty="0" smtClean="0"/>
            </a:br>
            <a:r>
              <a:rPr lang="en-US" dirty="0" smtClean="0"/>
              <a:t>Cancer cells can lose the molecules on their surface that keep normal cells in the right place.  So they can become detached from their neighbors. </a:t>
            </a:r>
          </a:p>
          <a:p>
            <a:endParaRPr lang="en-US" dirty="0" smtClean="0"/>
          </a:p>
          <a:p>
            <a:r>
              <a:rPr lang="en-US" dirty="0" smtClean="0"/>
              <a:t>This partly explains how cancer cells spread to other parts of the body. </a:t>
            </a:r>
            <a:br>
              <a:rPr lang="en-US" dirty="0" smtClean="0"/>
            </a:br>
            <a:r>
              <a:rPr lang="en-US" dirty="0" smtClean="0"/>
              <a:t/>
            </a:r>
            <a:br>
              <a:rPr lang="en-US" dirty="0" smtClean="0"/>
            </a:br>
            <a:endParaRPr lang="en-US" dirty="0" smtClean="0"/>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4" name="Picture 3" descr="cancer_cell_lose_stickiness.gif"/>
          <p:cNvPicPr>
            <a:picLocks noChangeAspect="1"/>
          </p:cNvPicPr>
          <p:nvPr/>
        </p:nvPicPr>
        <p:blipFill>
          <a:blip r:embed="rId3" cstate="print"/>
          <a:stretch>
            <a:fillRect/>
          </a:stretch>
        </p:blipFill>
        <p:spPr>
          <a:xfrm>
            <a:off x="3581400" y="4038600"/>
            <a:ext cx="2476500" cy="264795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Information of Cancer Cells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Cancer cells don't specialize, but stay immature</a:t>
            </a:r>
          </a:p>
          <a:p>
            <a:r>
              <a:rPr lang="en-US" dirty="0" smtClean="0"/>
              <a:t/>
            </a:r>
            <a:br>
              <a:rPr lang="en-US" dirty="0" smtClean="0"/>
            </a:br>
            <a:r>
              <a:rPr lang="en-US" dirty="0" smtClean="0"/>
              <a:t>Unlike </a:t>
            </a:r>
            <a:r>
              <a:rPr lang="en-US" dirty="0" smtClean="0">
                <a:hlinkClick r:id="rId3" action="ppaction://hlinkfile"/>
              </a:rPr>
              <a:t>normal cells</a:t>
            </a:r>
            <a:r>
              <a:rPr lang="en-US" dirty="0" smtClean="0"/>
              <a:t>, cancer cells do not carry on maturing once they have been made. In fact, the cells in a cancer can become even less mature over time. With all the reproducing, it is not surprising that more of the genetic information in the cell can become lost. So the cells become more and more primitive and tend to reproduce more quickly and even more haphazardly. </a:t>
            </a:r>
            <a:br>
              <a:rPr lang="en-US" dirty="0" smtClean="0"/>
            </a:br>
            <a:r>
              <a:rPr lang="en-US" dirty="0" smtClean="0"/>
              <a:t/>
            </a:r>
            <a:br>
              <a:rPr lang="en-US" dirty="0" smtClean="0"/>
            </a:br>
            <a:r>
              <a:rPr lang="en-US" b="1" dirty="0" smtClean="0"/>
              <a:t>Grade and cancer cells</a:t>
            </a:r>
          </a:p>
          <a:p>
            <a:r>
              <a:rPr lang="en-US" dirty="0" smtClean="0"/>
              <a:t/>
            </a:r>
            <a:br>
              <a:rPr lang="en-US" dirty="0" smtClean="0"/>
            </a:br>
            <a:r>
              <a:rPr lang="en-US" dirty="0" smtClean="0"/>
              <a:t>You may hear your doctor talk about the grade of your cancer.  This means how well developed or mature the cells look under a microscope.  The more the cancer cells look like a normal cell, the more they will behave like one</a:t>
            </a:r>
            <a:br>
              <a:rPr lang="en-US" dirty="0" smtClean="0"/>
            </a:br>
            <a:r>
              <a:rPr lang="en-US" dirty="0" smtClean="0"/>
              <a:t>The more normal a cancer cell looks, the lower its grade           </a:t>
            </a:r>
          </a:p>
          <a:p>
            <a:r>
              <a:rPr lang="en-US" dirty="0" smtClean="0"/>
              <a:t>The more abnormal or less well developed a cancer cell is, the higher its grade</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Two most common cancers for men:  Testes and Prostate Gland</a:t>
            </a:r>
          </a:p>
          <a:p>
            <a:pPr lvl="0"/>
            <a:endParaRPr lang="en-US" dirty="0" smtClean="0"/>
          </a:p>
          <a:p>
            <a:pPr lvl="0"/>
            <a:r>
              <a:rPr lang="en-US" dirty="0" smtClean="0"/>
              <a:t>Two most common cancers for women:  Breast and Cervix</a:t>
            </a:r>
          </a:p>
          <a:p>
            <a:pPr>
              <a:buNone/>
            </a:pPr>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Infertility</a:t>
            </a:r>
            <a:endParaRPr lang="en-US" dirty="0"/>
          </a:p>
        </p:txBody>
      </p:sp>
      <p:sp>
        <p:nvSpPr>
          <p:cNvPr id="3" name="Content Placeholder 2"/>
          <p:cNvSpPr>
            <a:spLocks noGrp="1"/>
          </p:cNvSpPr>
          <p:nvPr>
            <p:ph idx="1"/>
          </p:nvPr>
        </p:nvSpPr>
        <p:spPr/>
        <p:txBody>
          <a:bodyPr>
            <a:normAutofit/>
          </a:bodyPr>
          <a:lstStyle/>
          <a:p>
            <a:r>
              <a:rPr lang="en-US" dirty="0" smtClean="0"/>
              <a:t>About 15% of married couples have difficulty producing a child.</a:t>
            </a:r>
          </a:p>
          <a:p>
            <a:endParaRPr lang="en-US" dirty="0" smtClean="0"/>
          </a:p>
          <a:p>
            <a:r>
              <a:rPr lang="en-US" dirty="0" smtClean="0"/>
              <a:t>Many are infertile (unable to have a child).</a:t>
            </a:r>
          </a:p>
          <a:p>
            <a:pPr lvl="1">
              <a:buNone/>
            </a:pPr>
            <a:r>
              <a:rPr lang="en-US" dirty="0" smtClean="0"/>
              <a:t>A woman may not ovulate normally.</a:t>
            </a:r>
          </a:p>
          <a:p>
            <a:pPr lvl="1">
              <a:buNone/>
            </a:pPr>
            <a:r>
              <a:rPr lang="en-US" dirty="0" smtClean="0"/>
              <a:t>A man may not produce enough healthy sperm.</a:t>
            </a:r>
          </a:p>
          <a:p>
            <a:pPr lvl="1">
              <a:buNone/>
            </a:pPr>
            <a:endParaRPr lang="en-US" dirty="0" smtClean="0"/>
          </a:p>
          <a:p>
            <a:pPr lvl="1">
              <a:buNone/>
            </a:pPr>
            <a:r>
              <a:rPr lang="en-US" dirty="0" smtClean="0"/>
              <a:t>STD can lead to infertility in women.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pPr algn="ctr"/>
            <a:r>
              <a:rPr lang="en-US" dirty="0" smtClean="0"/>
              <a:t>Fertilization to Embryo</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Male deposits sperm into a woman’s </a:t>
            </a:r>
          </a:p>
          <a:p>
            <a:pPr marL="514350" indent="-514350">
              <a:buNone/>
            </a:pPr>
            <a:r>
              <a:rPr lang="en-US" dirty="0" smtClean="0"/>
              <a:t>      vagina.</a:t>
            </a:r>
          </a:p>
          <a:p>
            <a:pPr marL="514350" indent="-514350">
              <a:buAutoNum type="arabicPeriod" startAt="2"/>
            </a:pPr>
            <a:r>
              <a:rPr lang="en-US" dirty="0" smtClean="0"/>
              <a:t>A few hundred sperm make it through the uterus into the fallopian tube.</a:t>
            </a:r>
          </a:p>
          <a:p>
            <a:pPr marL="514350" indent="-514350">
              <a:buAutoNum type="arabicPeriod" startAt="2"/>
            </a:pPr>
            <a:r>
              <a:rPr lang="en-US" dirty="0" smtClean="0"/>
              <a:t>A few sperm cover the egg.</a:t>
            </a:r>
          </a:p>
          <a:p>
            <a:pPr marL="514350" indent="-514350">
              <a:buAutoNum type="arabicPeriod" startAt="2"/>
            </a:pPr>
            <a:r>
              <a:rPr lang="en-US" dirty="0" smtClean="0"/>
              <a:t>One sperm gets through the outer coating of the egg.</a:t>
            </a:r>
          </a:p>
          <a:p>
            <a:pPr marL="514350" indent="-514350">
              <a:buAutoNum type="arabicPeriod" startAt="2"/>
            </a:pPr>
            <a:r>
              <a:rPr lang="en-US" dirty="0" smtClean="0"/>
              <a:t>A membrane forms around the egg to keep other sperm from entering.</a:t>
            </a:r>
          </a:p>
          <a:p>
            <a:pPr marL="514350" indent="-514350">
              <a:buAutoNum type="arabicPeriod" startAt="2"/>
            </a:pPr>
            <a:r>
              <a:rPr lang="en-US" dirty="0" smtClean="0"/>
              <a:t>When the sperm’s nucleus joins with the nucleus of an egg, the egg becomes fertilized.</a:t>
            </a:r>
          </a:p>
          <a:p>
            <a:pPr marL="514350" indent="-514350">
              <a:buNone/>
            </a:pPr>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Look at Figure 1:    Implantation</a:t>
            </a:r>
            <a:endParaRPr lang="en-US" dirty="0"/>
          </a:p>
        </p:txBody>
      </p:sp>
      <p:sp>
        <p:nvSpPr>
          <p:cNvPr id="3" name="Content Placeholder 2"/>
          <p:cNvSpPr>
            <a:spLocks noGrp="1"/>
          </p:cNvSpPr>
          <p:nvPr>
            <p:ph idx="1"/>
          </p:nvPr>
        </p:nvSpPr>
        <p:spPr/>
        <p:txBody>
          <a:bodyPr/>
          <a:lstStyle/>
          <a:p>
            <a:pPr marL="514350" indent="-514350">
              <a:buAutoNum type="arabicPeriod" startAt="7"/>
            </a:pPr>
            <a:r>
              <a:rPr lang="en-US" dirty="0" smtClean="0"/>
              <a:t>The fertilized egg (zygote) travels down the fallopian tube toward the uterus.</a:t>
            </a:r>
          </a:p>
          <a:p>
            <a:pPr marL="514350" indent="-514350">
              <a:buAutoNum type="arabicPeriod" startAt="7"/>
            </a:pPr>
            <a:r>
              <a:rPr lang="en-US" dirty="0" smtClean="0"/>
              <a:t>This takes 5 to 6 days.</a:t>
            </a:r>
          </a:p>
          <a:p>
            <a:pPr marL="514350" indent="-514350">
              <a:buAutoNum type="arabicPeriod" startAt="7"/>
            </a:pPr>
            <a:r>
              <a:rPr lang="en-US" dirty="0" smtClean="0"/>
              <a:t>11 to 12 days after fertilization, the zygote has become a tiny ball of cells called an embryo.</a:t>
            </a:r>
          </a:p>
          <a:p>
            <a:pPr marL="514350" indent="-514350">
              <a:buAutoNum type="arabicPeriod" startAt="7"/>
            </a:pPr>
            <a:r>
              <a:rPr lang="en-US" dirty="0" smtClean="0"/>
              <a:t>Implantation occurs when the zygote embeds itself in the thick, nutrient-rich lining of the uterus.</a:t>
            </a:r>
          </a:p>
          <a:p>
            <a:pPr marL="514350" indent="-514350">
              <a:buNone/>
            </a:pPr>
            <a:endParaRPr lang="en-US" dirty="0" smtClean="0"/>
          </a:p>
          <a:p>
            <a:pPr marL="514350" indent="-514350">
              <a:buNone/>
            </a:pP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From Embryo to Fetus(look at Figure 2 on Page 117)</a:t>
            </a:r>
            <a:endParaRPr lang="en-US" dirty="0"/>
          </a:p>
        </p:txBody>
      </p:sp>
      <p:sp>
        <p:nvSpPr>
          <p:cNvPr id="3" name="Content Placeholder 2"/>
          <p:cNvSpPr>
            <a:spLocks noGrp="1"/>
          </p:cNvSpPr>
          <p:nvPr>
            <p:ph idx="1"/>
          </p:nvPr>
        </p:nvSpPr>
        <p:spPr>
          <a:xfrm>
            <a:off x="457200" y="1676400"/>
            <a:ext cx="8229600" cy="5029200"/>
          </a:xfrm>
        </p:spPr>
        <p:txBody>
          <a:bodyPr>
            <a:normAutofit fontScale="85000" lnSpcReduction="20000"/>
          </a:bodyPr>
          <a:lstStyle/>
          <a:p>
            <a:r>
              <a:rPr lang="en-US" dirty="0" smtClean="0"/>
              <a:t>After </a:t>
            </a:r>
            <a:r>
              <a:rPr lang="en-US" dirty="0" err="1" smtClean="0"/>
              <a:t>implanation</a:t>
            </a:r>
            <a:r>
              <a:rPr lang="en-US" dirty="0" smtClean="0"/>
              <a:t>:</a:t>
            </a:r>
          </a:p>
          <a:p>
            <a:endParaRPr lang="en-US" dirty="0" smtClean="0"/>
          </a:p>
          <a:p>
            <a:pPr>
              <a:buNone/>
            </a:pPr>
            <a:r>
              <a:rPr lang="en-US" dirty="0" smtClean="0"/>
              <a:t>Placenta begins to grow.</a:t>
            </a:r>
          </a:p>
          <a:p>
            <a:pPr>
              <a:buNone/>
            </a:pPr>
            <a:endParaRPr lang="en-US" b="1" dirty="0" smtClean="0">
              <a:solidFill>
                <a:schemeClr val="tx2">
                  <a:lumMod val="50000"/>
                </a:schemeClr>
              </a:solidFill>
            </a:endParaRPr>
          </a:p>
          <a:p>
            <a:pPr>
              <a:buNone/>
            </a:pPr>
            <a:r>
              <a:rPr lang="en-US" b="1" dirty="0" smtClean="0">
                <a:solidFill>
                  <a:schemeClr val="tx2">
                    <a:lumMod val="50000"/>
                  </a:schemeClr>
                </a:solidFill>
              </a:rPr>
              <a:t>Placenta</a:t>
            </a:r>
            <a:r>
              <a:rPr lang="en-US" dirty="0" smtClean="0"/>
              <a:t>-a special two-way exchange organ</a:t>
            </a:r>
          </a:p>
          <a:p>
            <a:pPr>
              <a:buNone/>
            </a:pPr>
            <a:endParaRPr lang="en-US" dirty="0" smtClean="0"/>
          </a:p>
          <a:p>
            <a:r>
              <a:rPr lang="en-US" dirty="0" smtClean="0"/>
              <a:t>It has a network of blood vessels that provide the embryo with oxygen and nutrients from the mother’s blood.</a:t>
            </a:r>
          </a:p>
          <a:p>
            <a:r>
              <a:rPr lang="en-US" dirty="0" smtClean="0"/>
              <a:t>Waste produced by the embryo is removed in the placenta.  The mother’s blood carries it out, then it is  excreted.</a:t>
            </a:r>
          </a:p>
          <a:p>
            <a:r>
              <a:rPr lang="en-US" dirty="0" smtClean="0"/>
              <a:t>Mother’s blood and embryo’s blood do not normally mix.</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Weeks 1 and 2</a:t>
            </a:r>
            <a:endParaRPr lang="en-US" dirty="0"/>
          </a:p>
        </p:txBody>
      </p:sp>
      <p:sp>
        <p:nvSpPr>
          <p:cNvPr id="3" name="Content Placeholder 2"/>
          <p:cNvSpPr>
            <a:spLocks noGrp="1"/>
          </p:cNvSpPr>
          <p:nvPr>
            <p:ph idx="1"/>
          </p:nvPr>
        </p:nvSpPr>
        <p:spPr/>
        <p:txBody>
          <a:bodyPr/>
          <a:lstStyle/>
          <a:p>
            <a:r>
              <a:rPr lang="en-US" dirty="0" smtClean="0"/>
              <a:t>Doctor counts the beginning of a woman’s pregnancy from the 1</a:t>
            </a:r>
            <a:r>
              <a:rPr lang="en-US" baseline="30000" dirty="0" smtClean="0"/>
              <a:t>st</a:t>
            </a:r>
            <a:r>
              <a:rPr lang="en-US" dirty="0" smtClean="0"/>
              <a:t> day of her last menstrual period.</a:t>
            </a:r>
          </a:p>
          <a:p>
            <a:endParaRPr lang="en-US" dirty="0" smtClean="0"/>
          </a:p>
          <a:p>
            <a:r>
              <a:rPr lang="en-US" dirty="0" smtClean="0"/>
              <a:t>A normal pregnancy lasts about 280 days or 40 weeks.</a:t>
            </a:r>
          </a:p>
          <a:p>
            <a:endParaRPr lang="en-US" dirty="0" smtClean="0"/>
          </a:p>
          <a:p>
            <a:r>
              <a:rPr lang="en-US" dirty="0" smtClean="0"/>
              <a:t>Fertilization takes place around the end of week 2.</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Weeks 3 and 4</a:t>
            </a:r>
            <a:endParaRPr lang="en-US" dirty="0"/>
          </a:p>
        </p:txBody>
      </p:sp>
      <p:sp>
        <p:nvSpPr>
          <p:cNvPr id="3" name="Content Placeholder 2"/>
          <p:cNvSpPr>
            <a:spLocks noGrp="1"/>
          </p:cNvSpPr>
          <p:nvPr>
            <p:ph idx="1"/>
          </p:nvPr>
        </p:nvSpPr>
        <p:spPr/>
        <p:txBody>
          <a:bodyPr/>
          <a:lstStyle/>
          <a:p>
            <a:r>
              <a:rPr lang="en-US" dirty="0" smtClean="0"/>
              <a:t>The zygote moves to the uterus.</a:t>
            </a:r>
          </a:p>
          <a:p>
            <a:endParaRPr lang="en-US" dirty="0" smtClean="0"/>
          </a:p>
          <a:p>
            <a:r>
              <a:rPr lang="en-US" dirty="0" smtClean="0"/>
              <a:t>It divides many times becoming a ball of cells, and implants itself in the wall of the uterus.</a:t>
            </a:r>
          </a:p>
          <a:p>
            <a:endParaRPr lang="en-US" dirty="0" smtClean="0"/>
          </a:p>
          <a:p>
            <a:r>
              <a:rPr lang="en-US" dirty="0" smtClean="0"/>
              <a:t>Zygote is now an embryo.</a:t>
            </a:r>
          </a:p>
          <a:p>
            <a:endParaRPr lang="en-US" dirty="0" smtClean="0"/>
          </a:p>
          <a:p>
            <a:r>
              <a:rPr lang="en-US" dirty="0" smtClean="0"/>
              <a:t>Embryo’s blood cells begin to form.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Weeks 5 to 8</a:t>
            </a:r>
            <a:endParaRPr lang="en-US" dirty="0"/>
          </a:p>
        </p:txBody>
      </p:sp>
      <p:sp>
        <p:nvSpPr>
          <p:cNvPr id="3" name="Content Placeholder 2"/>
          <p:cNvSpPr>
            <a:spLocks noGrp="1"/>
          </p:cNvSpPr>
          <p:nvPr>
            <p:ph idx="1"/>
          </p:nvPr>
        </p:nvSpPr>
        <p:spPr>
          <a:xfrm>
            <a:off x="457200" y="1600200"/>
            <a:ext cx="8229600" cy="5562600"/>
          </a:xfrm>
        </p:spPr>
        <p:txBody>
          <a:bodyPr>
            <a:normAutofit fontScale="62500" lnSpcReduction="20000"/>
          </a:bodyPr>
          <a:lstStyle/>
          <a:p>
            <a:r>
              <a:rPr lang="en-US" dirty="0" smtClean="0"/>
              <a:t>The embryo becomes surrounded by a thin membrane called the amnion.</a:t>
            </a:r>
          </a:p>
          <a:p>
            <a:endParaRPr lang="en-US" dirty="0" smtClean="0"/>
          </a:p>
          <a:p>
            <a:r>
              <a:rPr lang="en-US" dirty="0" smtClean="0"/>
              <a:t>Amnion is filled with amniotic fluid and protects the growing embryo from injury.</a:t>
            </a:r>
          </a:p>
          <a:p>
            <a:endParaRPr lang="en-US" dirty="0" smtClean="0"/>
          </a:p>
          <a:p>
            <a:r>
              <a:rPr lang="en-US" dirty="0" smtClean="0"/>
              <a:t>During week 5, umbilical cord forms.</a:t>
            </a:r>
          </a:p>
          <a:p>
            <a:endParaRPr lang="en-US" dirty="0" smtClean="0"/>
          </a:p>
          <a:p>
            <a:r>
              <a:rPr lang="en-US" b="1" dirty="0" smtClean="0">
                <a:solidFill>
                  <a:schemeClr val="tx2">
                    <a:lumMod val="50000"/>
                  </a:schemeClr>
                </a:solidFill>
              </a:rPr>
              <a:t>Umbilical cord</a:t>
            </a:r>
            <a:r>
              <a:rPr lang="en-US" dirty="0" smtClean="0"/>
              <a:t>-a cord that connects the embryo to the placenta.</a:t>
            </a:r>
          </a:p>
          <a:p>
            <a:endParaRPr lang="en-US" dirty="0" smtClean="0"/>
          </a:p>
          <a:p>
            <a:r>
              <a:rPr lang="en-US" dirty="0" smtClean="0"/>
              <a:t>The heart, brain, and other organs begin to form.</a:t>
            </a:r>
          </a:p>
          <a:p>
            <a:endParaRPr lang="en-US" dirty="0" smtClean="0"/>
          </a:p>
          <a:p>
            <a:r>
              <a:rPr lang="en-US" dirty="0" smtClean="0"/>
              <a:t>At 5-6 weeks, eyes, ears, spinal cord, and buds  begin to form.</a:t>
            </a:r>
          </a:p>
          <a:p>
            <a:endParaRPr lang="en-US" dirty="0" smtClean="0"/>
          </a:p>
          <a:p>
            <a:r>
              <a:rPr lang="en-US" dirty="0" smtClean="0"/>
              <a:t>At 8 weeks, muscles, nerves,  fingers, and toes start developing.</a:t>
            </a:r>
          </a:p>
          <a:p>
            <a:endParaRPr lang="en-US" dirty="0" smtClean="0"/>
          </a:p>
          <a:p>
            <a:r>
              <a:rPr lang="en-US" dirty="0" smtClean="0"/>
              <a:t>The embryo can swallow and blink.</a:t>
            </a:r>
          </a:p>
          <a:p>
            <a:pPr>
              <a:buNone/>
            </a:pPr>
            <a:endParaRPr lang="en-US" dirty="0" smtClean="0"/>
          </a:p>
          <a:p>
            <a:r>
              <a:rPr lang="en-US" dirty="0" smtClean="0"/>
              <a:t>Look at figure 2 on page 117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828800"/>
            <a:ext cx="8229600" cy="4526280"/>
          </a:xfrm>
        </p:spPr>
        <p:txBody>
          <a:bodyPr>
            <a:normAutofit lnSpcReduction="10000"/>
          </a:bodyPr>
          <a:lstStyle/>
          <a:p>
            <a:pPr marL="1145286" lvl="2" indent="-514350">
              <a:buAutoNum type="arabicPeriod" startAt="3"/>
            </a:pPr>
            <a:r>
              <a:rPr lang="en-US" sz="3200" b="1" dirty="0" smtClean="0">
                <a:solidFill>
                  <a:schemeClr val="tx2">
                    <a:lumMod val="75000"/>
                  </a:schemeClr>
                </a:solidFill>
              </a:rPr>
              <a:t>Regeneration(similar to fragmentation)</a:t>
            </a:r>
            <a:r>
              <a:rPr lang="en-US" sz="3200" dirty="0" smtClean="0"/>
              <a:t>-when an organism is capable of regenerating.  It loses a body part that may develop into an entirely new organism.</a:t>
            </a:r>
          </a:p>
          <a:p>
            <a:pPr marL="1145286" lvl="2" indent="-514350">
              <a:buNone/>
            </a:pPr>
            <a:endParaRPr lang="en-US" sz="3200" dirty="0" smtClean="0"/>
          </a:p>
          <a:p>
            <a:pPr marL="1145286" lvl="2" indent="-514350">
              <a:buNone/>
            </a:pPr>
            <a:r>
              <a:rPr lang="en-US" sz="3200" dirty="0" smtClean="0"/>
              <a:t>For example, if a sea star loses a body part it can develop into an entirely new organism.</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 9 to 16</a:t>
            </a:r>
            <a:endParaRPr lang="en-US" dirty="0"/>
          </a:p>
        </p:txBody>
      </p:sp>
      <p:sp>
        <p:nvSpPr>
          <p:cNvPr id="3" name="Content Placeholder 2"/>
          <p:cNvSpPr>
            <a:spLocks noGrp="1"/>
          </p:cNvSpPr>
          <p:nvPr>
            <p:ph idx="1"/>
          </p:nvPr>
        </p:nvSpPr>
        <p:spPr/>
        <p:txBody>
          <a:bodyPr/>
          <a:lstStyle/>
          <a:p>
            <a:r>
              <a:rPr lang="en-US" dirty="0" smtClean="0"/>
              <a:t>Begins to make tiny movements</a:t>
            </a:r>
          </a:p>
          <a:p>
            <a:r>
              <a:rPr lang="en-US" dirty="0" smtClean="0"/>
              <a:t>After week 10, the embryo is called a </a:t>
            </a:r>
            <a:r>
              <a:rPr lang="en-US" dirty="0" smtClean="0">
                <a:solidFill>
                  <a:schemeClr val="tx2">
                    <a:lumMod val="50000"/>
                  </a:schemeClr>
                </a:solidFill>
              </a:rPr>
              <a:t>fetus</a:t>
            </a:r>
            <a:r>
              <a:rPr lang="en-US" dirty="0" smtClean="0"/>
              <a:t>.</a:t>
            </a:r>
          </a:p>
          <a:p>
            <a:r>
              <a:rPr lang="en-US" dirty="0" smtClean="0"/>
              <a:t>It’s face begins to look more human.</a:t>
            </a:r>
          </a:p>
          <a:p>
            <a:r>
              <a:rPr lang="en-US" dirty="0" smtClean="0"/>
              <a:t>More muscles &amp; can start to make a fist</a:t>
            </a:r>
          </a:p>
          <a:p>
            <a:r>
              <a:rPr lang="en-US" dirty="0" smtClean="0"/>
              <a:t>At week 10, it is about 35mm long.</a:t>
            </a:r>
          </a:p>
          <a:p>
            <a:r>
              <a:rPr lang="en-US" dirty="0" smtClean="0"/>
              <a:t>At week 16, it is about 108mm long.</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 17 to 24</a:t>
            </a:r>
            <a:endParaRPr lang="en-US" dirty="0"/>
          </a:p>
        </p:txBody>
      </p:sp>
      <p:sp>
        <p:nvSpPr>
          <p:cNvPr id="3" name="Content Placeholder 2"/>
          <p:cNvSpPr>
            <a:spLocks noGrp="1"/>
          </p:cNvSpPr>
          <p:nvPr>
            <p:ph idx="1"/>
          </p:nvPr>
        </p:nvSpPr>
        <p:spPr/>
        <p:txBody>
          <a:bodyPr/>
          <a:lstStyle/>
          <a:p>
            <a:r>
              <a:rPr lang="en-US" dirty="0" smtClean="0"/>
              <a:t>Fetus can make faces</a:t>
            </a:r>
          </a:p>
          <a:p>
            <a:r>
              <a:rPr lang="en-US" dirty="0" smtClean="0"/>
              <a:t>Mother can start feeling movements.</a:t>
            </a:r>
          </a:p>
          <a:p>
            <a:r>
              <a:rPr lang="en-US" dirty="0" smtClean="0"/>
              <a:t>Fetus can hear sounds.</a:t>
            </a:r>
          </a:p>
          <a:p>
            <a:r>
              <a:rPr lang="en-US" dirty="0" smtClean="0"/>
              <a:t>If a fetus was born at 24 weeks, it may survive.</a:t>
            </a:r>
          </a:p>
          <a:p>
            <a:r>
              <a:rPr lang="en-US" dirty="0" smtClean="0"/>
              <a:t>23-30cm in long</a:t>
            </a:r>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Week 25 to 36</a:t>
            </a:r>
            <a:endParaRPr lang="en-US" dirty="0"/>
          </a:p>
        </p:txBody>
      </p:sp>
      <p:sp>
        <p:nvSpPr>
          <p:cNvPr id="3" name="Content Placeholder 2"/>
          <p:cNvSpPr>
            <a:spLocks noGrp="1"/>
          </p:cNvSpPr>
          <p:nvPr>
            <p:ph idx="1"/>
          </p:nvPr>
        </p:nvSpPr>
        <p:spPr/>
        <p:txBody>
          <a:bodyPr/>
          <a:lstStyle/>
          <a:p>
            <a:r>
              <a:rPr lang="en-US" dirty="0" smtClean="0"/>
              <a:t>At 25 to 26 weeks, the fetus’s lungs are well developed.  </a:t>
            </a:r>
          </a:p>
          <a:p>
            <a:r>
              <a:rPr lang="en-US" dirty="0" smtClean="0"/>
              <a:t>It will not take it’s first breath until it is born.</a:t>
            </a:r>
          </a:p>
          <a:p>
            <a:r>
              <a:rPr lang="en-US" dirty="0" smtClean="0"/>
              <a:t>At 32 weeks, it can open and close it’s eyes.</a:t>
            </a:r>
          </a:p>
          <a:p>
            <a:r>
              <a:rPr lang="en-US" dirty="0" smtClean="0"/>
              <a:t>At 36 weeks, the fetus is almost ready to be born.</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Birth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37 to 38 weeks-it is fully developed</a:t>
            </a:r>
          </a:p>
          <a:p>
            <a:r>
              <a:rPr lang="en-US" dirty="0" smtClean="0"/>
              <a:t>Full term = 40 weeks</a:t>
            </a:r>
          </a:p>
          <a:p>
            <a:r>
              <a:rPr lang="en-US" dirty="0" smtClean="0">
                <a:solidFill>
                  <a:schemeClr val="tx2">
                    <a:lumMod val="50000"/>
                  </a:schemeClr>
                </a:solidFill>
              </a:rPr>
              <a:t>labor</a:t>
            </a:r>
            <a:r>
              <a:rPr lang="en-US" dirty="0" smtClean="0"/>
              <a:t>-a series of muscular contractions that begin the birthing process.</a:t>
            </a:r>
          </a:p>
          <a:p>
            <a:r>
              <a:rPr lang="en-US" dirty="0" smtClean="0"/>
              <a:t>These push the fetus through the mother’s vagina and out.</a:t>
            </a:r>
          </a:p>
          <a:p>
            <a:r>
              <a:rPr lang="en-US" dirty="0" smtClean="0"/>
              <a:t>The umbilical cord is cut (which is connected to the placenta) and tied.</a:t>
            </a:r>
          </a:p>
          <a:p>
            <a:r>
              <a:rPr lang="en-US" dirty="0" smtClean="0"/>
              <a:t>This will dry up and will leave you with a belly button.</a:t>
            </a:r>
          </a:p>
          <a:p>
            <a:r>
              <a:rPr lang="en-US" dirty="0" smtClean="0"/>
              <a:t>The mother will expel the placenta and the labor is complete.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40000"/>
            <a:lumOff val="60000"/>
          </a:schemeClr>
        </a:solidFill>
        <a:effectLst/>
      </p:bgPr>
    </p:bg>
    <p:spTree>
      <p:nvGrpSpPr>
        <p:cNvPr id="1" name=""/>
        <p:cNvGrpSpPr/>
        <p:nvPr/>
      </p:nvGrpSpPr>
      <p:grpSpPr>
        <a:xfrm>
          <a:off x="0" y="0"/>
          <a:ext cx="0" cy="0"/>
          <a:chOff x="0" y="0"/>
          <a:chExt cx="0" cy="0"/>
        </a:xfrm>
      </p:grpSpPr>
      <p:pic>
        <p:nvPicPr>
          <p:cNvPr id="2050" name="Picture 2" descr="http://pregnancy.about.com/library/ultrasounds/992aaaaaaaaaaw.jpg"/>
          <p:cNvPicPr>
            <a:picLocks noChangeAspect="1" noChangeArrowheads="1"/>
          </p:cNvPicPr>
          <p:nvPr/>
        </p:nvPicPr>
        <p:blipFill>
          <a:blip r:embed="rId3" cstate="print"/>
          <a:srcRect/>
          <a:stretch>
            <a:fillRect/>
          </a:stretch>
        </p:blipFill>
        <p:spPr bwMode="auto">
          <a:xfrm>
            <a:off x="0" y="0"/>
            <a:ext cx="3342734" cy="2362200"/>
          </a:xfrm>
          <a:prstGeom prst="rect">
            <a:avLst/>
          </a:prstGeom>
          <a:noFill/>
        </p:spPr>
      </p:pic>
      <p:pic>
        <p:nvPicPr>
          <p:cNvPr id="2052" name="Picture 4" descr="http://pregnancy.about.com/library/ultrasounds/us0014c.jpg"/>
          <p:cNvPicPr>
            <a:picLocks noChangeAspect="1" noChangeArrowheads="1"/>
          </p:cNvPicPr>
          <p:nvPr/>
        </p:nvPicPr>
        <p:blipFill>
          <a:blip r:embed="rId4" cstate="print"/>
          <a:srcRect/>
          <a:stretch>
            <a:fillRect/>
          </a:stretch>
        </p:blipFill>
        <p:spPr bwMode="auto">
          <a:xfrm>
            <a:off x="5917790" y="0"/>
            <a:ext cx="3226210" cy="2667000"/>
          </a:xfrm>
          <a:prstGeom prst="rect">
            <a:avLst/>
          </a:prstGeom>
          <a:noFill/>
        </p:spPr>
      </p:pic>
      <p:sp>
        <p:nvSpPr>
          <p:cNvPr id="6" name="TextBox 5"/>
          <p:cNvSpPr txBox="1"/>
          <p:nvPr/>
        </p:nvSpPr>
        <p:spPr>
          <a:xfrm>
            <a:off x="3276600" y="914400"/>
            <a:ext cx="1766125" cy="369332"/>
          </a:xfrm>
          <a:prstGeom prst="rect">
            <a:avLst/>
          </a:prstGeom>
          <a:noFill/>
        </p:spPr>
        <p:txBody>
          <a:bodyPr wrap="none" rtlCol="0">
            <a:spAutoFit/>
          </a:bodyPr>
          <a:lstStyle/>
          <a:p>
            <a:r>
              <a:rPr lang="en-US" dirty="0" smtClean="0"/>
              <a:t>          14 Weeks</a:t>
            </a:r>
            <a:endParaRPr lang="en-US" dirty="0"/>
          </a:p>
        </p:txBody>
      </p:sp>
      <p:pic>
        <p:nvPicPr>
          <p:cNvPr id="2054" name="Picture 6" descr="http://pregnancy.about.com/library/ultrasounds/992aaaaaaay.jpg"/>
          <p:cNvPicPr>
            <a:picLocks noChangeAspect="1" noChangeArrowheads="1"/>
          </p:cNvPicPr>
          <p:nvPr/>
        </p:nvPicPr>
        <p:blipFill>
          <a:blip r:embed="rId5" cstate="print"/>
          <a:srcRect/>
          <a:stretch>
            <a:fillRect/>
          </a:stretch>
        </p:blipFill>
        <p:spPr bwMode="auto">
          <a:xfrm>
            <a:off x="533400" y="2438400"/>
            <a:ext cx="1990725" cy="2171701"/>
          </a:xfrm>
          <a:prstGeom prst="rect">
            <a:avLst/>
          </a:prstGeom>
          <a:noFill/>
        </p:spPr>
      </p:pic>
      <p:pic>
        <p:nvPicPr>
          <p:cNvPr id="2056" name="Picture 8" descr="http://pregnancy.about.com/library/ultrasounds/26foot.jpg"/>
          <p:cNvPicPr>
            <a:picLocks noChangeAspect="1" noChangeArrowheads="1"/>
          </p:cNvPicPr>
          <p:nvPr/>
        </p:nvPicPr>
        <p:blipFill>
          <a:blip r:embed="rId6" cstate="print"/>
          <a:srcRect/>
          <a:stretch>
            <a:fillRect/>
          </a:stretch>
        </p:blipFill>
        <p:spPr bwMode="auto">
          <a:xfrm>
            <a:off x="6629400" y="2819400"/>
            <a:ext cx="1905000" cy="1676400"/>
          </a:xfrm>
          <a:prstGeom prst="rect">
            <a:avLst/>
          </a:prstGeom>
          <a:noFill/>
        </p:spPr>
      </p:pic>
      <p:sp>
        <p:nvSpPr>
          <p:cNvPr id="9" name="TextBox 8"/>
          <p:cNvSpPr txBox="1"/>
          <p:nvPr/>
        </p:nvSpPr>
        <p:spPr>
          <a:xfrm>
            <a:off x="609600" y="4648200"/>
            <a:ext cx="1718547" cy="369332"/>
          </a:xfrm>
          <a:prstGeom prst="rect">
            <a:avLst/>
          </a:prstGeom>
          <a:noFill/>
        </p:spPr>
        <p:txBody>
          <a:bodyPr wrap="none" rtlCol="0">
            <a:spAutoFit/>
          </a:bodyPr>
          <a:lstStyle/>
          <a:p>
            <a:r>
              <a:rPr lang="en-US" dirty="0" smtClean="0"/>
              <a:t>Thumb Sucker</a:t>
            </a:r>
            <a:endParaRPr lang="en-US" dirty="0"/>
          </a:p>
        </p:txBody>
      </p:sp>
      <p:sp>
        <p:nvSpPr>
          <p:cNvPr id="10" name="TextBox 9"/>
          <p:cNvSpPr txBox="1"/>
          <p:nvPr/>
        </p:nvSpPr>
        <p:spPr>
          <a:xfrm>
            <a:off x="7239000" y="4572000"/>
            <a:ext cx="591637" cy="369332"/>
          </a:xfrm>
          <a:prstGeom prst="rect">
            <a:avLst/>
          </a:prstGeom>
          <a:noFill/>
        </p:spPr>
        <p:txBody>
          <a:bodyPr wrap="none" rtlCol="0">
            <a:spAutoFit/>
          </a:bodyPr>
          <a:lstStyle/>
          <a:p>
            <a:r>
              <a:rPr lang="en-US" dirty="0" smtClean="0"/>
              <a:t>foot</a:t>
            </a:r>
            <a:endParaRPr lang="en-US" dirty="0"/>
          </a:p>
        </p:txBody>
      </p:sp>
      <p:sp>
        <p:nvSpPr>
          <p:cNvPr id="11" name="TextBox 10"/>
          <p:cNvSpPr txBox="1"/>
          <p:nvPr/>
        </p:nvSpPr>
        <p:spPr>
          <a:xfrm>
            <a:off x="3048000" y="5257800"/>
            <a:ext cx="3124200" cy="584775"/>
          </a:xfrm>
          <a:prstGeom prst="rect">
            <a:avLst/>
          </a:prstGeom>
          <a:noFill/>
        </p:spPr>
        <p:txBody>
          <a:bodyPr wrap="square" rtlCol="0">
            <a:spAutoFit/>
          </a:bodyPr>
          <a:lstStyle/>
          <a:p>
            <a:r>
              <a:rPr lang="en-US" sz="3200" b="1" dirty="0" smtClean="0"/>
              <a:t>Ultrasounds</a:t>
            </a:r>
            <a:endParaRPr lang="en-US" sz="3200"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hlinkClick r:id="rId3"/>
              </a:rPr>
              <a:t>Ultrasounds by week</a:t>
            </a:r>
            <a:endParaRPr lang="en-US" dirty="0" smtClean="0"/>
          </a:p>
          <a:p>
            <a:pPr>
              <a:buNone/>
            </a:pPr>
            <a:endParaRPr lang="en-US" dirty="0" smtClean="0"/>
          </a:p>
          <a:p>
            <a:pPr>
              <a:buNone/>
            </a:pPr>
            <a:r>
              <a:rPr lang="en-US" smtClean="0">
                <a:hlinkClick r:id="rId4"/>
              </a:rPr>
              <a:t>Fertilization</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After Birth</a:t>
            </a:r>
            <a:endParaRPr lang="en-US" dirty="0"/>
          </a:p>
        </p:txBody>
      </p:sp>
      <p:sp>
        <p:nvSpPr>
          <p:cNvPr id="3" name="Content Placeholder 2"/>
          <p:cNvSpPr>
            <a:spLocks noGrp="1"/>
          </p:cNvSpPr>
          <p:nvPr>
            <p:ph idx="1"/>
          </p:nvPr>
        </p:nvSpPr>
        <p:spPr/>
        <p:txBody>
          <a:bodyPr>
            <a:normAutofit/>
          </a:bodyPr>
          <a:lstStyle/>
          <a:p>
            <a:r>
              <a:rPr lang="en-US" sz="2400" dirty="0" smtClean="0"/>
              <a:t>Infancy:  birth to age 2</a:t>
            </a:r>
          </a:p>
          <a:p>
            <a:pPr>
              <a:buNone/>
            </a:pPr>
            <a:r>
              <a:rPr lang="en-US" sz="2400" dirty="0" smtClean="0"/>
              <a:t>		teeth appeared and you became more</a:t>
            </a:r>
          </a:p>
          <a:p>
            <a:pPr>
              <a:buNone/>
            </a:pPr>
            <a:r>
              <a:rPr lang="en-US" sz="2400" dirty="0" smtClean="0"/>
              <a:t>         coordinated</a:t>
            </a:r>
          </a:p>
          <a:p>
            <a:pPr>
              <a:buNone/>
            </a:pPr>
            <a:endParaRPr lang="en-US" sz="2400" dirty="0" smtClean="0"/>
          </a:p>
          <a:p>
            <a:r>
              <a:rPr lang="en-US" sz="2400" dirty="0" smtClean="0"/>
              <a:t>Childhood:  age 2 to puberty</a:t>
            </a:r>
          </a:p>
          <a:p>
            <a:pPr marL="292100" lvl="3" indent="-292100">
              <a:spcBef>
                <a:spcPts val="0"/>
              </a:spcBef>
              <a:buClr>
                <a:schemeClr val="accent1"/>
              </a:buClr>
              <a:buSzPct val="70000"/>
              <a:buNone/>
            </a:pPr>
            <a:r>
              <a:rPr lang="en-US" sz="2400" dirty="0" smtClean="0"/>
              <a:t>               Permanent teeth &amp; muscles became</a:t>
            </a:r>
          </a:p>
          <a:p>
            <a:pPr marL="292100" lvl="3" indent="-292100">
              <a:spcBef>
                <a:spcPts val="0"/>
              </a:spcBef>
              <a:buClr>
                <a:schemeClr val="accent1"/>
              </a:buClr>
              <a:buSzPct val="70000"/>
              <a:buNone/>
            </a:pPr>
            <a:r>
              <a:rPr lang="en-US" sz="2400" dirty="0" smtClean="0"/>
              <a:t>               more coordinated</a:t>
            </a:r>
          </a:p>
          <a:p>
            <a:pPr marL="292100" lvl="3" indent="-292100">
              <a:spcBef>
                <a:spcPts val="0"/>
              </a:spcBef>
              <a:buClr>
                <a:schemeClr val="accent1"/>
              </a:buClr>
              <a:buSzPct val="70000"/>
              <a:buNone/>
            </a:pPr>
            <a:endParaRPr lang="en-US" sz="2400" dirty="0" smtClean="0"/>
          </a:p>
          <a:p>
            <a:r>
              <a:rPr lang="en-US" sz="2400" dirty="0" smtClean="0"/>
              <a:t>Adolescence:  puberty to adulthood</a:t>
            </a:r>
          </a:p>
          <a:p>
            <a:pPr lvl="1"/>
            <a:r>
              <a:rPr lang="en-US" sz="2400" dirty="0" smtClean="0"/>
              <a:t>In boys, occurs between the ages of 11 &amp; 16.</a:t>
            </a:r>
          </a:p>
          <a:p>
            <a:pPr lvl="1"/>
            <a:r>
              <a:rPr lang="en-US" sz="2400" dirty="0" smtClean="0"/>
              <a:t>In girls, occurs between the ages of 9 &amp; 14.</a:t>
            </a:r>
          </a:p>
          <a:p>
            <a:pPr lvl="1">
              <a:buNone/>
            </a:pPr>
            <a:endParaRPr lang="en-US" sz="2400" dirty="0" smtClean="0"/>
          </a:p>
          <a:p>
            <a:pPr lvl="1"/>
            <a:endParaRPr lang="en-US" sz="2400" dirty="0" smtClean="0"/>
          </a:p>
          <a:p>
            <a:pPr lvl="1"/>
            <a:endParaRPr lang="en-US" sz="2400" dirty="0" smtClean="0"/>
          </a:p>
          <a:p>
            <a:pPr lvl="1">
              <a:buNone/>
            </a:pPr>
            <a:endParaRPr lang="en-US" sz="24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800917"/>
          </a:xfrm>
        </p:spPr>
        <p:txBody>
          <a:bodyPr/>
          <a:lstStyle/>
          <a:p>
            <a:pPr lvl="1"/>
            <a:r>
              <a:rPr lang="en-US" sz="2400" dirty="0" smtClean="0"/>
              <a:t>Adulthood:	</a:t>
            </a:r>
          </a:p>
          <a:p>
            <a:pPr lvl="1"/>
            <a:endParaRPr lang="en-US" sz="2400" dirty="0" smtClean="0"/>
          </a:p>
          <a:p>
            <a:pPr lvl="2"/>
            <a:r>
              <a:rPr lang="en-US" sz="2100" dirty="0" smtClean="0"/>
              <a:t>From age 20 to 40 (young adult) peak of physical development</a:t>
            </a:r>
          </a:p>
          <a:p>
            <a:pPr lvl="2"/>
            <a:endParaRPr lang="en-US" sz="2100" dirty="0" smtClean="0"/>
          </a:p>
          <a:p>
            <a:pPr lvl="2"/>
            <a:r>
              <a:rPr lang="en-US" sz="2100" dirty="0" smtClean="0"/>
              <a:t>Around age 30:  loss of flexibility,  deterioration of eyesight, increase body fat, and loss of hair.</a:t>
            </a:r>
          </a:p>
          <a:p>
            <a:pPr lvl="2"/>
            <a:endParaRPr lang="en-US" sz="2100" dirty="0" smtClean="0"/>
          </a:p>
          <a:p>
            <a:pPr lvl="2"/>
            <a:r>
              <a:rPr lang="en-US" sz="2100" dirty="0" smtClean="0"/>
              <a:t>40-65 middle age:   gray hair, athletic abilities decrease, &amp; skin wrinkles</a:t>
            </a:r>
          </a:p>
          <a:p>
            <a:pPr lvl="2"/>
            <a:endParaRPr lang="en-US" sz="2100" dirty="0" smtClean="0"/>
          </a:p>
          <a:p>
            <a:pPr lvl="2"/>
            <a:r>
              <a:rPr lang="en-US" sz="2100" dirty="0" smtClean="0"/>
              <a:t>Over 65 is considered an older adult.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Starfish, also known as sea stars, (they are not fish) are capable of regenerating even one arm into a whole new body. This is only possible if the arm includes part of the central disc. If you cut off only the tip of an arm, that tip will not regenerate, but the animal will grow another arm. I have seen a single arm nearly 8 inches long with small 1/2 inch arms growing off of it, it will eventually become a whole new sea star. If you cut a sea star in quarters, right down the center, each piece will grow into a whole new sea star. I do not know how many pieces one can cut any one starfish into and still have each regenerate. As long as a piece has part of the central disk, it should regenerate into a whole organism. But if you cut a starfish in half, and then let it grow into an whole one before cutting it in half again, one should be able to do that indefinitely.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eastar.jpg"/>
          <p:cNvPicPr>
            <a:picLocks noGrp="1" noChangeAspect="1"/>
          </p:cNvPicPr>
          <p:nvPr>
            <p:ph idx="1"/>
          </p:nvPr>
        </p:nvPicPr>
        <p:blipFill>
          <a:blip r:embed="rId3" cstate="print"/>
          <a:stretch>
            <a:fillRect/>
          </a:stretch>
        </p:blipFill>
        <p:spPr>
          <a:xfrm>
            <a:off x="0" y="-179295"/>
            <a:ext cx="9144000" cy="7037295"/>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p:cNvSpPr txBox="1"/>
          <p:nvPr/>
        </p:nvSpPr>
        <p:spPr>
          <a:xfrm>
            <a:off x="685800" y="152400"/>
            <a:ext cx="3200400" cy="369332"/>
          </a:xfrm>
          <a:prstGeom prst="rect">
            <a:avLst/>
          </a:prstGeom>
          <a:noFill/>
        </p:spPr>
        <p:txBody>
          <a:bodyPr wrap="square" rtlCol="0">
            <a:spAutoFit/>
          </a:bodyPr>
          <a:lstStyle/>
          <a:p>
            <a:r>
              <a:rPr lang="en-US" dirty="0" smtClean="0"/>
              <a:t>Sea Star </a:t>
            </a:r>
            <a:endParaRPr lang="en-US" dirty="0"/>
          </a:p>
        </p:txBody>
      </p:sp>
      <p:sp>
        <p:nvSpPr>
          <p:cNvPr id="7" name="TextBox 6"/>
          <p:cNvSpPr txBox="1"/>
          <p:nvPr/>
        </p:nvSpPr>
        <p:spPr>
          <a:xfrm>
            <a:off x="2819400" y="6400800"/>
            <a:ext cx="3733800" cy="369332"/>
          </a:xfrm>
          <a:prstGeom prst="rect">
            <a:avLst/>
          </a:prstGeom>
          <a:noFill/>
        </p:spPr>
        <p:txBody>
          <a:bodyPr wrap="square" rtlCol="0">
            <a:spAutoFit/>
          </a:bodyPr>
          <a:lstStyle/>
          <a:p>
            <a:r>
              <a:rPr lang="en-US" dirty="0" smtClean="0"/>
              <a:t>             Regeneration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hlinkClick r:id="rId3"/>
              </a:rPr>
              <a:t>http://www.faculty.umb.edu/yvonne_vaillancourt/Biology/HHplanaria_regen_activity.pdf</a:t>
            </a:r>
            <a:endParaRPr lang="en-US" dirty="0" smtClean="0"/>
          </a:p>
          <a:p>
            <a:pPr>
              <a:buNone/>
            </a:pPr>
            <a:endParaRPr lang="en-US" dirty="0" smtClean="0"/>
          </a:p>
          <a:p>
            <a:pPr>
              <a:buNone/>
            </a:pPr>
            <a:r>
              <a:rPr lang="en-US" dirty="0" smtClean="0"/>
              <a:t>Regeneration Activity:	</a:t>
            </a:r>
            <a:r>
              <a:rPr lang="en-US" dirty="0" err="1" smtClean="0"/>
              <a:t>Planaria</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1">
      <a:dk1>
        <a:srgbClr val="0000BF"/>
      </a:dk1>
      <a:lt1>
        <a:sysClr val="window" lastClr="FFFFFF"/>
      </a:lt1>
      <a:dk2>
        <a:srgbClr val="953734"/>
      </a:dk2>
      <a:lt2>
        <a:srgbClr val="FEB2FF"/>
      </a:lt2>
      <a:accent1>
        <a:srgbClr val="C6D9F0"/>
      </a:accent1>
      <a:accent2>
        <a:srgbClr val="E36C09"/>
      </a:accent2>
      <a:accent3>
        <a:srgbClr val="92D050"/>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1176</TotalTime>
  <Words>2366</Words>
  <Application>Microsoft Office PowerPoint</Application>
  <PresentationFormat>On-screen Show (4:3)</PresentationFormat>
  <Paragraphs>431</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Foundry</vt:lpstr>
      <vt:lpstr>Chapter 5    Reproduction and Development</vt:lpstr>
      <vt:lpstr>Asexual Reproduction </vt:lpstr>
      <vt:lpstr>Slide 3</vt:lpstr>
      <vt:lpstr>Slide 4</vt:lpstr>
      <vt:lpstr>How do Planaria reproduce? </vt:lpstr>
      <vt:lpstr>Slide 6</vt:lpstr>
      <vt:lpstr>Slide 7</vt:lpstr>
      <vt:lpstr>Slide 8</vt:lpstr>
      <vt:lpstr>Slide 9</vt:lpstr>
      <vt:lpstr>Sexual Reproduction</vt:lpstr>
      <vt:lpstr>Female Parent</vt:lpstr>
      <vt:lpstr>Male Parent</vt:lpstr>
      <vt:lpstr>Slide 13</vt:lpstr>
      <vt:lpstr>Human Cells</vt:lpstr>
      <vt:lpstr>Meiosis</vt:lpstr>
      <vt:lpstr>Genes</vt:lpstr>
      <vt:lpstr>External Fertilization</vt:lpstr>
      <vt:lpstr>Slide 18</vt:lpstr>
      <vt:lpstr>Slide 19</vt:lpstr>
      <vt:lpstr>Clownfish live in groups</vt:lpstr>
      <vt:lpstr>Slide 21</vt:lpstr>
      <vt:lpstr>Internal Fertilization</vt:lpstr>
      <vt:lpstr>Mammals</vt:lpstr>
      <vt:lpstr>All Mammals Reproduce in one of the Following Ways:</vt:lpstr>
      <vt:lpstr>Montreme Information</vt:lpstr>
      <vt:lpstr>Slide 26</vt:lpstr>
      <vt:lpstr>Slide 27</vt:lpstr>
      <vt:lpstr>Slide 28</vt:lpstr>
      <vt:lpstr>Section 2:  Human Reproduction</vt:lpstr>
      <vt:lpstr>Male </vt:lpstr>
      <vt:lpstr> Route of Sperm:</vt:lpstr>
      <vt:lpstr>Slide 32</vt:lpstr>
      <vt:lpstr>Male </vt:lpstr>
      <vt:lpstr>The Female Reproductive System</vt:lpstr>
      <vt:lpstr>                           Female Reproductive Organs: </vt:lpstr>
      <vt:lpstr>Female</vt:lpstr>
      <vt:lpstr>Egg’s Journey</vt:lpstr>
      <vt:lpstr>A Baby is Born</vt:lpstr>
      <vt:lpstr>Slide 39</vt:lpstr>
      <vt:lpstr>What does it mean to have your tubes tied?</vt:lpstr>
      <vt:lpstr>Menstrual Cycle</vt:lpstr>
      <vt:lpstr>Multiple Births</vt:lpstr>
      <vt:lpstr>Identical Twins</vt:lpstr>
      <vt:lpstr>Identical Twins</vt:lpstr>
      <vt:lpstr>Fraternal Twins</vt:lpstr>
      <vt:lpstr>Fraternal Twins</vt:lpstr>
      <vt:lpstr>Reproductive System Problems</vt:lpstr>
      <vt:lpstr>AIDS</vt:lpstr>
      <vt:lpstr>Slide 49</vt:lpstr>
      <vt:lpstr>Slide 50</vt:lpstr>
      <vt:lpstr>More Information of Cancer Cells</vt:lpstr>
      <vt:lpstr>Slide 52</vt:lpstr>
      <vt:lpstr>Infertility</vt:lpstr>
      <vt:lpstr>Fertilization to Embryo</vt:lpstr>
      <vt:lpstr>Look at Figure 1:    Implantation</vt:lpstr>
      <vt:lpstr>From Embryo to Fetus(look at Figure 2 on Page 117)</vt:lpstr>
      <vt:lpstr>Weeks 1 and 2</vt:lpstr>
      <vt:lpstr>Weeks 3 and 4</vt:lpstr>
      <vt:lpstr>Weeks 5 to 8</vt:lpstr>
      <vt:lpstr>Week 9 to 16</vt:lpstr>
      <vt:lpstr>Week 17 to 24</vt:lpstr>
      <vt:lpstr>Week 25 to 36</vt:lpstr>
      <vt:lpstr>Birth</vt:lpstr>
      <vt:lpstr>Slide 64</vt:lpstr>
      <vt:lpstr>Slide 65</vt:lpstr>
      <vt:lpstr>After Birth</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Reproduction and Development</dc:title>
  <dc:creator>Kris</dc:creator>
  <cp:lastModifiedBy>Kris</cp:lastModifiedBy>
  <cp:revision>75</cp:revision>
  <dcterms:created xsi:type="dcterms:W3CDTF">2009-09-21T13:05:27Z</dcterms:created>
  <dcterms:modified xsi:type="dcterms:W3CDTF">2012-05-02T17:51:40Z</dcterms:modified>
</cp:coreProperties>
</file>