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Lst>
  <p:notesMasterIdLst>
    <p:notesMasterId r:id="rId44"/>
  </p:notesMasterIdLst>
  <p:handoutMasterIdLst>
    <p:handoutMasterId r:id="rId45"/>
  </p:handoutMasterIdLst>
  <p:sldIdLst>
    <p:sldId id="256" r:id="rId5"/>
    <p:sldId id="273" r:id="rId6"/>
    <p:sldId id="257" r:id="rId7"/>
    <p:sldId id="270" r:id="rId8"/>
    <p:sldId id="274" r:id="rId9"/>
    <p:sldId id="277" r:id="rId10"/>
    <p:sldId id="275" r:id="rId11"/>
    <p:sldId id="269" r:id="rId12"/>
    <p:sldId id="259" r:id="rId13"/>
    <p:sldId id="261" r:id="rId14"/>
    <p:sldId id="260" r:id="rId15"/>
    <p:sldId id="263" r:id="rId16"/>
    <p:sldId id="262" r:id="rId17"/>
    <p:sldId id="279" r:id="rId18"/>
    <p:sldId id="264" r:id="rId19"/>
    <p:sldId id="278" r:id="rId20"/>
    <p:sldId id="271" r:id="rId21"/>
    <p:sldId id="265" r:id="rId22"/>
    <p:sldId id="266" r:id="rId23"/>
    <p:sldId id="280" r:id="rId24"/>
    <p:sldId id="268" r:id="rId25"/>
    <p:sldId id="281" r:id="rId26"/>
    <p:sldId id="282" r:id="rId27"/>
    <p:sldId id="288" r:id="rId28"/>
    <p:sldId id="290" r:id="rId29"/>
    <p:sldId id="292" r:id="rId30"/>
    <p:sldId id="294" r:id="rId31"/>
    <p:sldId id="296" r:id="rId32"/>
    <p:sldId id="298" r:id="rId33"/>
    <p:sldId id="300" r:id="rId34"/>
    <p:sldId id="302" r:id="rId35"/>
    <p:sldId id="303" r:id="rId36"/>
    <p:sldId id="283" r:id="rId37"/>
    <p:sldId id="306" r:id="rId38"/>
    <p:sldId id="305" r:id="rId39"/>
    <p:sldId id="284" r:id="rId40"/>
    <p:sldId id="285" r:id="rId41"/>
    <p:sldId id="286" r:id="rId42"/>
    <p:sldId id="307" r:id="rId43"/>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7" autoAdjust="0"/>
  </p:normalViewPr>
  <p:slideViewPr>
    <p:cSldViewPr>
      <p:cViewPr varScale="1">
        <p:scale>
          <a:sx n="86" d="100"/>
          <a:sy n="86" d="100"/>
        </p:scale>
        <p:origin x="-68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59395"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59396"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59397"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atin typeface="Arial" charset="0"/>
              </a:defRPr>
            </a:lvl1pPr>
          </a:lstStyle>
          <a:p>
            <a:pPr>
              <a:defRPr/>
            </a:pPr>
            <a:fld id="{9898125C-5515-47AB-8840-C0999103A7F8}"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vl1pPr>
          </a:lstStyle>
          <a:p>
            <a:pPr>
              <a:defRPr/>
            </a:pPr>
            <a:fld id="{DD280026-C759-4976-B039-F787CD1E312A}" type="datetimeFigureOut">
              <a:rPr lang="en-US"/>
              <a:pPr>
                <a:defRPr/>
              </a:pPr>
              <a:t>1/1/2013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vl1pPr>
          </a:lstStyle>
          <a:p>
            <a:pPr>
              <a:defRPr/>
            </a:pPr>
            <a:fld id="{A9342CB3-8AC6-4CFC-BA2C-4B469971A39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8F21E08-8CD2-40F1-953A-EE28D00AE0A0}"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029BF1-2E83-459D-BC78-E4EC1B9B5897}"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ABE035A-369C-491D-98FC-0B73FA404A9E}"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DB61827-328C-4CA1-89DC-6255711BAF49}"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CD8C18C-93CA-4D0B-A226-A99DEB5EC595}"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9342CB3-8AC6-4CFC-BA2C-4B469971A39D}"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4BB13F2-BE4C-49EE-B8FC-D3005FE93FBB}"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9342CB3-8AC6-4CFC-BA2C-4B469971A39D}"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516A2C0-6816-4244-9F5E-9CE9DBF981D8}"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45E4A52-AF4D-4564-A655-73E8BEE58C64}"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11B0940-3406-4824-9F9A-14B7948972FC}"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9342CB3-8AC6-4CFC-BA2C-4B469971A39D}"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9342CB3-8AC6-4CFC-BA2C-4B469971A39D}"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C1B0BA0-5DF7-40A6-A611-FDB5CDA53029}"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9342CB3-8AC6-4CFC-BA2C-4B469971A39D}"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9342CB3-8AC6-4CFC-BA2C-4B469971A39D}"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715A00-50E9-44F2-94F8-98C4257B0844}"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715A00-50E9-44F2-94F8-98C4257B0844}"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715A00-50E9-44F2-94F8-98C4257B0844}"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715A00-50E9-44F2-94F8-98C4257B0844}"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715A00-50E9-44F2-94F8-98C4257B0844}"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715A00-50E9-44F2-94F8-98C4257B0844}"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1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7C6E7DE-547E-4CF3-A654-E2488050C130}" type="slidenum">
              <a:rPr lang="en-US"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715A00-50E9-44F2-94F8-98C4257B0844}"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715A00-50E9-44F2-94F8-98C4257B0844}"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9342CB3-8AC6-4CFC-BA2C-4B469971A39D}"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9342CB3-8AC6-4CFC-BA2C-4B469971A39D}"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9342CB3-8AC6-4CFC-BA2C-4B469971A39D}"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715A00-50E9-44F2-94F8-98C4257B0844}"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9342CB3-8AC6-4CFC-BA2C-4B469971A39D}"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9342CB3-8AC6-4CFC-BA2C-4B469971A39D}" type="slidenum">
              <a:rPr lang="en-US" smtClean="0"/>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9342CB3-8AC6-4CFC-BA2C-4B469971A39D}"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9342CB3-8AC6-4CFC-BA2C-4B469971A39D}" type="slidenum">
              <a:rPr lang="en-US" smtClean="0"/>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20EC81D-2689-4A8C-B5CE-F90DBB979585}"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9342CB3-8AC6-4CFC-BA2C-4B469971A39D}"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9342CB3-8AC6-4CFC-BA2C-4B469971A39D}"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9342CB3-8AC6-4CFC-BA2C-4B469971A39D}"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3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3DC4D9A-A4FF-42B7-A040-0CABFD4FF354}"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F38345D-A833-440E-BE8F-F99093FED378}"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grpSp>
      <p:sp>
        <p:nvSpPr>
          <p:cNvPr id="52235"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52236"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4452E832-EFF2-4579-9412-6E94293D046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6DA236B9-7B2F-406A-B683-FFD4F6F4E831}"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6C343F3A-F88C-4B75-A134-C4AC41C460E0}"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722FDFF1-435A-4B73-8E6E-44BBE937FB44}"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38878B8D-C3DF-4106-91E9-E85A52D786F8}"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86813E96-9C87-497D-8602-00940599F50D}"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680C04F1-8353-49B5-8265-8AD8A18C4588}"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72BCDFB5-2D41-489C-B5A7-928A471F4FD9}"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76F43BD1-3661-41B0-82E0-27C5CC989A06}"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D6C0502F-DFEA-4E8A-86C9-F273F466989B}"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8B4660FE-586C-43A8-807D-C1976077E7D4}"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138C105-7E7D-43FA-B249-2BEA4A0BD7C9}"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837F2CE0-5D40-4F4E-9A96-B3D9351E489D}"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BB539920-5B89-4133-91D6-2B2DEB00E19C}"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EBA3053F-99CE-40D1-A4E0-1FF7D46A80F7}"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51203"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AA6CDCBC-0F79-46E8-9B11-0BF9A99E3B8E}" type="slidenum">
              <a:rPr lang="en-US"/>
              <a:pPr>
                <a:defRPr/>
              </a:pPr>
              <a:t>‹#›</a:t>
            </a:fld>
            <a:endParaRPr lang="en-US"/>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51206"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51207"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51208"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51209"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a:p>
            </p:txBody>
          </p:sp>
          <p:sp>
            <p:nvSpPr>
              <p:cNvPr id="51210"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51211"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51212"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grpSp>
      <p:sp>
        <p:nvSpPr>
          <p:cNvPr id="51213"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14"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en-US"/>
          </a:p>
        </p:txBody>
      </p:sp>
      <p:sp>
        <p:nvSpPr>
          <p:cNvPr id="51215"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12"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Video%20Clips/Inside_Our_Planet.asf"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my.hrw.com/index.jsp?message=logout"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ANeH9W-HMPc&amp;feature=rellist&amp;playnext=1&amp;list=PL242907EB2151EB8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hyperlink" Target="http://my.hrw.com/index.jsp?message=logout"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hyperlink" Target="http://www.cosmeo.com/videotitle.cfm?guidAssetId=e936d178-9d65-4ce6-886f-e10c84062305"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www.youtube.com/watch?v=4GmP_hXyPq0"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www.youtube.com/watch?v=JmC-vjQGSNM" TargetMode="External"/><Relationship Id="rId5" Type="http://schemas.openxmlformats.org/officeDocument/2006/relationships/hyperlink" Target="http://www.youtube.com/watch?v=T1-cES1Ekto" TargetMode="External"/><Relationship Id="rId4" Type="http://schemas.openxmlformats.org/officeDocument/2006/relationships/hyperlink" Target="http://www.youtube.com/watch?v=1-HwPR_4mP4"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7" descr="T000417A">
            <a:hlinkClick r:id="rId3" action="ppaction://hlinkfile"/>
          </p:cNvPr>
          <p:cNvPicPr>
            <a:picLocks noChangeAspect="1" noChangeArrowheads="1"/>
          </p:cNvPicPr>
          <p:nvPr/>
        </p:nvPicPr>
        <p:blipFill>
          <a:blip r:embed="rId4" cstate="print"/>
          <a:srcRect/>
          <a:stretch>
            <a:fillRect/>
          </a:stretch>
        </p:blipFill>
        <p:spPr bwMode="auto">
          <a:xfrm>
            <a:off x="838200" y="1752600"/>
            <a:ext cx="7467600" cy="4127500"/>
          </a:xfrm>
          <a:prstGeom prst="rect">
            <a:avLst/>
          </a:prstGeom>
          <a:noFill/>
          <a:ln w="9525">
            <a:noFill/>
            <a:miter lim="800000"/>
            <a:headEnd/>
            <a:tailEnd/>
          </a:ln>
        </p:spPr>
      </p:pic>
      <p:sp>
        <p:nvSpPr>
          <p:cNvPr id="3075" name="Text Box 9"/>
          <p:cNvSpPr txBox="1">
            <a:spLocks noChangeArrowheads="1"/>
          </p:cNvSpPr>
          <p:nvPr/>
        </p:nvSpPr>
        <p:spPr bwMode="auto">
          <a:xfrm>
            <a:off x="1371600" y="368300"/>
            <a:ext cx="6448425" cy="914400"/>
          </a:xfrm>
          <a:prstGeom prst="rect">
            <a:avLst/>
          </a:prstGeom>
          <a:noFill/>
          <a:ln w="9525">
            <a:noFill/>
            <a:miter lim="800000"/>
            <a:headEnd/>
            <a:tailEnd/>
          </a:ln>
        </p:spPr>
        <p:txBody>
          <a:bodyPr wrap="none">
            <a:spAutoFit/>
          </a:bodyPr>
          <a:lstStyle/>
          <a:p>
            <a:pPr eaLnBrk="1" hangingPunct="1"/>
            <a:r>
              <a:rPr lang="en-US" sz="5400">
                <a:latin typeface="Copperplate Gothic Bold" pitchFamily="34" charset="0"/>
              </a:rPr>
              <a:t>Plate Tectonics</a:t>
            </a:r>
          </a:p>
        </p:txBody>
      </p:sp>
      <p:sp>
        <p:nvSpPr>
          <p:cNvPr id="4" name="TextBox 3"/>
          <p:cNvSpPr txBox="1"/>
          <p:nvPr/>
        </p:nvSpPr>
        <p:spPr>
          <a:xfrm>
            <a:off x="2819400" y="6172200"/>
            <a:ext cx="4025461" cy="584775"/>
          </a:xfrm>
          <a:prstGeom prst="rect">
            <a:avLst/>
          </a:prstGeom>
          <a:noFill/>
        </p:spPr>
        <p:txBody>
          <a:bodyPr wrap="none" rtlCol="0">
            <a:spAutoFit/>
          </a:bodyPr>
          <a:lstStyle/>
          <a:p>
            <a:r>
              <a:rPr lang="en-US" sz="3200" dirty="0" smtClean="0"/>
              <a:t>Chapter 4 </a:t>
            </a:r>
            <a:r>
              <a:rPr lang="en-US" sz="3200" smtClean="0"/>
              <a:t>Section </a:t>
            </a:r>
            <a:r>
              <a:rPr lang="en-US" sz="3200" smtClean="0"/>
              <a:t>1 &amp; 2</a:t>
            </a:r>
            <a:endParaRPr lang="en-US" sz="3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288925" y="950913"/>
            <a:ext cx="184150" cy="366712"/>
          </a:xfrm>
          <a:prstGeom prst="rect">
            <a:avLst/>
          </a:prstGeom>
          <a:noFill/>
          <a:ln w="9525">
            <a:noFill/>
            <a:miter lim="800000"/>
            <a:headEnd/>
            <a:tailEnd/>
          </a:ln>
        </p:spPr>
        <p:txBody>
          <a:bodyPr wrap="none">
            <a:spAutoFit/>
          </a:bodyPr>
          <a:lstStyle/>
          <a:p>
            <a:pPr eaLnBrk="1" hangingPunct="1"/>
            <a:endParaRPr lang="en-US">
              <a:latin typeface="Arial" charset="0"/>
            </a:endParaRPr>
          </a:p>
        </p:txBody>
      </p:sp>
      <p:sp>
        <p:nvSpPr>
          <p:cNvPr id="20489" name="Rectangle 9"/>
          <p:cNvSpPr>
            <a:spLocks noGrp="1" noChangeArrowheads="1"/>
          </p:cNvSpPr>
          <p:nvPr>
            <p:ph type="body" sz="half" idx="2"/>
          </p:nvPr>
        </p:nvSpPr>
        <p:spPr>
          <a:xfrm>
            <a:off x="609600" y="5456237"/>
            <a:ext cx="8077200" cy="1401763"/>
          </a:xfrm>
        </p:spPr>
        <p:txBody>
          <a:bodyPr/>
          <a:lstStyle/>
          <a:p>
            <a:pPr eaLnBrk="1" hangingPunct="1">
              <a:defRPr/>
            </a:pPr>
            <a:r>
              <a:rPr lang="en-US" sz="2800" b="1" dirty="0" smtClean="0"/>
              <a:t>3. Mesosphere</a:t>
            </a:r>
            <a:r>
              <a:rPr lang="en-US" sz="2800" dirty="0" smtClean="0"/>
              <a:t>: The lower part of the mantle that extends from the bottom of the </a:t>
            </a:r>
            <a:r>
              <a:rPr lang="en-US" sz="2800" dirty="0" err="1" smtClean="0"/>
              <a:t>asthenosphere</a:t>
            </a:r>
            <a:r>
              <a:rPr lang="en-US" sz="2800" dirty="0" smtClean="0"/>
              <a:t> to the Earth’s outer core.</a:t>
            </a:r>
          </a:p>
        </p:txBody>
      </p:sp>
      <p:pic>
        <p:nvPicPr>
          <p:cNvPr id="8196" name="Picture 12"/>
          <p:cNvPicPr>
            <a:picLocks noGrp="1" noChangeAspect="1" noChangeArrowheads="1"/>
          </p:cNvPicPr>
          <p:nvPr>
            <p:ph sz="half" idx="1"/>
          </p:nvPr>
        </p:nvPicPr>
        <p:blipFill>
          <a:blip r:embed="rId3" cstate="print"/>
          <a:srcRect/>
          <a:stretch>
            <a:fillRect/>
          </a:stretch>
        </p:blipFill>
        <p:spPr>
          <a:xfrm>
            <a:off x="2286000" y="304800"/>
            <a:ext cx="4176889" cy="48768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8" name="Rectangle 6"/>
          <p:cNvSpPr>
            <a:spLocks noGrp="1" noChangeArrowheads="1"/>
          </p:cNvSpPr>
          <p:nvPr>
            <p:ph type="body" sz="half" idx="2"/>
          </p:nvPr>
        </p:nvSpPr>
        <p:spPr>
          <a:xfrm>
            <a:off x="4572000" y="1143000"/>
            <a:ext cx="4343400" cy="4678363"/>
          </a:xfrm>
        </p:spPr>
        <p:txBody>
          <a:bodyPr/>
          <a:lstStyle/>
          <a:p>
            <a:pPr eaLnBrk="1" hangingPunct="1">
              <a:defRPr/>
            </a:pPr>
            <a:r>
              <a:rPr lang="en-US" sz="2800" b="1" dirty="0" smtClean="0"/>
              <a:t>4. </a:t>
            </a:r>
            <a:r>
              <a:rPr lang="en-US" sz="2800" b="1" u="sng" dirty="0" smtClean="0"/>
              <a:t>Outer Core</a:t>
            </a:r>
            <a:r>
              <a:rPr lang="en-US" sz="2800" dirty="0" smtClean="0"/>
              <a:t>: Liquid layer of the Earths core that surrounds the inner core.</a:t>
            </a:r>
          </a:p>
          <a:p>
            <a:pPr eaLnBrk="1" hangingPunct="1">
              <a:defRPr/>
            </a:pPr>
            <a:r>
              <a:rPr lang="en-US" sz="2800" b="1" dirty="0" smtClean="0"/>
              <a:t>5. </a:t>
            </a:r>
            <a:r>
              <a:rPr lang="en-US" sz="2800" b="1" u="sng" dirty="0" smtClean="0"/>
              <a:t>Inner Core</a:t>
            </a:r>
            <a:r>
              <a:rPr lang="en-US" sz="2800" dirty="0" smtClean="0"/>
              <a:t>: Solid, dense center of our planet.</a:t>
            </a:r>
            <a:endParaRPr lang="en-US" sz="2800" b="1" u="sng" dirty="0" smtClean="0"/>
          </a:p>
        </p:txBody>
      </p:sp>
      <p:pic>
        <p:nvPicPr>
          <p:cNvPr id="9219" name="Picture 9"/>
          <p:cNvPicPr>
            <a:picLocks noGrp="1" noChangeAspect="1" noChangeArrowheads="1"/>
          </p:cNvPicPr>
          <p:nvPr>
            <p:ph sz="half" idx="1"/>
          </p:nvPr>
        </p:nvPicPr>
        <p:blipFill>
          <a:blip r:embed="rId3" cstate="print"/>
          <a:srcRect/>
          <a:stretch>
            <a:fillRect/>
          </a:stretch>
        </p:blipFill>
        <p:spPr>
          <a:xfrm>
            <a:off x="304800" y="914400"/>
            <a:ext cx="4114800" cy="5005388"/>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8">
                                            <p:txEl>
                                              <p:pRg st="0" end="0"/>
                                            </p:txEl>
                                          </p:spTgt>
                                        </p:tgtEl>
                                        <p:attrNameLst>
                                          <p:attrName>style.visibility</p:attrName>
                                        </p:attrNameLst>
                                      </p:cBhvr>
                                      <p:to>
                                        <p:strVal val="visible"/>
                                      </p:to>
                                    </p:set>
                                    <p:animEffect transition="in" filter="fade">
                                      <p:cBhvr>
                                        <p:cTn id="7" dur="2000"/>
                                        <p:tgtEl>
                                          <p:spTgt spid="184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438">
                                            <p:txEl>
                                              <p:pRg st="1" end="1"/>
                                            </p:txEl>
                                          </p:spTgt>
                                        </p:tgtEl>
                                        <p:attrNameLst>
                                          <p:attrName>style.visibility</p:attrName>
                                        </p:attrNameLst>
                                      </p:cBhvr>
                                      <p:to>
                                        <p:strVal val="visible"/>
                                      </p:to>
                                    </p:set>
                                    <p:animEffect transition="in" filter="fade">
                                      <p:cBhvr>
                                        <p:cTn id="12" dur="2000"/>
                                        <p:tgtEl>
                                          <p:spTgt spid="1843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9" name="Rectangle 5"/>
          <p:cNvSpPr>
            <a:spLocks noGrp="1" noRot="1" noChangeArrowheads="1"/>
          </p:cNvSpPr>
          <p:nvPr>
            <p:ph type="title"/>
          </p:nvPr>
        </p:nvSpPr>
        <p:spPr>
          <a:xfrm>
            <a:off x="457200" y="381000"/>
            <a:ext cx="8305800" cy="1447800"/>
          </a:xfrm>
        </p:spPr>
        <p:txBody>
          <a:bodyPr/>
          <a:lstStyle/>
          <a:p>
            <a:pPr algn="l" eaLnBrk="1" hangingPunct="1">
              <a:defRPr/>
            </a:pPr>
            <a:r>
              <a:rPr lang="en-US" sz="2800" u="sng" dirty="0" smtClean="0">
                <a:solidFill>
                  <a:srgbClr val="FF0000"/>
                </a:solidFill>
              </a:rPr>
              <a:t>Tectonic Plates</a:t>
            </a:r>
            <a:r>
              <a:rPr lang="en-US" sz="2800" b="0" u="sng" dirty="0" smtClean="0">
                <a:solidFill>
                  <a:srgbClr val="FF0000"/>
                </a:solidFill>
              </a:rPr>
              <a:t>:</a:t>
            </a:r>
            <a:r>
              <a:rPr lang="en-US" sz="2800" dirty="0" smtClean="0">
                <a:solidFill>
                  <a:srgbClr val="FF0000"/>
                </a:solidFill>
              </a:rPr>
              <a:t> </a:t>
            </a:r>
            <a:r>
              <a:rPr lang="en-US" sz="2800" dirty="0" smtClean="0"/>
              <a:t>pieces of the lithosphere that move around on top of  the </a:t>
            </a:r>
            <a:r>
              <a:rPr lang="en-US" sz="2800" dirty="0" err="1" smtClean="0"/>
              <a:t>asthenosphere</a:t>
            </a:r>
            <a:r>
              <a:rPr lang="en-US" sz="2800" dirty="0" smtClean="0"/>
              <a:t> </a:t>
            </a:r>
          </a:p>
        </p:txBody>
      </p:sp>
      <p:pic>
        <p:nvPicPr>
          <p:cNvPr id="16387" name="Picture 4"/>
          <p:cNvPicPr>
            <a:picLocks noChangeAspect="1" noChangeArrowheads="1"/>
          </p:cNvPicPr>
          <p:nvPr/>
        </p:nvPicPr>
        <p:blipFill>
          <a:blip r:embed="rId3" cstate="print"/>
          <a:srcRect/>
          <a:stretch>
            <a:fillRect/>
          </a:stretch>
        </p:blipFill>
        <p:spPr bwMode="auto">
          <a:xfrm>
            <a:off x="1066800" y="1905000"/>
            <a:ext cx="7053263" cy="4621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5"/>
          <p:cNvSpPr>
            <a:spLocks noGrp="1" noRot="1" noChangeArrowheads="1"/>
          </p:cNvSpPr>
          <p:nvPr>
            <p:ph type="title"/>
          </p:nvPr>
        </p:nvSpPr>
        <p:spPr/>
        <p:txBody>
          <a:bodyPr/>
          <a:lstStyle/>
          <a:p>
            <a:pPr algn="l" eaLnBrk="1" hangingPunct="1">
              <a:defRPr/>
            </a:pPr>
            <a:r>
              <a:rPr lang="en-US" dirty="0" smtClean="0"/>
              <a:t>Tectonic Plates</a:t>
            </a:r>
          </a:p>
        </p:txBody>
      </p:sp>
      <p:sp>
        <p:nvSpPr>
          <p:cNvPr id="23558" name="Rectangle 6"/>
          <p:cNvSpPr>
            <a:spLocks noGrp="1" noChangeArrowheads="1"/>
          </p:cNvSpPr>
          <p:nvPr>
            <p:ph type="body" idx="1"/>
          </p:nvPr>
        </p:nvSpPr>
        <p:spPr/>
        <p:txBody>
          <a:bodyPr/>
          <a:lstStyle/>
          <a:p>
            <a:pPr eaLnBrk="1" hangingPunct="1">
              <a:buFont typeface="Wingdings" pitchFamily="2" charset="2"/>
              <a:buNone/>
              <a:defRPr/>
            </a:pPr>
            <a:r>
              <a:rPr lang="en-US" dirty="0" smtClean="0"/>
              <a:t>-The surface of the Earth can be compared to a giant jigsaw puzzle.</a:t>
            </a:r>
          </a:p>
        </p:txBody>
      </p:sp>
      <p:pic>
        <p:nvPicPr>
          <p:cNvPr id="14340" name="Picture 12" descr="C56%20Jigsaw%20puzzle%20with%20missing%20piece"/>
          <p:cNvPicPr>
            <a:picLocks noChangeAspect="1" noChangeArrowheads="1"/>
          </p:cNvPicPr>
          <p:nvPr/>
        </p:nvPicPr>
        <p:blipFill>
          <a:blip r:embed="rId3" cstate="print"/>
          <a:srcRect/>
          <a:stretch>
            <a:fillRect/>
          </a:stretch>
        </p:blipFill>
        <p:spPr bwMode="auto">
          <a:xfrm>
            <a:off x="1828800" y="2819400"/>
            <a:ext cx="5867400" cy="3873500"/>
          </a:xfrm>
          <a:prstGeom prst="rect">
            <a:avLst/>
          </a:prstGeom>
          <a:noFill/>
          <a:ln w="9525">
            <a:noFill/>
            <a:miter lim="800000"/>
            <a:headEnd/>
            <a:tailEnd/>
          </a:ln>
        </p:spPr>
      </p:pic>
      <p:sp>
        <p:nvSpPr>
          <p:cNvPr id="14341" name="Text Box 13"/>
          <p:cNvSpPr txBox="1">
            <a:spLocks noChangeArrowheads="1"/>
          </p:cNvSpPr>
          <p:nvPr/>
        </p:nvSpPr>
        <p:spPr bwMode="auto">
          <a:xfrm>
            <a:off x="0" y="5715000"/>
            <a:ext cx="1965325" cy="915988"/>
          </a:xfrm>
          <a:prstGeom prst="rect">
            <a:avLst/>
          </a:prstGeom>
          <a:noFill/>
          <a:ln w="9525">
            <a:noFill/>
            <a:miter lim="800000"/>
            <a:headEnd/>
            <a:tailEnd/>
          </a:ln>
        </p:spPr>
        <p:txBody>
          <a:bodyPr wrap="none">
            <a:spAutoFit/>
          </a:bodyPr>
          <a:lstStyle/>
          <a:p>
            <a:r>
              <a:rPr lang="en-US"/>
              <a:t>Holt </a:t>
            </a:r>
            <a:r>
              <a:rPr lang="en-US">
                <a:hlinkClick r:id="rId4"/>
              </a:rPr>
              <a:t>Online</a:t>
            </a:r>
            <a:r>
              <a:rPr lang="en-US"/>
              <a:t>:</a:t>
            </a:r>
          </a:p>
          <a:p>
            <a:r>
              <a:rPr lang="en-US"/>
              <a:t>Tectonic plates and </a:t>
            </a:r>
          </a:p>
          <a:p>
            <a:r>
              <a:rPr lang="en-US"/>
              <a:t>Plate Tectonics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endParaRPr lang="en-US"/>
          </a:p>
        </p:txBody>
      </p:sp>
      <p:sp>
        <p:nvSpPr>
          <p:cNvPr id="3" name="Content Placeholder 2"/>
          <p:cNvSpPr>
            <a:spLocks noGrp="1"/>
          </p:cNvSpPr>
          <p:nvPr>
            <p:ph idx="1"/>
          </p:nvPr>
        </p:nvSpPr>
        <p:spPr/>
        <p:txBody>
          <a:bodyPr/>
          <a:lstStyle/>
          <a:p>
            <a:endParaRPr lang="en-US"/>
          </a:p>
        </p:txBody>
      </p:sp>
      <p:sp>
        <p:nvSpPr>
          <p:cNvPr id="79874" name="AutoShape 2" descr="http://t3.gstatic.com/images?q=tbn:ANd9GcTyx9nfQdw9O54Vsp1c3aaOaKA3ewjm3xWLXkNVevpVNkemPLY12Q"/>
          <p:cNvSpPr>
            <a:spLocks noChangeAspect="1" noChangeArrowheads="1"/>
          </p:cNvSpPr>
          <p:nvPr/>
        </p:nvSpPr>
        <p:spPr bwMode="auto">
          <a:xfrm>
            <a:off x="14922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9878" name="Picture 6" descr="http://geography-site.co.uk/pages/physical/earth/images/plates.gif"/>
          <p:cNvPicPr>
            <a:picLocks noChangeAspect="1" noChangeArrowheads="1"/>
          </p:cNvPicPr>
          <p:nvPr/>
        </p:nvPicPr>
        <p:blipFill>
          <a:blip r:embed="rId3" cstate="print"/>
          <a:srcRect/>
          <a:stretch>
            <a:fillRect/>
          </a:stretch>
        </p:blipFill>
        <p:spPr bwMode="auto">
          <a:xfrm>
            <a:off x="-24284" y="0"/>
            <a:ext cx="9156561" cy="68580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p:cNvPicPr>
            <a:picLocks noChangeAspect="1" noChangeArrowheads="1"/>
          </p:cNvPicPr>
          <p:nvPr/>
        </p:nvPicPr>
        <p:blipFill>
          <a:blip r:embed="rId3" cstate="print">
            <a:lum bright="-18000" contrast="6000"/>
          </a:blip>
          <a:srcRect/>
          <a:stretch>
            <a:fillRect/>
          </a:stretch>
        </p:blipFill>
        <p:spPr bwMode="auto">
          <a:xfrm>
            <a:off x="1066800" y="0"/>
            <a:ext cx="6811963" cy="6732588"/>
          </a:xfrm>
          <a:prstGeom prst="rect">
            <a:avLst/>
          </a:prstGeom>
          <a:noFill/>
          <a:ln w="9525">
            <a:noFill/>
            <a:miter lim="800000"/>
            <a:headEnd/>
            <a:tailEnd/>
          </a:ln>
        </p:spPr>
      </p:pic>
      <p:sp>
        <p:nvSpPr>
          <p:cNvPr id="17411" name="Text Box 6"/>
          <p:cNvSpPr txBox="1">
            <a:spLocks noChangeArrowheads="1"/>
          </p:cNvSpPr>
          <p:nvPr/>
        </p:nvSpPr>
        <p:spPr bwMode="auto">
          <a:xfrm>
            <a:off x="3048000" y="403225"/>
            <a:ext cx="4883150" cy="641350"/>
          </a:xfrm>
          <a:prstGeom prst="rect">
            <a:avLst/>
          </a:prstGeom>
          <a:noFill/>
          <a:ln w="9525">
            <a:noFill/>
            <a:miter lim="800000"/>
            <a:headEnd/>
            <a:tailEnd/>
          </a:ln>
        </p:spPr>
        <p:txBody>
          <a:bodyPr wrap="none">
            <a:spAutoFit/>
          </a:bodyPr>
          <a:lstStyle/>
          <a:p>
            <a:pPr eaLnBrk="1" hangingPunct="1"/>
            <a:r>
              <a:rPr lang="en-US" sz="3600" b="1">
                <a:solidFill>
                  <a:schemeClr val="bg2"/>
                </a:solidFill>
                <a:latin typeface="Arial" charset="0"/>
              </a:rPr>
              <a:t>Major Tectonic Plates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3"/>
              </a:rPr>
              <a:t>Plate Tectonics</a:t>
            </a: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rrowheads="1"/>
          </p:cNvSpPr>
          <p:nvPr>
            <p:ph type="title"/>
          </p:nvPr>
        </p:nvSpPr>
        <p:spPr/>
        <p:txBody>
          <a:bodyPr/>
          <a:lstStyle/>
          <a:p>
            <a:pPr eaLnBrk="1" hangingPunct="1">
              <a:defRPr/>
            </a:pPr>
            <a:r>
              <a:rPr lang="en-US" dirty="0" smtClean="0"/>
              <a:t>Project Mohole 1958-66</a:t>
            </a:r>
          </a:p>
        </p:txBody>
      </p:sp>
      <p:sp>
        <p:nvSpPr>
          <p:cNvPr id="58371" name="Rectangle 3"/>
          <p:cNvSpPr>
            <a:spLocks noGrp="1" noChangeArrowheads="1"/>
          </p:cNvSpPr>
          <p:nvPr>
            <p:ph type="body" idx="1"/>
          </p:nvPr>
        </p:nvSpPr>
        <p:spPr/>
        <p:txBody>
          <a:bodyPr/>
          <a:lstStyle/>
          <a:p>
            <a:pPr eaLnBrk="1" hangingPunct="1">
              <a:defRPr/>
            </a:pPr>
            <a:r>
              <a:rPr lang="en-US" dirty="0" smtClean="0"/>
              <a:t>Attempt to drill to the </a:t>
            </a:r>
            <a:r>
              <a:rPr lang="en-US" dirty="0" err="1" smtClean="0"/>
              <a:t>Mohorovicic</a:t>
            </a:r>
            <a:r>
              <a:rPr lang="en-US" dirty="0" smtClean="0"/>
              <a:t> Discontinuity (</a:t>
            </a:r>
            <a:r>
              <a:rPr lang="en-US" b="1" dirty="0" err="1" smtClean="0"/>
              <a:t>Moho</a:t>
            </a:r>
            <a:r>
              <a:rPr lang="en-US" dirty="0" smtClean="0"/>
              <a:t>) which is the boundary between the crust and mantle.</a:t>
            </a:r>
          </a:p>
          <a:p>
            <a:pPr eaLnBrk="1" hangingPunct="1">
              <a:defRPr/>
            </a:pPr>
            <a:r>
              <a:rPr lang="en-US" dirty="0" smtClean="0"/>
              <a:t>Deepest the project penetrated was 600 feet.</a:t>
            </a:r>
          </a:p>
          <a:p>
            <a:pPr eaLnBrk="1" hangingPunct="1">
              <a:defRPr/>
            </a:pPr>
            <a:endParaRPr lang="en-US" dirty="0" smtClean="0"/>
          </a:p>
        </p:txBody>
      </p:sp>
      <p:pic>
        <p:nvPicPr>
          <p:cNvPr id="10244" name="Picture 5" descr="Photo of Ship"/>
          <p:cNvPicPr>
            <a:picLocks noChangeAspect="1" noChangeArrowheads="1"/>
          </p:cNvPicPr>
          <p:nvPr/>
        </p:nvPicPr>
        <p:blipFill>
          <a:blip r:embed="rId3" cstate="print"/>
          <a:srcRect/>
          <a:stretch>
            <a:fillRect/>
          </a:stretch>
        </p:blipFill>
        <p:spPr bwMode="auto">
          <a:xfrm>
            <a:off x="609600" y="3810000"/>
            <a:ext cx="2476500" cy="2809875"/>
          </a:xfrm>
          <a:prstGeom prst="rect">
            <a:avLst/>
          </a:prstGeom>
          <a:noFill/>
          <a:ln w="9525">
            <a:noFill/>
            <a:miter lim="800000"/>
            <a:headEnd/>
            <a:tailEnd/>
          </a:ln>
        </p:spPr>
      </p:pic>
      <p:pic>
        <p:nvPicPr>
          <p:cNvPr id="10245" name="Picture 7" descr="Photo of specially made drill"/>
          <p:cNvPicPr>
            <a:picLocks noChangeAspect="1" noChangeArrowheads="1"/>
          </p:cNvPicPr>
          <p:nvPr/>
        </p:nvPicPr>
        <p:blipFill>
          <a:blip r:embed="rId4" cstate="print"/>
          <a:srcRect/>
          <a:stretch>
            <a:fillRect/>
          </a:stretch>
        </p:blipFill>
        <p:spPr bwMode="auto">
          <a:xfrm>
            <a:off x="3505200" y="3810000"/>
            <a:ext cx="2219325" cy="2686050"/>
          </a:xfrm>
          <a:prstGeom prst="rect">
            <a:avLst/>
          </a:prstGeom>
          <a:noFill/>
          <a:ln w="9525">
            <a:noFill/>
            <a:miter lim="800000"/>
            <a:headEnd/>
            <a:tailEnd/>
          </a:ln>
        </p:spPr>
      </p:pic>
      <p:pic>
        <p:nvPicPr>
          <p:cNvPr id="10246" name="Picture 9" descr="Photo of Buoy"/>
          <p:cNvPicPr>
            <a:picLocks noChangeAspect="1" noChangeArrowheads="1"/>
          </p:cNvPicPr>
          <p:nvPr/>
        </p:nvPicPr>
        <p:blipFill>
          <a:blip r:embed="rId5" cstate="print"/>
          <a:srcRect/>
          <a:stretch>
            <a:fillRect/>
          </a:stretch>
        </p:blipFill>
        <p:spPr bwMode="auto">
          <a:xfrm>
            <a:off x="6172200" y="3810000"/>
            <a:ext cx="2239963" cy="2657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p:txBody>
          <a:bodyPr/>
          <a:lstStyle/>
          <a:p>
            <a:pPr eaLnBrk="1" hangingPunct="1">
              <a:defRPr/>
            </a:pPr>
            <a:r>
              <a:rPr lang="en-US" dirty="0" smtClean="0"/>
              <a:t> Mapping the Earth’s Interior</a:t>
            </a:r>
          </a:p>
        </p:txBody>
      </p:sp>
      <p:sp>
        <p:nvSpPr>
          <p:cNvPr id="32771" name="Rectangle 3"/>
          <p:cNvSpPr>
            <a:spLocks noGrp="1" noChangeArrowheads="1"/>
          </p:cNvSpPr>
          <p:nvPr>
            <p:ph type="body" idx="1"/>
          </p:nvPr>
        </p:nvSpPr>
        <p:spPr/>
        <p:txBody>
          <a:bodyPr/>
          <a:lstStyle/>
          <a:p>
            <a:pPr eaLnBrk="1" hangingPunct="1">
              <a:buFont typeface="Wingdings" pitchFamily="2" charset="2"/>
              <a:buNone/>
              <a:defRPr/>
            </a:pPr>
            <a:r>
              <a:rPr lang="en-US" dirty="0" smtClean="0"/>
              <a:t>  The deepest hole ever drilled has penetrated the Earth’s crust only 12 kilometers (7.5 miles) by Soviet scientists.</a:t>
            </a:r>
          </a:p>
          <a:p>
            <a:pPr eaLnBrk="1" hangingPunct="1">
              <a:defRPr/>
            </a:pPr>
            <a:r>
              <a:rPr lang="en-US" b="1" dirty="0" smtClean="0"/>
              <a:t>If scientists have not even drilled through the Earth’s crust, how do we know so much about the mantle and the core?</a:t>
            </a:r>
          </a:p>
          <a:p>
            <a:pPr eaLnBrk="1" hangingPunct="1">
              <a:buFont typeface="Wingdings" pitchFamily="2" charset="2"/>
              <a:buNone/>
              <a:defRPr/>
            </a:pPr>
            <a:endParaRPr lang="en-US" b="1" u="sng" dirty="0" smtClean="0"/>
          </a:p>
        </p:txBody>
      </p:sp>
      <p:sp>
        <p:nvSpPr>
          <p:cNvPr id="11268" name="Text Box 4"/>
          <p:cNvSpPr txBox="1">
            <a:spLocks noChangeArrowheads="1"/>
          </p:cNvSpPr>
          <p:nvPr/>
        </p:nvSpPr>
        <p:spPr bwMode="auto">
          <a:xfrm>
            <a:off x="3860800" y="6248400"/>
            <a:ext cx="5283200" cy="366713"/>
          </a:xfrm>
          <a:prstGeom prst="rect">
            <a:avLst/>
          </a:prstGeom>
          <a:noFill/>
          <a:ln w="9525">
            <a:noFill/>
            <a:miter lim="800000"/>
            <a:headEnd/>
            <a:tailEnd/>
          </a:ln>
        </p:spPr>
        <p:txBody>
          <a:bodyPr wrap="none">
            <a:spAutoFit/>
          </a:bodyPr>
          <a:lstStyle/>
          <a:p>
            <a:r>
              <a:rPr lang="en-US"/>
              <a:t>Holt online: Seismographs and Mapping the Earths </a:t>
            </a:r>
            <a:r>
              <a:rPr lang="en-US">
                <a:hlinkClick r:id="rId3"/>
              </a:rPr>
              <a:t>layers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fade">
                                      <p:cBhvr>
                                        <p:cTn id="7" dur="2000"/>
                                        <p:tgtEl>
                                          <p:spTgt spid="327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771">
                                            <p:txEl>
                                              <p:pRg st="0" end="0"/>
                                            </p:txEl>
                                          </p:spTgt>
                                        </p:tgtEl>
                                        <p:attrNameLst>
                                          <p:attrName>style.visibility</p:attrName>
                                        </p:attrNameLst>
                                      </p:cBhvr>
                                      <p:to>
                                        <p:strVal val="visible"/>
                                      </p:to>
                                    </p:set>
                                    <p:animEffect transition="in" filter="fade">
                                      <p:cBhvr>
                                        <p:cTn id="12" dur="2000"/>
                                        <p:tgtEl>
                                          <p:spTgt spid="3277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771">
                                            <p:txEl>
                                              <p:pRg st="1" end="1"/>
                                            </p:txEl>
                                          </p:spTgt>
                                        </p:tgtEl>
                                        <p:attrNameLst>
                                          <p:attrName>style.visibility</p:attrName>
                                        </p:attrNameLst>
                                      </p:cBhvr>
                                      <p:to>
                                        <p:strVal val="visible"/>
                                      </p:to>
                                    </p:set>
                                    <p:animEffect transition="in" filter="fade">
                                      <p:cBhvr>
                                        <p:cTn id="17" dur="2000"/>
                                        <p:tgtEl>
                                          <p:spTgt spid="327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71"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p:txBody>
          <a:bodyPr/>
          <a:lstStyle/>
          <a:p>
            <a:pPr algn="l" eaLnBrk="1" hangingPunct="1">
              <a:defRPr/>
            </a:pPr>
            <a:r>
              <a:rPr lang="en-US" u="sng" dirty="0" smtClean="0"/>
              <a:t>Answer:</a:t>
            </a:r>
            <a:r>
              <a:rPr lang="en-US" dirty="0" smtClean="0"/>
              <a:t> </a:t>
            </a:r>
            <a:r>
              <a:rPr lang="en-US" b="0" dirty="0" smtClean="0"/>
              <a:t>Earthquakes!</a:t>
            </a:r>
            <a:endParaRPr lang="en-US" u="sng" dirty="0" smtClean="0"/>
          </a:p>
        </p:txBody>
      </p:sp>
      <p:sp>
        <p:nvSpPr>
          <p:cNvPr id="34820" name="Rectangle 4"/>
          <p:cNvSpPr>
            <a:spLocks noGrp="1" noChangeArrowheads="1"/>
          </p:cNvSpPr>
          <p:nvPr>
            <p:ph type="body" sz="half" idx="1"/>
          </p:nvPr>
        </p:nvSpPr>
        <p:spPr>
          <a:xfrm>
            <a:off x="457200" y="1219200"/>
            <a:ext cx="4114800" cy="4906963"/>
          </a:xfrm>
        </p:spPr>
        <p:txBody>
          <a:bodyPr/>
          <a:lstStyle/>
          <a:p>
            <a:pPr eaLnBrk="1" hangingPunct="1">
              <a:lnSpc>
                <a:spcPct val="80000"/>
              </a:lnSpc>
              <a:buFont typeface="Wingdings" pitchFamily="2" charset="2"/>
              <a:buNone/>
              <a:defRPr/>
            </a:pPr>
            <a:endParaRPr lang="en-US" sz="2400" b="1" dirty="0" smtClean="0"/>
          </a:p>
          <a:p>
            <a:pPr eaLnBrk="1" hangingPunct="1">
              <a:lnSpc>
                <a:spcPct val="80000"/>
              </a:lnSpc>
              <a:defRPr/>
            </a:pPr>
            <a:r>
              <a:rPr lang="en-US" sz="2400" dirty="0" smtClean="0"/>
              <a:t>Earthquakes produce vibrations called </a:t>
            </a:r>
            <a:r>
              <a:rPr lang="en-US" sz="2400" b="1" i="1" dirty="0" smtClean="0">
                <a:solidFill>
                  <a:srgbClr val="FF0000"/>
                </a:solidFill>
              </a:rPr>
              <a:t>seismic waves</a:t>
            </a:r>
            <a:r>
              <a:rPr lang="en-US" sz="2400" dirty="0" smtClean="0">
                <a:solidFill>
                  <a:srgbClr val="FF0000"/>
                </a:solidFill>
              </a:rPr>
              <a:t>.</a:t>
            </a:r>
          </a:p>
          <a:p>
            <a:pPr eaLnBrk="1" hangingPunct="1">
              <a:lnSpc>
                <a:spcPct val="80000"/>
              </a:lnSpc>
              <a:defRPr/>
            </a:pPr>
            <a:r>
              <a:rPr lang="en-US" sz="2400" dirty="0" smtClean="0"/>
              <a:t>Seismic waves travel at different speeds through the earth.</a:t>
            </a:r>
          </a:p>
          <a:p>
            <a:pPr eaLnBrk="1" hangingPunct="1">
              <a:lnSpc>
                <a:spcPct val="80000"/>
              </a:lnSpc>
              <a:defRPr/>
            </a:pPr>
            <a:r>
              <a:rPr lang="en-US" sz="2400" dirty="0" smtClean="0"/>
              <a:t>Speed depends on </a:t>
            </a:r>
            <a:r>
              <a:rPr lang="en-US" sz="2400" b="1" i="1" dirty="0" smtClean="0"/>
              <a:t>density </a:t>
            </a:r>
            <a:r>
              <a:rPr lang="en-US" sz="2400" dirty="0" smtClean="0"/>
              <a:t>and </a:t>
            </a:r>
            <a:r>
              <a:rPr lang="en-US" sz="2400" b="1" i="1" dirty="0" smtClean="0"/>
              <a:t>composition </a:t>
            </a:r>
            <a:r>
              <a:rPr lang="en-US" sz="2400" dirty="0" smtClean="0"/>
              <a:t>of material as they pass through.</a:t>
            </a:r>
          </a:p>
          <a:p>
            <a:pPr eaLnBrk="1" hangingPunct="1">
              <a:lnSpc>
                <a:spcPct val="80000"/>
              </a:lnSpc>
              <a:defRPr/>
            </a:pPr>
            <a:r>
              <a:rPr lang="en-US" sz="2400" dirty="0" smtClean="0"/>
              <a:t>A seismic wave will travel faster through a solid than a liquid.</a:t>
            </a:r>
          </a:p>
        </p:txBody>
      </p:sp>
      <p:pic>
        <p:nvPicPr>
          <p:cNvPr id="12292" name="Picture 6"/>
          <p:cNvPicPr>
            <a:picLocks noGrp="1" noChangeAspect="1" noChangeArrowheads="1"/>
          </p:cNvPicPr>
          <p:nvPr>
            <p:ph sz="half" idx="2"/>
          </p:nvPr>
        </p:nvPicPr>
        <p:blipFill>
          <a:blip r:embed="rId3" cstate="print"/>
          <a:srcRect/>
          <a:stretch>
            <a:fillRect/>
          </a:stretch>
        </p:blipFill>
        <p:spPr>
          <a:xfrm>
            <a:off x="4648200" y="1606550"/>
            <a:ext cx="4038600" cy="451326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fade">
                                      <p:cBhvr>
                                        <p:cTn id="7" dur="2000"/>
                                        <p:tgtEl>
                                          <p:spTgt spid="348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820">
                                            <p:txEl>
                                              <p:pRg st="1" end="1"/>
                                            </p:txEl>
                                          </p:spTgt>
                                        </p:tgtEl>
                                        <p:attrNameLst>
                                          <p:attrName>style.visibility</p:attrName>
                                        </p:attrNameLst>
                                      </p:cBhvr>
                                      <p:to>
                                        <p:strVal val="visible"/>
                                      </p:to>
                                    </p:set>
                                    <p:animEffect transition="in" filter="fade">
                                      <p:cBhvr>
                                        <p:cTn id="12" dur="2000"/>
                                        <p:tgtEl>
                                          <p:spTgt spid="348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4820">
                                            <p:txEl>
                                              <p:pRg st="2" end="2"/>
                                            </p:txEl>
                                          </p:spTgt>
                                        </p:tgtEl>
                                        <p:attrNameLst>
                                          <p:attrName>style.visibility</p:attrName>
                                        </p:attrNameLst>
                                      </p:cBhvr>
                                      <p:to>
                                        <p:strVal val="visible"/>
                                      </p:to>
                                    </p:set>
                                    <p:animEffect transition="in" filter="fade">
                                      <p:cBhvr>
                                        <p:cTn id="17" dur="2000"/>
                                        <p:tgtEl>
                                          <p:spTgt spid="348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4820">
                                            <p:txEl>
                                              <p:pRg st="3" end="3"/>
                                            </p:txEl>
                                          </p:spTgt>
                                        </p:tgtEl>
                                        <p:attrNameLst>
                                          <p:attrName>style.visibility</p:attrName>
                                        </p:attrNameLst>
                                      </p:cBhvr>
                                      <p:to>
                                        <p:strVal val="visible"/>
                                      </p:to>
                                    </p:set>
                                    <p:animEffect transition="in" filter="fade">
                                      <p:cBhvr>
                                        <p:cTn id="22" dur="2000"/>
                                        <p:tgtEl>
                                          <p:spTgt spid="348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4820">
                                            <p:txEl>
                                              <p:pRg st="4" end="4"/>
                                            </p:txEl>
                                          </p:spTgt>
                                        </p:tgtEl>
                                        <p:attrNameLst>
                                          <p:attrName>style.visibility</p:attrName>
                                        </p:attrNameLst>
                                      </p:cBhvr>
                                      <p:to>
                                        <p:strVal val="visible"/>
                                      </p:to>
                                    </p:set>
                                    <p:animEffect transition="in" filter="fade">
                                      <p:cBhvr>
                                        <p:cTn id="27" dur="2000"/>
                                        <p:tgtEl>
                                          <p:spTgt spid="348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4820"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609600"/>
            <a:ext cx="7467600" cy="2554545"/>
          </a:xfrm>
          <a:prstGeom prst="rect">
            <a:avLst/>
          </a:prstGeom>
          <a:noFill/>
        </p:spPr>
        <p:txBody>
          <a:bodyPr wrap="square" rtlCol="0">
            <a:spAutoFit/>
          </a:bodyPr>
          <a:lstStyle/>
          <a:p>
            <a:r>
              <a:rPr lang="en-US" sz="3200" dirty="0" smtClean="0"/>
              <a:t>The Earth is divided into layers based on the compounds that make up each layer.</a:t>
            </a:r>
          </a:p>
          <a:p>
            <a:endParaRPr lang="en-US" sz="3200" dirty="0"/>
          </a:p>
          <a:p>
            <a:r>
              <a:rPr lang="en-US" sz="3200" b="1" dirty="0">
                <a:solidFill>
                  <a:srgbClr val="FF0000"/>
                </a:solidFill>
              </a:rPr>
              <a:t>c</a:t>
            </a:r>
            <a:r>
              <a:rPr lang="en-US" sz="3200" b="1" dirty="0" smtClean="0">
                <a:solidFill>
                  <a:srgbClr val="FF0000"/>
                </a:solidFill>
              </a:rPr>
              <a:t>ompound</a:t>
            </a:r>
            <a:r>
              <a:rPr lang="en-US" sz="3200" dirty="0" smtClean="0"/>
              <a:t>-a substance composed of two or more elements</a:t>
            </a:r>
            <a:endParaRPr lang="en-US" sz="3200" dirty="0"/>
          </a:p>
        </p:txBody>
      </p:sp>
      <p:pic>
        <p:nvPicPr>
          <p:cNvPr id="54274" name="Picture 2" descr="http://t1.gstatic.com/images?q=tbn:ANd9GcS3lBfa5cUFRFsUuyoRpxGCLBI5iQn8VDSLC8JzpYZQHHEkNM_2"/>
          <p:cNvPicPr>
            <a:picLocks noChangeAspect="1" noChangeArrowheads="1"/>
          </p:cNvPicPr>
          <p:nvPr/>
        </p:nvPicPr>
        <p:blipFill>
          <a:blip r:embed="rId3" cstate="print"/>
          <a:srcRect/>
          <a:stretch>
            <a:fillRect/>
          </a:stretch>
        </p:blipFill>
        <p:spPr bwMode="auto">
          <a:xfrm>
            <a:off x="2819400" y="3429000"/>
            <a:ext cx="3200400" cy="2496312"/>
          </a:xfrm>
          <a:prstGeom prst="rect">
            <a:avLst/>
          </a:prstGeom>
          <a:noFill/>
        </p:spPr>
      </p:pic>
      <p:sp>
        <p:nvSpPr>
          <p:cNvPr id="5" name="TextBox 4"/>
          <p:cNvSpPr txBox="1"/>
          <p:nvPr/>
        </p:nvSpPr>
        <p:spPr>
          <a:xfrm>
            <a:off x="2819400" y="6172200"/>
            <a:ext cx="3352800" cy="369332"/>
          </a:xfrm>
          <a:prstGeom prst="rect">
            <a:avLst/>
          </a:prstGeom>
          <a:noFill/>
        </p:spPr>
        <p:txBody>
          <a:bodyPr wrap="square" rtlCol="0">
            <a:spAutoFit/>
          </a:bodyPr>
          <a:lstStyle/>
          <a:p>
            <a:pPr algn="ctr"/>
            <a:r>
              <a:rPr lang="en-US" dirty="0" smtClean="0"/>
              <a:t>carbon dioxide</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an Earthquake happens:</a:t>
            </a:r>
            <a:br>
              <a:rPr lang="en-US" dirty="0" smtClean="0"/>
            </a:br>
            <a:endParaRPr lang="en-US" dirty="0"/>
          </a:p>
        </p:txBody>
      </p:sp>
      <p:sp>
        <p:nvSpPr>
          <p:cNvPr id="3" name="Text Placeholder 2"/>
          <p:cNvSpPr>
            <a:spLocks noGrp="1"/>
          </p:cNvSpPr>
          <p:nvPr>
            <p:ph type="body" sz="half" idx="1"/>
          </p:nvPr>
        </p:nvSpPr>
        <p:spPr>
          <a:xfrm>
            <a:off x="533400" y="1524000"/>
            <a:ext cx="4038600" cy="4525963"/>
          </a:xfrm>
        </p:spPr>
        <p:txBody>
          <a:bodyPr/>
          <a:lstStyle/>
          <a:p>
            <a:r>
              <a:rPr lang="en-US" dirty="0" smtClean="0"/>
              <a:t>machines called </a:t>
            </a:r>
            <a:r>
              <a:rPr lang="en-US" b="1" dirty="0" smtClean="0">
                <a:solidFill>
                  <a:srgbClr val="FF0000"/>
                </a:solidFill>
              </a:rPr>
              <a:t>seismographs </a:t>
            </a:r>
            <a:r>
              <a:rPr lang="en-US" dirty="0" smtClean="0"/>
              <a:t>measure the times at which seismic waves arrive at different distances from an earthquake.</a:t>
            </a:r>
          </a:p>
          <a:p>
            <a:endParaRPr lang="en-US" dirty="0"/>
          </a:p>
        </p:txBody>
      </p:sp>
      <p:sp>
        <p:nvSpPr>
          <p:cNvPr id="4" name="Content Placeholder 3"/>
          <p:cNvSpPr>
            <a:spLocks noGrp="1"/>
          </p:cNvSpPr>
          <p:nvPr>
            <p:ph sz="half" idx="2"/>
          </p:nvPr>
        </p:nvSpPr>
        <p:spPr>
          <a:xfrm>
            <a:off x="11356975" y="4967288"/>
            <a:ext cx="4038600" cy="4525963"/>
          </a:xfrm>
        </p:spPr>
        <p:txBody>
          <a:bodyPr/>
          <a:lstStyle/>
          <a:p>
            <a:pPr>
              <a:buNone/>
            </a:pPr>
            <a:endParaRPr lang="en-US" dirty="0"/>
          </a:p>
        </p:txBody>
      </p:sp>
      <p:pic>
        <p:nvPicPr>
          <p:cNvPr id="83970" name="Picture 2" descr="http://t1.gstatic.com/images?q=tbn:ANd9GcTqT_lBXH6302Q8wiZLsIMm8hh731FYrBIQIxZsl1nVA3F1dXxw"/>
          <p:cNvPicPr>
            <a:picLocks noChangeAspect="1" noChangeArrowheads="1"/>
          </p:cNvPicPr>
          <p:nvPr/>
        </p:nvPicPr>
        <p:blipFill>
          <a:blip r:embed="rId3" cstate="print"/>
          <a:srcRect/>
          <a:stretch>
            <a:fillRect/>
          </a:stretch>
        </p:blipFill>
        <p:spPr bwMode="auto">
          <a:xfrm>
            <a:off x="5257800" y="1390650"/>
            <a:ext cx="3505200" cy="2628902"/>
          </a:xfrm>
          <a:prstGeom prst="rect">
            <a:avLst/>
          </a:prstGeom>
          <a:noFill/>
        </p:spPr>
      </p:pic>
      <p:pic>
        <p:nvPicPr>
          <p:cNvPr id="83972" name="Picture 4" descr="http://www.teachersdomain.org/assets/wgbh/ess05/ess05_vid_seismograph/ess05_vid_seismograph_l.jpg"/>
          <p:cNvPicPr>
            <a:picLocks noChangeAspect="1" noChangeArrowheads="1"/>
          </p:cNvPicPr>
          <p:nvPr/>
        </p:nvPicPr>
        <p:blipFill>
          <a:blip r:embed="rId4" cstate="print"/>
          <a:srcRect/>
          <a:stretch>
            <a:fillRect/>
          </a:stretch>
        </p:blipFill>
        <p:spPr bwMode="auto">
          <a:xfrm>
            <a:off x="5257800" y="4572000"/>
            <a:ext cx="3648201" cy="2047875"/>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ChangeAspect="1" noChangeArrowheads="1"/>
          </p:cNvPicPr>
          <p:nvPr/>
        </p:nvPicPr>
        <p:blipFill>
          <a:blip r:embed="rId3" cstate="print"/>
          <a:srcRect/>
          <a:stretch>
            <a:fillRect/>
          </a:stretch>
        </p:blipFill>
        <p:spPr bwMode="auto">
          <a:xfrm>
            <a:off x="0" y="0"/>
            <a:ext cx="5410200" cy="5168900"/>
          </a:xfrm>
          <a:prstGeom prst="rect">
            <a:avLst/>
          </a:prstGeom>
          <a:noFill/>
          <a:ln w="9525">
            <a:noFill/>
            <a:miter lim="800000"/>
            <a:headEnd/>
            <a:tailEnd/>
          </a:ln>
        </p:spPr>
      </p:pic>
      <p:sp>
        <p:nvSpPr>
          <p:cNvPr id="4" name="Title 3"/>
          <p:cNvSpPr>
            <a:spLocks noGrp="1"/>
          </p:cNvSpPr>
          <p:nvPr>
            <p:ph type="title"/>
          </p:nvPr>
        </p:nvSpPr>
        <p:spPr>
          <a:xfrm>
            <a:off x="762000" y="5495925"/>
            <a:ext cx="7772400" cy="1362075"/>
          </a:xfrm>
        </p:spPr>
        <p:txBody>
          <a:bodyPr/>
          <a:lstStyle/>
          <a:p>
            <a:endParaRPr lang="en-US" dirty="0"/>
          </a:p>
        </p:txBody>
      </p:sp>
      <p:sp>
        <p:nvSpPr>
          <p:cNvPr id="5" name="Text Placeholder 4"/>
          <p:cNvSpPr>
            <a:spLocks noGrp="1"/>
          </p:cNvSpPr>
          <p:nvPr>
            <p:ph type="body" idx="1"/>
          </p:nvPr>
        </p:nvSpPr>
        <p:spPr>
          <a:xfrm>
            <a:off x="990600" y="5029200"/>
            <a:ext cx="7772400" cy="1500187"/>
          </a:xfrm>
        </p:spPr>
        <p:txBody>
          <a:bodyPr/>
          <a:lstStyle/>
          <a:p>
            <a:pPr algn="ctr"/>
            <a:r>
              <a:rPr lang="en-US" dirty="0" smtClean="0">
                <a:hlinkClick r:id="rId4"/>
              </a:rPr>
              <a:t>Inside the Earth Video Clips</a:t>
            </a:r>
            <a:endParaRPr lang="en-US" dirty="0"/>
          </a:p>
        </p:txBody>
      </p:sp>
      <p:sp>
        <p:nvSpPr>
          <p:cNvPr id="6" name="TextBox 5"/>
          <p:cNvSpPr txBox="1"/>
          <p:nvPr/>
        </p:nvSpPr>
        <p:spPr>
          <a:xfrm>
            <a:off x="5715000" y="457200"/>
            <a:ext cx="3124200" cy="3970318"/>
          </a:xfrm>
          <a:prstGeom prst="rect">
            <a:avLst/>
          </a:prstGeom>
          <a:noFill/>
        </p:spPr>
        <p:txBody>
          <a:bodyPr wrap="square" rtlCol="0">
            <a:spAutoFit/>
          </a:bodyPr>
          <a:lstStyle/>
          <a:p>
            <a:r>
              <a:rPr lang="en-US" sz="2800" dirty="0" smtClean="0"/>
              <a:t>By measuring changes in the speed of seismic waves that travel through Earth’s interior, seismologists have learned that the Earth is made of different layers.</a:t>
            </a:r>
            <a:endParaRPr lang="en-US" sz="2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74638"/>
            <a:ext cx="8229600" cy="1143000"/>
          </a:xfrm>
        </p:spPr>
        <p:txBody>
          <a:bodyPr/>
          <a:lstStyle/>
          <a:p>
            <a:endParaRPr lang="en-US" dirty="0"/>
          </a:p>
        </p:txBody>
      </p:sp>
      <p:pic>
        <p:nvPicPr>
          <p:cNvPr id="2050" name="Picture 2" descr="http://image.slidesharecdn.com/earthsciencechapter4-2-101217094518-phpapp01/95/slide-1-728.jpg?1292600776"/>
          <p:cNvPicPr>
            <a:picLocks noChangeAspect="1" noChangeArrowheads="1"/>
          </p:cNvPicPr>
          <p:nvPr/>
        </p:nvPicPr>
        <p:blipFill>
          <a:blip r:embed="rId3" cstate="print"/>
          <a:srcRect/>
          <a:stretch>
            <a:fillRect/>
          </a:stretch>
        </p:blipFill>
        <p:spPr bwMode="auto">
          <a:xfrm>
            <a:off x="0" y="0"/>
            <a:ext cx="9169400" cy="6877051"/>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http://image.slidesharecdn.com/earthsciencechapter4-2-101217094518-phpapp01/95/slide-3-728.jpg?1292600776"/>
          <p:cNvPicPr>
            <a:picLocks noChangeAspect="1" noChangeArrowheads="1"/>
          </p:cNvPicPr>
          <p:nvPr/>
        </p:nvPicPr>
        <p:blipFill>
          <a:blip r:embed="rId3" cstate="print"/>
          <a:srcRect/>
          <a:stretch>
            <a:fillRect/>
          </a:stretch>
        </p:blipFill>
        <p:spPr bwMode="auto">
          <a:xfrm>
            <a:off x="0" y="-1"/>
            <a:ext cx="9144000" cy="6858001"/>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0"/>
            <a:ext cx="8229600" cy="1219200"/>
          </a:xfrm>
        </p:spPr>
        <p:txBody>
          <a:bodyPr/>
          <a:lstStyle/>
          <a:p>
            <a:pPr eaLnBrk="1" hangingPunct="1"/>
            <a:r>
              <a:rPr lang="en-US" sz="6000" b="1" smtClean="0"/>
              <a:t>Evidence</a:t>
            </a:r>
          </a:p>
        </p:txBody>
      </p:sp>
      <p:sp>
        <p:nvSpPr>
          <p:cNvPr id="5123" name="Rectangle 3"/>
          <p:cNvSpPr>
            <a:spLocks noGrp="1" noChangeArrowheads="1"/>
          </p:cNvSpPr>
          <p:nvPr>
            <p:ph type="body" idx="1"/>
          </p:nvPr>
        </p:nvSpPr>
        <p:spPr>
          <a:xfrm>
            <a:off x="0" y="914400"/>
            <a:ext cx="8915400" cy="5943600"/>
          </a:xfrm>
        </p:spPr>
        <p:txBody>
          <a:bodyPr/>
          <a:lstStyle/>
          <a:p>
            <a:pPr eaLnBrk="1" hangingPunct="1"/>
            <a:r>
              <a:rPr lang="en-US" sz="4000" b="1" u="sng" dirty="0" smtClean="0"/>
              <a:t>Fossils:</a:t>
            </a:r>
            <a:r>
              <a:rPr lang="en-US" sz="4000" dirty="0" smtClean="0"/>
              <a:t>  </a:t>
            </a:r>
          </a:p>
          <a:p>
            <a:pPr eaLnBrk="1" hangingPunct="1">
              <a:buFontTx/>
              <a:buNone/>
            </a:pPr>
            <a:r>
              <a:rPr lang="en-US" sz="4000" i="1" dirty="0" smtClean="0"/>
              <a:t>	1. </a:t>
            </a:r>
            <a:r>
              <a:rPr lang="en-US" sz="4000" i="1" u="sng" dirty="0" err="1" smtClean="0"/>
              <a:t>Mesosaurus</a:t>
            </a:r>
            <a:r>
              <a:rPr lang="en-US" sz="4000" u="sng" dirty="0" smtClean="0"/>
              <a:t> </a:t>
            </a:r>
            <a:r>
              <a:rPr lang="en-US" sz="4000" dirty="0" smtClean="0"/>
              <a:t>fossils had been discovered on east coast of S. America and west coast of Africa.</a:t>
            </a:r>
          </a:p>
          <a:p>
            <a:pPr eaLnBrk="1" hangingPunct="1">
              <a:buFontTx/>
              <a:buNone/>
            </a:pPr>
            <a:r>
              <a:rPr lang="en-US" sz="4000" dirty="0" smtClean="0"/>
              <a:t>   It was a freshwater</a:t>
            </a:r>
          </a:p>
          <a:p>
            <a:pPr eaLnBrk="1" hangingPunct="1">
              <a:buFontTx/>
              <a:buNone/>
            </a:pPr>
            <a:r>
              <a:rPr lang="en-US" sz="4000" dirty="0" smtClean="0"/>
              <a:t>   reptile-could not </a:t>
            </a:r>
          </a:p>
          <a:p>
            <a:pPr eaLnBrk="1" hangingPunct="1">
              <a:buFontTx/>
              <a:buNone/>
            </a:pPr>
            <a:r>
              <a:rPr lang="en-US" sz="4000" dirty="0" smtClean="0"/>
              <a:t>   have swam across </a:t>
            </a:r>
          </a:p>
          <a:p>
            <a:pPr eaLnBrk="1" hangingPunct="1">
              <a:buFontTx/>
              <a:buNone/>
            </a:pPr>
            <a:r>
              <a:rPr lang="en-US" sz="4000" dirty="0" smtClean="0"/>
              <a:t>   Atlantic Ocean.</a:t>
            </a:r>
          </a:p>
          <a:p>
            <a:pPr eaLnBrk="1" hangingPunct="1">
              <a:buFontTx/>
              <a:buNone/>
            </a:pPr>
            <a:r>
              <a:rPr lang="en-US" sz="4000" b="1" u="sng" dirty="0" smtClean="0"/>
              <a:t> </a:t>
            </a:r>
          </a:p>
        </p:txBody>
      </p:sp>
      <p:pic>
        <p:nvPicPr>
          <p:cNvPr id="5124" name="Picture 7"/>
          <p:cNvPicPr>
            <a:picLocks noChangeAspect="1" noChangeArrowheads="1"/>
          </p:cNvPicPr>
          <p:nvPr/>
        </p:nvPicPr>
        <p:blipFill>
          <a:blip r:embed="rId3" cstate="print"/>
          <a:srcRect/>
          <a:stretch>
            <a:fillRect/>
          </a:stretch>
        </p:blipFill>
        <p:spPr bwMode="auto">
          <a:xfrm>
            <a:off x="4876800" y="3733800"/>
            <a:ext cx="3990975" cy="28289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animEffect transition="in" filter="slide(fromBottom)">
                                      <p:cBhvr>
                                        <p:cTn id="7" dur="500"/>
                                        <p:tgtEl>
                                          <p:spTgt spid="512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123">
                                            <p:txEl>
                                              <p:pRg st="2" end="2"/>
                                            </p:txEl>
                                          </p:spTgt>
                                        </p:tgtEl>
                                        <p:attrNameLst>
                                          <p:attrName>style.visibility</p:attrName>
                                        </p:attrNameLst>
                                      </p:cBhvr>
                                      <p:to>
                                        <p:strVal val="visible"/>
                                      </p:to>
                                    </p:set>
                                    <p:animEffect transition="in" filter="slide(fromBottom)">
                                      <p:cBhvr>
                                        <p:cTn id="12" dur="500"/>
                                        <p:tgtEl>
                                          <p:spTgt spid="5123">
                                            <p:txEl>
                                              <p:pRg st="2" end="2"/>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5123">
                                            <p:txEl>
                                              <p:pRg st="3" end="3"/>
                                            </p:txEl>
                                          </p:spTgt>
                                        </p:tgtEl>
                                        <p:attrNameLst>
                                          <p:attrName>style.visibility</p:attrName>
                                        </p:attrNameLst>
                                      </p:cBhvr>
                                      <p:to>
                                        <p:strVal val="visible"/>
                                      </p:to>
                                    </p:set>
                                    <p:animEffect transition="in" filter="slide(fromBottom)">
                                      <p:cBhvr>
                                        <p:cTn id="15" dur="500"/>
                                        <p:tgtEl>
                                          <p:spTgt spid="5123">
                                            <p:txEl>
                                              <p:pRg st="3" end="3"/>
                                            </p:txEl>
                                          </p:spTgt>
                                        </p:tgtEl>
                                      </p:cBhvr>
                                    </p:animEffect>
                                  </p:childTnLst>
                                </p:cTn>
                              </p:par>
                              <p:par>
                                <p:cTn id="16" presetID="12" presetClass="entr" presetSubtype="4" fill="hold" nodeType="withEffect">
                                  <p:stCondLst>
                                    <p:cond delay="0"/>
                                  </p:stCondLst>
                                  <p:childTnLst>
                                    <p:set>
                                      <p:cBhvr>
                                        <p:cTn id="17" dur="1" fill="hold">
                                          <p:stCondLst>
                                            <p:cond delay="0"/>
                                          </p:stCondLst>
                                        </p:cTn>
                                        <p:tgtEl>
                                          <p:spTgt spid="5123">
                                            <p:txEl>
                                              <p:pRg st="4" end="4"/>
                                            </p:txEl>
                                          </p:spTgt>
                                        </p:tgtEl>
                                        <p:attrNameLst>
                                          <p:attrName>style.visibility</p:attrName>
                                        </p:attrNameLst>
                                      </p:cBhvr>
                                      <p:to>
                                        <p:strVal val="visible"/>
                                      </p:to>
                                    </p:set>
                                    <p:animEffect transition="in" filter="slide(fromBottom)">
                                      <p:cBhvr>
                                        <p:cTn id="18" dur="500"/>
                                        <p:tgtEl>
                                          <p:spTgt spid="5123">
                                            <p:txEl>
                                              <p:pRg st="4" end="4"/>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5123">
                                            <p:txEl>
                                              <p:pRg st="5" end="5"/>
                                            </p:txEl>
                                          </p:spTgt>
                                        </p:tgtEl>
                                        <p:attrNameLst>
                                          <p:attrName>style.visibility</p:attrName>
                                        </p:attrNameLst>
                                      </p:cBhvr>
                                      <p:to>
                                        <p:strVal val="visible"/>
                                      </p:to>
                                    </p:set>
                                    <p:animEffect transition="in" filter="slide(fromBottom)">
                                      <p:cBhvr>
                                        <p:cTn id="21" dur="500"/>
                                        <p:tgtEl>
                                          <p:spTgt spid="51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endParaRPr lang="en-US" smtClean="0"/>
          </a:p>
        </p:txBody>
      </p:sp>
      <p:sp>
        <p:nvSpPr>
          <p:cNvPr id="3" name="Content Placeholder 2"/>
          <p:cNvSpPr>
            <a:spLocks noGrp="1"/>
          </p:cNvSpPr>
          <p:nvPr>
            <p:ph idx="1"/>
          </p:nvPr>
        </p:nvSpPr>
        <p:spPr>
          <a:xfrm>
            <a:off x="152400" y="304800"/>
            <a:ext cx="8763000" cy="5821363"/>
          </a:xfrm>
        </p:spPr>
        <p:txBody>
          <a:bodyPr/>
          <a:lstStyle/>
          <a:p>
            <a:pPr eaLnBrk="1" hangingPunct="1">
              <a:buFontTx/>
              <a:buNone/>
            </a:pPr>
            <a:r>
              <a:rPr lang="en-US" sz="3600" dirty="0" smtClean="0"/>
              <a:t>	2. </a:t>
            </a:r>
            <a:r>
              <a:rPr lang="en-US" sz="3600" i="1" u="sng" dirty="0" smtClean="0"/>
              <a:t>Glossopteris</a:t>
            </a:r>
            <a:r>
              <a:rPr lang="en-US" sz="3600" i="1" dirty="0" smtClean="0"/>
              <a:t> (</a:t>
            </a:r>
            <a:r>
              <a:rPr lang="en-US" sz="3600" dirty="0" smtClean="0"/>
              <a:t>a type of fern) </a:t>
            </a:r>
          </a:p>
          <a:p>
            <a:pPr eaLnBrk="1" hangingPunct="1">
              <a:buFontTx/>
              <a:buNone/>
            </a:pPr>
            <a:r>
              <a:rPr lang="en-US" sz="3600" dirty="0" smtClean="0"/>
              <a:t>   had been found in Australia, </a:t>
            </a:r>
          </a:p>
          <a:p>
            <a:pPr eaLnBrk="1" hangingPunct="1">
              <a:buFontTx/>
              <a:buNone/>
            </a:pPr>
            <a:r>
              <a:rPr lang="en-US" sz="3600" dirty="0" smtClean="0"/>
              <a:t>   India, Antarctica, Africa, &amp; South America.</a:t>
            </a:r>
          </a:p>
          <a:p>
            <a:pPr eaLnBrk="1" hangingPunct="1">
              <a:buFontTx/>
              <a:buNone/>
            </a:pPr>
            <a:r>
              <a:rPr lang="en-US" sz="3600" dirty="0" smtClean="0"/>
              <a:t>   The seed was too big to be carried by the wind and too fragile to survive in the ocean</a:t>
            </a:r>
            <a:r>
              <a:rPr lang="en-US" dirty="0" smtClean="0"/>
              <a:t> </a:t>
            </a:r>
          </a:p>
          <a:p>
            <a:pPr eaLnBrk="1" hangingPunct="1"/>
            <a:endParaRPr lang="en-US" dirty="0" smtClean="0"/>
          </a:p>
        </p:txBody>
      </p:sp>
      <p:pic>
        <p:nvPicPr>
          <p:cNvPr id="6148" name="Picture 2"/>
          <p:cNvPicPr>
            <a:picLocks noChangeAspect="1" noChangeArrowheads="1"/>
          </p:cNvPicPr>
          <p:nvPr/>
        </p:nvPicPr>
        <p:blipFill>
          <a:blip r:embed="rId3" cstate="print"/>
          <a:srcRect/>
          <a:stretch>
            <a:fillRect/>
          </a:stretch>
        </p:blipFill>
        <p:spPr bwMode="auto">
          <a:xfrm>
            <a:off x="7162800" y="228600"/>
            <a:ext cx="1790700" cy="1343025"/>
          </a:xfrm>
          <a:prstGeom prst="rect">
            <a:avLst/>
          </a:prstGeom>
          <a:noFill/>
          <a:ln w="9525">
            <a:noFill/>
            <a:miter lim="800000"/>
            <a:headEnd/>
            <a:tailEnd/>
          </a:ln>
        </p:spPr>
      </p:pic>
      <p:pic>
        <p:nvPicPr>
          <p:cNvPr id="14339" name="Picture 3"/>
          <p:cNvPicPr>
            <a:picLocks noChangeAspect="1" noChangeArrowheads="1"/>
          </p:cNvPicPr>
          <p:nvPr/>
        </p:nvPicPr>
        <p:blipFill>
          <a:blip r:embed="rId4" cstate="print"/>
          <a:srcRect/>
          <a:stretch>
            <a:fillRect/>
          </a:stretch>
        </p:blipFill>
        <p:spPr bwMode="auto">
          <a:xfrm>
            <a:off x="5029200" y="4191000"/>
            <a:ext cx="3624263" cy="2227263"/>
          </a:xfrm>
          <a:prstGeom prst="rect">
            <a:avLst/>
          </a:prstGeom>
          <a:noFill/>
          <a:ln w="9525">
            <a:noFill/>
            <a:miter lim="800000"/>
            <a:headEnd/>
            <a:tailEnd/>
          </a:ln>
        </p:spPr>
      </p:pic>
      <p:pic>
        <p:nvPicPr>
          <p:cNvPr id="6150" name="Picture 4"/>
          <p:cNvPicPr>
            <a:picLocks noChangeAspect="1" noChangeArrowheads="1"/>
          </p:cNvPicPr>
          <p:nvPr/>
        </p:nvPicPr>
        <p:blipFill>
          <a:blip r:embed="rId5" cstate="print"/>
          <a:srcRect/>
          <a:stretch>
            <a:fillRect/>
          </a:stretch>
        </p:blipFill>
        <p:spPr bwMode="auto">
          <a:xfrm>
            <a:off x="2057400" y="3962400"/>
            <a:ext cx="1676400" cy="25923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339"/>
                                        </p:tgtEl>
                                        <p:attrNameLst>
                                          <p:attrName>style.visibility</p:attrName>
                                        </p:attrNameLst>
                                      </p:cBhvr>
                                      <p:to>
                                        <p:strVal val="visible"/>
                                      </p:to>
                                    </p:set>
                                    <p:animEffect transition="in" filter="fade">
                                      <p:cBhvr>
                                        <p:cTn id="23" dur="20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endParaRPr lang="en-US" smtClean="0"/>
          </a:p>
        </p:txBody>
      </p:sp>
      <p:sp>
        <p:nvSpPr>
          <p:cNvPr id="6147" name="Rectangle 3"/>
          <p:cNvSpPr>
            <a:spLocks noGrp="1" noChangeArrowheads="1"/>
          </p:cNvSpPr>
          <p:nvPr>
            <p:ph type="body" idx="1"/>
          </p:nvPr>
        </p:nvSpPr>
        <p:spPr>
          <a:xfrm>
            <a:off x="0" y="228600"/>
            <a:ext cx="9144000" cy="6400800"/>
          </a:xfrm>
        </p:spPr>
        <p:txBody>
          <a:bodyPr/>
          <a:lstStyle/>
          <a:p>
            <a:pPr eaLnBrk="1" hangingPunct="1"/>
            <a:r>
              <a:rPr lang="en-US" sz="4000" b="1" u="sng" dirty="0" smtClean="0"/>
              <a:t>Climate:</a:t>
            </a:r>
            <a:endParaRPr lang="en-US" sz="4000" dirty="0" smtClean="0"/>
          </a:p>
          <a:p>
            <a:pPr eaLnBrk="1" hangingPunct="1">
              <a:buFontTx/>
              <a:buNone/>
            </a:pPr>
            <a:r>
              <a:rPr lang="en-US" sz="4000" dirty="0" smtClean="0"/>
              <a:t>	1. On island of </a:t>
            </a:r>
            <a:r>
              <a:rPr lang="en-US" sz="4000" u="sng" dirty="0" smtClean="0"/>
              <a:t>Spitsbergen</a:t>
            </a:r>
            <a:r>
              <a:rPr lang="en-US" sz="4000" dirty="0" smtClean="0"/>
              <a:t> in the Arctic Circle, they have found fossils of tropical plants.</a:t>
            </a:r>
          </a:p>
          <a:p>
            <a:pPr eaLnBrk="1" hangingPunct="1">
              <a:buFontTx/>
              <a:buNone/>
            </a:pPr>
            <a:r>
              <a:rPr lang="en-US" sz="4000" dirty="0" smtClean="0"/>
              <a:t>       The only explanation is </a:t>
            </a:r>
          </a:p>
          <a:p>
            <a:pPr eaLnBrk="1" hangingPunct="1">
              <a:buFontTx/>
              <a:buNone/>
            </a:pPr>
            <a:r>
              <a:rPr lang="en-US" sz="4000" dirty="0" smtClean="0"/>
              <a:t>       this island was once </a:t>
            </a:r>
          </a:p>
          <a:p>
            <a:pPr eaLnBrk="1" hangingPunct="1">
              <a:buFontTx/>
              <a:buNone/>
            </a:pPr>
            <a:r>
              <a:rPr lang="en-US" sz="4000" dirty="0" smtClean="0"/>
              <a:t>       in a tropical climate.</a:t>
            </a:r>
          </a:p>
          <a:p>
            <a:pPr eaLnBrk="1" hangingPunct="1">
              <a:buFontTx/>
              <a:buNone/>
            </a:pPr>
            <a:r>
              <a:rPr lang="en-US" sz="4000" dirty="0" smtClean="0"/>
              <a:t>	</a:t>
            </a:r>
          </a:p>
        </p:txBody>
      </p:sp>
      <p:pic>
        <p:nvPicPr>
          <p:cNvPr id="6148" name="Picture 4"/>
          <p:cNvPicPr>
            <a:picLocks noChangeAspect="1" noChangeArrowheads="1"/>
          </p:cNvPicPr>
          <p:nvPr/>
        </p:nvPicPr>
        <p:blipFill>
          <a:blip r:embed="rId3" cstate="print"/>
          <a:srcRect/>
          <a:stretch>
            <a:fillRect/>
          </a:stretch>
        </p:blipFill>
        <p:spPr bwMode="auto">
          <a:xfrm>
            <a:off x="5943600" y="2971800"/>
            <a:ext cx="2667000" cy="34083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animEffect transition="in" filter="slide(fromBottom)">
                                      <p:cBhvr>
                                        <p:cTn id="7" dur="500"/>
                                        <p:tgtEl>
                                          <p:spTgt spid="614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147">
                                            <p:txEl>
                                              <p:pRg st="2" end="2"/>
                                            </p:txEl>
                                          </p:spTgt>
                                        </p:tgtEl>
                                        <p:attrNameLst>
                                          <p:attrName>style.visibility</p:attrName>
                                        </p:attrNameLst>
                                      </p:cBhvr>
                                      <p:to>
                                        <p:strVal val="visible"/>
                                      </p:to>
                                    </p:set>
                                    <p:animEffect transition="in" filter="slide(fromBottom)">
                                      <p:cBhvr>
                                        <p:cTn id="12" dur="500"/>
                                        <p:tgtEl>
                                          <p:spTgt spid="6147">
                                            <p:txEl>
                                              <p:pRg st="2" end="2"/>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6147">
                                            <p:txEl>
                                              <p:pRg st="3" end="3"/>
                                            </p:txEl>
                                          </p:spTgt>
                                        </p:tgtEl>
                                        <p:attrNameLst>
                                          <p:attrName>style.visibility</p:attrName>
                                        </p:attrNameLst>
                                      </p:cBhvr>
                                      <p:to>
                                        <p:strVal val="visible"/>
                                      </p:to>
                                    </p:set>
                                    <p:animEffect transition="in" filter="slide(fromBottom)">
                                      <p:cBhvr>
                                        <p:cTn id="15" dur="500"/>
                                        <p:tgtEl>
                                          <p:spTgt spid="6147">
                                            <p:txEl>
                                              <p:pRg st="3" end="3"/>
                                            </p:txEl>
                                          </p:spTgt>
                                        </p:tgtEl>
                                      </p:cBhvr>
                                    </p:animEffect>
                                  </p:childTnLst>
                                </p:cTn>
                              </p:par>
                              <p:par>
                                <p:cTn id="16" presetID="12" presetClass="entr" presetSubtype="4" fill="hold" nodeType="withEffect">
                                  <p:stCondLst>
                                    <p:cond delay="0"/>
                                  </p:stCondLst>
                                  <p:childTnLst>
                                    <p:set>
                                      <p:cBhvr>
                                        <p:cTn id="17" dur="1" fill="hold">
                                          <p:stCondLst>
                                            <p:cond delay="0"/>
                                          </p:stCondLst>
                                        </p:cTn>
                                        <p:tgtEl>
                                          <p:spTgt spid="6147">
                                            <p:txEl>
                                              <p:pRg st="4" end="4"/>
                                            </p:txEl>
                                          </p:spTgt>
                                        </p:tgtEl>
                                        <p:attrNameLst>
                                          <p:attrName>style.visibility</p:attrName>
                                        </p:attrNameLst>
                                      </p:cBhvr>
                                      <p:to>
                                        <p:strVal val="visible"/>
                                      </p:to>
                                    </p:set>
                                    <p:animEffect transition="in" filter="slide(fromBottom)">
                                      <p:cBhvr>
                                        <p:cTn id="18" dur="500"/>
                                        <p:tgtEl>
                                          <p:spTgt spid="6147">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148"/>
                                        </p:tgtEl>
                                        <p:attrNameLst>
                                          <p:attrName>style.visibility</p:attrName>
                                        </p:attrNameLst>
                                      </p:cBhvr>
                                      <p:to>
                                        <p:strVal val="visible"/>
                                      </p:to>
                                    </p:set>
                                    <p:animEffect transition="in" filter="fade">
                                      <p:cBhvr>
                                        <p:cTn id="23" dur="2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endParaRPr lang="en-US" smtClean="0"/>
          </a:p>
        </p:txBody>
      </p:sp>
      <p:sp>
        <p:nvSpPr>
          <p:cNvPr id="3" name="Content Placeholder 2"/>
          <p:cNvSpPr>
            <a:spLocks noGrp="1"/>
          </p:cNvSpPr>
          <p:nvPr>
            <p:ph idx="1"/>
          </p:nvPr>
        </p:nvSpPr>
        <p:spPr>
          <a:xfrm>
            <a:off x="152400" y="228600"/>
            <a:ext cx="8839200" cy="6400800"/>
          </a:xfrm>
        </p:spPr>
        <p:txBody>
          <a:bodyPr/>
          <a:lstStyle/>
          <a:p>
            <a:pPr eaLnBrk="1" hangingPunct="1"/>
            <a:r>
              <a:rPr lang="en-US" sz="4000" dirty="0" smtClean="0"/>
              <a:t>2. South Africa today has a warm 	climate, and there are rocks there that  </a:t>
            </a:r>
          </a:p>
          <a:p>
            <a:pPr eaLnBrk="1" hangingPunct="1">
              <a:buNone/>
            </a:pPr>
            <a:r>
              <a:rPr lang="en-US" sz="4000" dirty="0" smtClean="0"/>
              <a:t>        were scratched by ice sheets.</a:t>
            </a:r>
          </a:p>
        </p:txBody>
      </p:sp>
      <p:pic>
        <p:nvPicPr>
          <p:cNvPr id="16387" name="Picture 3"/>
          <p:cNvPicPr>
            <a:picLocks noChangeAspect="1" noChangeArrowheads="1"/>
          </p:cNvPicPr>
          <p:nvPr/>
        </p:nvPicPr>
        <p:blipFill>
          <a:blip r:embed="rId3" cstate="print"/>
          <a:srcRect/>
          <a:stretch>
            <a:fillRect/>
          </a:stretch>
        </p:blipFill>
        <p:spPr bwMode="auto">
          <a:xfrm>
            <a:off x="152400" y="2209800"/>
            <a:ext cx="4800600" cy="2774950"/>
          </a:xfrm>
          <a:prstGeom prst="rect">
            <a:avLst/>
          </a:prstGeom>
          <a:noFill/>
          <a:ln w="9525">
            <a:noFill/>
            <a:miter lim="800000"/>
            <a:headEnd/>
            <a:tailEnd/>
          </a:ln>
        </p:spPr>
      </p:pic>
      <p:pic>
        <p:nvPicPr>
          <p:cNvPr id="16388" name="Picture 4"/>
          <p:cNvPicPr>
            <a:picLocks noChangeAspect="1" noChangeArrowheads="1"/>
          </p:cNvPicPr>
          <p:nvPr/>
        </p:nvPicPr>
        <p:blipFill>
          <a:blip r:embed="rId4" cstate="print"/>
          <a:srcRect/>
          <a:stretch>
            <a:fillRect/>
          </a:stretch>
        </p:blipFill>
        <p:spPr bwMode="auto">
          <a:xfrm>
            <a:off x="4905375" y="3581400"/>
            <a:ext cx="4238625" cy="304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387"/>
                                        </p:tgtEl>
                                        <p:attrNameLst>
                                          <p:attrName>style.visibility</p:attrName>
                                        </p:attrNameLst>
                                      </p:cBhvr>
                                      <p:to>
                                        <p:strVal val="visible"/>
                                      </p:to>
                                    </p:set>
                                    <p:animEffect transition="in" filter="fade">
                                      <p:cBhvr>
                                        <p:cTn id="17" dur="2000"/>
                                        <p:tgtEl>
                                          <p:spTgt spid="1638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388"/>
                                        </p:tgtEl>
                                        <p:attrNameLst>
                                          <p:attrName>style.visibility</p:attrName>
                                        </p:attrNameLst>
                                      </p:cBhvr>
                                      <p:to>
                                        <p:strVal val="visible"/>
                                      </p:to>
                                    </p:set>
                                    <p:animEffect transition="in" filter="fade">
                                      <p:cBhvr>
                                        <p:cTn id="22" dur="20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0"/>
            <a:ext cx="9144000" cy="228600"/>
          </a:xfrm>
        </p:spPr>
        <p:txBody>
          <a:bodyPr/>
          <a:lstStyle/>
          <a:p>
            <a:pPr algn="l" eaLnBrk="1" hangingPunct="1"/>
            <a:r>
              <a:rPr lang="en-US" sz="1800" smtClean="0"/>
              <a:t> </a:t>
            </a:r>
            <a:br>
              <a:rPr lang="en-US" sz="1800" smtClean="0"/>
            </a:br>
            <a:endParaRPr lang="en-US" sz="1800" smtClean="0"/>
          </a:p>
        </p:txBody>
      </p:sp>
      <p:sp>
        <p:nvSpPr>
          <p:cNvPr id="9219" name="Content Placeholder 2"/>
          <p:cNvSpPr>
            <a:spLocks noGrp="1"/>
          </p:cNvSpPr>
          <p:nvPr>
            <p:ph idx="1"/>
          </p:nvPr>
        </p:nvSpPr>
        <p:spPr>
          <a:xfrm>
            <a:off x="0" y="0"/>
            <a:ext cx="9144000" cy="6553200"/>
          </a:xfrm>
        </p:spPr>
        <p:txBody>
          <a:bodyPr/>
          <a:lstStyle/>
          <a:p>
            <a:pPr eaLnBrk="1" hangingPunct="1"/>
            <a:endParaRPr lang="en-US" sz="1800" dirty="0" smtClean="0"/>
          </a:p>
          <a:p>
            <a:pPr eaLnBrk="1" hangingPunct="1"/>
            <a:r>
              <a:rPr lang="en-US" sz="1800" dirty="0" smtClean="0"/>
              <a:t>When glaciers move across an area they leave behind evidence of their presence. One sign is glacial striations.  The weight of ice (often over a half mile thick) scoured any exposed bedrock creating glacial striations.  These striations are small grooves create by the weight of glacier and the movement of ice and rocks embedded in the glacier.  The direct of grooves show geologists the direction the glaciers moved. </a:t>
            </a:r>
          </a:p>
          <a:p>
            <a:pPr eaLnBrk="1" hangingPunct="1"/>
            <a:endParaRPr lang="en-US" sz="1800" dirty="0" smtClean="0"/>
          </a:p>
          <a:p>
            <a:pPr eaLnBrk="1" hangingPunct="1"/>
            <a:endParaRPr lang="en-US" sz="1800" dirty="0" smtClean="0"/>
          </a:p>
          <a:p>
            <a:pPr eaLnBrk="1" hangingPunct="1"/>
            <a:endParaRPr lang="en-US" sz="1800" dirty="0" smtClean="0"/>
          </a:p>
          <a:p>
            <a:pPr eaLnBrk="1" hangingPunct="1"/>
            <a:endParaRPr lang="en-US" sz="1800" dirty="0" smtClean="0"/>
          </a:p>
          <a:p>
            <a:pPr eaLnBrk="1" hangingPunct="1"/>
            <a:endParaRPr lang="en-US" sz="1800" dirty="0" smtClean="0"/>
          </a:p>
          <a:p>
            <a:pPr eaLnBrk="1" hangingPunct="1"/>
            <a:endParaRPr lang="en-US" sz="1800" dirty="0" smtClean="0"/>
          </a:p>
          <a:p>
            <a:pPr eaLnBrk="1" hangingPunct="1">
              <a:buFontTx/>
              <a:buNone/>
            </a:pPr>
            <a:endParaRPr lang="en-US" sz="1800" dirty="0" smtClean="0"/>
          </a:p>
          <a:p>
            <a:pPr eaLnBrk="1" hangingPunct="1">
              <a:buFontTx/>
              <a:buNone/>
            </a:pPr>
            <a:endParaRPr lang="en-US" sz="1800" dirty="0" smtClean="0"/>
          </a:p>
          <a:p>
            <a:pPr eaLnBrk="1" hangingPunct="1">
              <a:buFontTx/>
              <a:buNone/>
            </a:pPr>
            <a:endParaRPr lang="en-US" sz="1800" dirty="0" smtClean="0"/>
          </a:p>
          <a:p>
            <a:pPr eaLnBrk="1" hangingPunct="1"/>
            <a:r>
              <a:rPr lang="en-US" sz="1800" dirty="0" smtClean="0"/>
              <a:t>Glacial striations have been found in locations like South America, Africa, Australia, India, and Antarctica.  The striations in these locations all date back to about 200 million years ago.  The direction of the striations point to the fact that during this time period these continents and land masses must have all been closer to the South Pole and connected to one another.</a:t>
            </a:r>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p:txBody>
      </p:sp>
      <p:pic>
        <p:nvPicPr>
          <p:cNvPr id="9220" name="Picture 2"/>
          <p:cNvPicPr>
            <a:picLocks noChangeAspect="1" noChangeArrowheads="1"/>
          </p:cNvPicPr>
          <p:nvPr/>
        </p:nvPicPr>
        <p:blipFill>
          <a:blip r:embed="rId3" cstate="print"/>
          <a:srcRect/>
          <a:stretch>
            <a:fillRect/>
          </a:stretch>
        </p:blipFill>
        <p:spPr bwMode="auto">
          <a:xfrm>
            <a:off x="2819400" y="1828800"/>
            <a:ext cx="4572000" cy="2813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endParaRPr lang="en-US" smtClean="0"/>
          </a:p>
        </p:txBody>
      </p:sp>
      <p:sp>
        <p:nvSpPr>
          <p:cNvPr id="7171" name="Rectangle 3"/>
          <p:cNvSpPr>
            <a:spLocks noGrp="1" noChangeArrowheads="1"/>
          </p:cNvSpPr>
          <p:nvPr>
            <p:ph type="body" idx="1"/>
          </p:nvPr>
        </p:nvSpPr>
        <p:spPr>
          <a:xfrm>
            <a:off x="0" y="0"/>
            <a:ext cx="9144000" cy="6858000"/>
          </a:xfrm>
        </p:spPr>
        <p:txBody>
          <a:bodyPr/>
          <a:lstStyle/>
          <a:p>
            <a:pPr eaLnBrk="1" hangingPunct="1"/>
            <a:r>
              <a:rPr lang="en-US" sz="4000" b="1" u="sng" dirty="0" smtClean="0"/>
              <a:t>Geology</a:t>
            </a:r>
            <a:r>
              <a:rPr lang="en-US" sz="4000" dirty="0" smtClean="0"/>
              <a:t>: </a:t>
            </a:r>
          </a:p>
          <a:p>
            <a:pPr eaLnBrk="1" hangingPunct="1">
              <a:buFontTx/>
              <a:buNone/>
            </a:pPr>
            <a:r>
              <a:rPr lang="en-US" sz="4000" dirty="0" smtClean="0"/>
              <a:t>	1. Rocks found in Brazil match rock in </a:t>
            </a:r>
          </a:p>
          <a:p>
            <a:pPr eaLnBrk="1" hangingPunct="1">
              <a:buFontTx/>
              <a:buNone/>
            </a:pPr>
            <a:r>
              <a:rPr lang="en-US" sz="4000" dirty="0" smtClean="0"/>
              <a:t>       Western Africa.</a:t>
            </a:r>
          </a:p>
          <a:p>
            <a:pPr eaLnBrk="1" hangingPunct="1">
              <a:buFontTx/>
              <a:buNone/>
            </a:pPr>
            <a:r>
              <a:rPr lang="en-US" sz="4000" dirty="0" smtClean="0"/>
              <a:t>	</a:t>
            </a:r>
          </a:p>
          <a:p>
            <a:pPr eaLnBrk="1" hangingPunct="1">
              <a:buFontTx/>
              <a:buNone/>
            </a:pPr>
            <a:r>
              <a:rPr lang="en-US" sz="4000" dirty="0" smtClean="0"/>
              <a:t>	</a:t>
            </a:r>
          </a:p>
        </p:txBody>
      </p:sp>
      <p:pic>
        <p:nvPicPr>
          <p:cNvPr id="7172" name="Picture 4"/>
          <p:cNvPicPr>
            <a:picLocks noChangeAspect="1" noChangeArrowheads="1"/>
          </p:cNvPicPr>
          <p:nvPr/>
        </p:nvPicPr>
        <p:blipFill>
          <a:blip r:embed="rId3" cstate="print"/>
          <a:srcRect/>
          <a:stretch>
            <a:fillRect/>
          </a:stretch>
        </p:blipFill>
        <p:spPr bwMode="auto">
          <a:xfrm>
            <a:off x="2057400" y="2514600"/>
            <a:ext cx="5715000" cy="3810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slide(fromBottom)">
                                      <p:cBhvr>
                                        <p:cTn id="7" dur="500"/>
                                        <p:tgtEl>
                                          <p:spTgt spid="717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7171">
                                            <p:txEl>
                                              <p:pRg st="2" end="2"/>
                                            </p:txEl>
                                          </p:spTgt>
                                        </p:tgtEl>
                                        <p:attrNameLst>
                                          <p:attrName>style.visibility</p:attrName>
                                        </p:attrNameLst>
                                      </p:cBhvr>
                                      <p:to>
                                        <p:strVal val="visible"/>
                                      </p:to>
                                    </p:set>
                                    <p:animEffect transition="in" filter="slide(fromBottom)">
                                      <p:cBhvr>
                                        <p:cTn id="12" dur="500"/>
                                        <p:tgtEl>
                                          <p:spTgt spid="717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7172"/>
                                        </p:tgtEl>
                                        <p:attrNameLst>
                                          <p:attrName>style.visibility</p:attrName>
                                        </p:attrNameLst>
                                      </p:cBhvr>
                                      <p:to>
                                        <p:strVal val="visible"/>
                                      </p:to>
                                    </p:set>
                                    <p:animEffect transition="in" filter="slide(fromBottom)">
                                      <p:cBhvr>
                                        <p:cTn id="17"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8" name="Rectangle 4"/>
          <p:cNvSpPr>
            <a:spLocks noGrp="1" noRot="1" noChangeArrowheads="1"/>
          </p:cNvSpPr>
          <p:nvPr>
            <p:ph type="title"/>
          </p:nvPr>
        </p:nvSpPr>
        <p:spPr/>
        <p:txBody>
          <a:bodyPr/>
          <a:lstStyle/>
          <a:p>
            <a:pPr algn="l" eaLnBrk="1" hangingPunct="1">
              <a:defRPr/>
            </a:pPr>
            <a:r>
              <a:rPr lang="en-US" sz="4800" dirty="0" smtClean="0"/>
              <a:t>I. </a:t>
            </a:r>
            <a:r>
              <a:rPr lang="en-US" sz="4800" b="0" u="sng" dirty="0" smtClean="0"/>
              <a:t>Inside the Earth</a:t>
            </a:r>
          </a:p>
        </p:txBody>
      </p:sp>
      <p:sp>
        <p:nvSpPr>
          <p:cNvPr id="11269" name="Rectangle 5"/>
          <p:cNvSpPr>
            <a:spLocks noGrp="1" noChangeArrowheads="1"/>
          </p:cNvSpPr>
          <p:nvPr>
            <p:ph type="body" sz="half" idx="1"/>
          </p:nvPr>
        </p:nvSpPr>
        <p:spPr>
          <a:xfrm>
            <a:off x="381000" y="1295400"/>
            <a:ext cx="4495800" cy="5410200"/>
          </a:xfrm>
        </p:spPr>
        <p:txBody>
          <a:bodyPr/>
          <a:lstStyle/>
          <a:p>
            <a:pPr marL="533400" indent="-533400" eaLnBrk="1" hangingPunct="1">
              <a:buFontTx/>
              <a:buAutoNum type="alphaUcPeriod"/>
              <a:defRPr/>
            </a:pPr>
            <a:r>
              <a:rPr lang="en-US" b="1" dirty="0" smtClean="0"/>
              <a:t>The Earth is made up of 3 layers.</a:t>
            </a:r>
          </a:p>
          <a:p>
            <a:pPr marL="533400" indent="-533400" eaLnBrk="1" hangingPunct="1">
              <a:buNone/>
              <a:defRPr/>
            </a:pPr>
            <a:endParaRPr lang="en-US" b="1" dirty="0" smtClean="0"/>
          </a:p>
          <a:p>
            <a:pPr marL="533400" indent="-533400" eaLnBrk="1" hangingPunct="1">
              <a:buFontTx/>
              <a:buNone/>
              <a:defRPr/>
            </a:pPr>
            <a:r>
              <a:rPr lang="en-US" sz="2800" dirty="0" smtClean="0"/>
              <a:t> 1.  </a:t>
            </a:r>
            <a:r>
              <a:rPr lang="en-US" sz="2800" b="1" u="sng" dirty="0" smtClean="0"/>
              <a:t>Crust</a:t>
            </a:r>
            <a:r>
              <a:rPr lang="en-US" sz="2800" dirty="0" smtClean="0"/>
              <a:t>: The thin solid   </a:t>
            </a:r>
          </a:p>
          <a:p>
            <a:pPr marL="533400" indent="-533400" eaLnBrk="1" hangingPunct="1">
              <a:buFontTx/>
              <a:buNone/>
              <a:defRPr/>
            </a:pPr>
            <a:r>
              <a:rPr lang="en-US" sz="2800" dirty="0" smtClean="0"/>
              <a:t>       outermost layer of    </a:t>
            </a:r>
          </a:p>
          <a:p>
            <a:pPr marL="533400" indent="-533400" eaLnBrk="1" hangingPunct="1">
              <a:buFontTx/>
              <a:buNone/>
              <a:defRPr/>
            </a:pPr>
            <a:r>
              <a:rPr lang="en-US" sz="2800" dirty="0" smtClean="0"/>
              <a:t>       the earth (less dense).</a:t>
            </a:r>
          </a:p>
          <a:p>
            <a:pPr marL="533400" indent="-533400" eaLnBrk="1" hangingPunct="1">
              <a:defRPr/>
            </a:pPr>
            <a:r>
              <a:rPr lang="en-US" sz="2400" dirty="0" smtClean="0"/>
              <a:t>It is made up of oxygen,</a:t>
            </a:r>
          </a:p>
          <a:p>
            <a:pPr marL="533400" indent="-533400" eaLnBrk="1" hangingPunct="1">
              <a:buNone/>
              <a:defRPr/>
            </a:pPr>
            <a:r>
              <a:rPr lang="en-US" sz="2800" dirty="0" smtClean="0"/>
              <a:t>      silicon, and aluminum</a:t>
            </a:r>
          </a:p>
          <a:p>
            <a:pPr marL="533400" indent="-533400" eaLnBrk="1" hangingPunct="1">
              <a:defRPr/>
            </a:pPr>
            <a:r>
              <a:rPr lang="en-US" sz="2800" dirty="0" smtClean="0"/>
              <a:t>It makes up less than 1% of Earth’s mass.</a:t>
            </a:r>
          </a:p>
          <a:p>
            <a:pPr marL="533400" indent="-533400" eaLnBrk="1" hangingPunct="1">
              <a:buFont typeface="Wingdings" pitchFamily="2" charset="2"/>
              <a:buNone/>
              <a:defRPr/>
            </a:pPr>
            <a:endParaRPr lang="en-US" sz="2800" dirty="0" smtClean="0"/>
          </a:p>
        </p:txBody>
      </p:sp>
      <p:pic>
        <p:nvPicPr>
          <p:cNvPr id="4100" name="Picture 7"/>
          <p:cNvPicPr>
            <a:picLocks noGrp="1" noChangeAspect="1" noChangeArrowheads="1"/>
          </p:cNvPicPr>
          <p:nvPr>
            <p:ph sz="half" idx="2"/>
          </p:nvPr>
        </p:nvPicPr>
        <p:blipFill>
          <a:blip r:embed="rId3" cstate="print"/>
          <a:srcRect/>
          <a:stretch>
            <a:fillRect/>
          </a:stretch>
        </p:blipFill>
        <p:spPr>
          <a:xfrm>
            <a:off x="4648200" y="2544763"/>
            <a:ext cx="4038600" cy="263525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fade">
                                      <p:cBhvr>
                                        <p:cTn id="7" dur="2000"/>
                                        <p:tgtEl>
                                          <p:spTgt spid="112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69">
                                            <p:txEl>
                                              <p:pRg st="0" end="0"/>
                                            </p:txEl>
                                          </p:spTgt>
                                        </p:tgtEl>
                                        <p:attrNameLst>
                                          <p:attrName>style.visibility</p:attrName>
                                        </p:attrNameLst>
                                      </p:cBhvr>
                                      <p:to>
                                        <p:strVal val="visible"/>
                                      </p:to>
                                    </p:set>
                                    <p:animEffect transition="in" filter="fade">
                                      <p:cBhvr>
                                        <p:cTn id="12" dur="2000"/>
                                        <p:tgtEl>
                                          <p:spTgt spid="1126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269">
                                            <p:txEl>
                                              <p:pRg st="2" end="2"/>
                                            </p:txEl>
                                          </p:spTgt>
                                        </p:tgtEl>
                                        <p:attrNameLst>
                                          <p:attrName>style.visibility</p:attrName>
                                        </p:attrNameLst>
                                      </p:cBhvr>
                                      <p:to>
                                        <p:strVal val="visible"/>
                                      </p:to>
                                    </p:set>
                                    <p:animEffect transition="in" filter="fade">
                                      <p:cBhvr>
                                        <p:cTn id="17" dur="2000"/>
                                        <p:tgtEl>
                                          <p:spTgt spid="1126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269">
                                            <p:txEl>
                                              <p:pRg st="3" end="3"/>
                                            </p:txEl>
                                          </p:spTgt>
                                        </p:tgtEl>
                                        <p:attrNameLst>
                                          <p:attrName>style.visibility</p:attrName>
                                        </p:attrNameLst>
                                      </p:cBhvr>
                                      <p:to>
                                        <p:strVal val="visible"/>
                                      </p:to>
                                    </p:set>
                                    <p:animEffect transition="in" filter="fade">
                                      <p:cBhvr>
                                        <p:cTn id="22" dur="2000"/>
                                        <p:tgtEl>
                                          <p:spTgt spid="1126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269">
                                            <p:txEl>
                                              <p:pRg st="4" end="4"/>
                                            </p:txEl>
                                          </p:spTgt>
                                        </p:tgtEl>
                                        <p:attrNameLst>
                                          <p:attrName>style.visibility</p:attrName>
                                        </p:attrNameLst>
                                      </p:cBhvr>
                                      <p:to>
                                        <p:strVal val="visible"/>
                                      </p:to>
                                    </p:set>
                                    <p:animEffect transition="in" filter="fade">
                                      <p:cBhvr>
                                        <p:cTn id="27" dur="2000"/>
                                        <p:tgtEl>
                                          <p:spTgt spid="1126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269">
                                            <p:txEl>
                                              <p:pRg st="5" end="5"/>
                                            </p:txEl>
                                          </p:spTgt>
                                        </p:tgtEl>
                                        <p:attrNameLst>
                                          <p:attrName>style.visibility</p:attrName>
                                        </p:attrNameLst>
                                      </p:cBhvr>
                                      <p:to>
                                        <p:strVal val="visible"/>
                                      </p:to>
                                    </p:set>
                                    <p:animEffect transition="in" filter="fade">
                                      <p:cBhvr>
                                        <p:cTn id="32" dur="2000"/>
                                        <p:tgtEl>
                                          <p:spTgt spid="1126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269">
                                            <p:txEl>
                                              <p:pRg st="6" end="6"/>
                                            </p:txEl>
                                          </p:spTgt>
                                        </p:tgtEl>
                                        <p:attrNameLst>
                                          <p:attrName>style.visibility</p:attrName>
                                        </p:attrNameLst>
                                      </p:cBhvr>
                                      <p:to>
                                        <p:strVal val="visible"/>
                                      </p:to>
                                    </p:set>
                                    <p:animEffect transition="in" filter="fade">
                                      <p:cBhvr>
                                        <p:cTn id="37" dur="2000"/>
                                        <p:tgtEl>
                                          <p:spTgt spid="1126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269">
                                            <p:txEl>
                                              <p:pRg st="7" end="7"/>
                                            </p:txEl>
                                          </p:spTgt>
                                        </p:tgtEl>
                                        <p:attrNameLst>
                                          <p:attrName>style.visibility</p:attrName>
                                        </p:attrNameLst>
                                      </p:cBhvr>
                                      <p:to>
                                        <p:strVal val="visible"/>
                                      </p:to>
                                    </p:set>
                                    <p:animEffect transition="in" filter="fade">
                                      <p:cBhvr>
                                        <p:cTn id="42" dur="2000"/>
                                        <p:tgtEl>
                                          <p:spTgt spid="1126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P spid="1126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endParaRPr lang="en-US" smtClean="0"/>
          </a:p>
        </p:txBody>
      </p:sp>
      <p:sp>
        <p:nvSpPr>
          <p:cNvPr id="3" name="Content Placeholder 2"/>
          <p:cNvSpPr>
            <a:spLocks noGrp="1"/>
          </p:cNvSpPr>
          <p:nvPr>
            <p:ph idx="1"/>
          </p:nvPr>
        </p:nvSpPr>
        <p:spPr>
          <a:xfrm>
            <a:off x="228600" y="381000"/>
            <a:ext cx="8610600" cy="5745163"/>
          </a:xfrm>
        </p:spPr>
        <p:txBody>
          <a:bodyPr/>
          <a:lstStyle/>
          <a:p>
            <a:pPr eaLnBrk="1" hangingPunct="1">
              <a:buFontTx/>
              <a:buNone/>
            </a:pPr>
            <a:r>
              <a:rPr lang="en-US" sz="4000" smtClean="0"/>
              <a:t>2. Similar age, structure and rock types in Appalachian Mountains and mountains in Scotland and Scandinavia match.</a:t>
            </a:r>
          </a:p>
        </p:txBody>
      </p:sp>
      <p:pic>
        <p:nvPicPr>
          <p:cNvPr id="19458" name="Picture 2"/>
          <p:cNvPicPr>
            <a:picLocks noChangeAspect="1" noChangeArrowheads="1"/>
          </p:cNvPicPr>
          <p:nvPr/>
        </p:nvPicPr>
        <p:blipFill>
          <a:blip r:embed="rId3" cstate="print"/>
          <a:srcRect/>
          <a:stretch>
            <a:fillRect/>
          </a:stretch>
        </p:blipFill>
        <p:spPr bwMode="auto">
          <a:xfrm>
            <a:off x="304800" y="2971800"/>
            <a:ext cx="4321175" cy="2895600"/>
          </a:xfrm>
          <a:prstGeom prst="rect">
            <a:avLst/>
          </a:prstGeom>
          <a:noFill/>
          <a:ln w="9525">
            <a:noFill/>
            <a:miter lim="800000"/>
            <a:headEnd/>
            <a:tailEnd/>
          </a:ln>
        </p:spPr>
      </p:pic>
      <p:pic>
        <p:nvPicPr>
          <p:cNvPr id="19460" name="Picture 4"/>
          <p:cNvPicPr>
            <a:picLocks noChangeAspect="1" noChangeArrowheads="1"/>
          </p:cNvPicPr>
          <p:nvPr/>
        </p:nvPicPr>
        <p:blipFill>
          <a:blip r:embed="rId4" cstate="print"/>
          <a:srcRect/>
          <a:stretch>
            <a:fillRect/>
          </a:stretch>
        </p:blipFill>
        <p:spPr bwMode="auto">
          <a:xfrm>
            <a:off x="4724400" y="2971800"/>
            <a:ext cx="4232275" cy="28289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458"/>
                                        </p:tgtEl>
                                        <p:attrNameLst>
                                          <p:attrName>style.visibility</p:attrName>
                                        </p:attrNameLst>
                                      </p:cBhvr>
                                      <p:to>
                                        <p:strVal val="visible"/>
                                      </p:to>
                                    </p:set>
                                    <p:animEffect transition="in" filter="fade">
                                      <p:cBhvr>
                                        <p:cTn id="12" dur="2000"/>
                                        <p:tgtEl>
                                          <p:spTgt spid="1945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460"/>
                                        </p:tgtEl>
                                        <p:attrNameLst>
                                          <p:attrName>style.visibility</p:attrName>
                                        </p:attrNameLst>
                                      </p:cBhvr>
                                      <p:to>
                                        <p:strVal val="visible"/>
                                      </p:to>
                                    </p:set>
                                    <p:animEffect transition="in" filter="fade">
                                      <p:cBhvr>
                                        <p:cTn id="17" dur="20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endParaRPr lang="en-US" smtClean="0"/>
          </a:p>
        </p:txBody>
      </p:sp>
      <p:sp>
        <p:nvSpPr>
          <p:cNvPr id="3" name="Content Placeholder 2"/>
          <p:cNvSpPr>
            <a:spLocks noGrp="1"/>
          </p:cNvSpPr>
          <p:nvPr>
            <p:ph idx="1"/>
          </p:nvPr>
        </p:nvSpPr>
        <p:spPr>
          <a:xfrm>
            <a:off x="457200" y="304800"/>
            <a:ext cx="8229600" cy="5821363"/>
          </a:xfrm>
        </p:spPr>
        <p:txBody>
          <a:bodyPr/>
          <a:lstStyle/>
          <a:p>
            <a:pPr eaLnBrk="1" hangingPunct="1">
              <a:buFontTx/>
              <a:buNone/>
            </a:pPr>
            <a:r>
              <a:rPr lang="en-US" sz="4000" dirty="0" smtClean="0"/>
              <a:t>  3. Coal deposits in North America </a:t>
            </a:r>
          </a:p>
          <a:p>
            <a:pPr eaLnBrk="1" hangingPunct="1">
              <a:buFontTx/>
              <a:buNone/>
            </a:pPr>
            <a:r>
              <a:rPr lang="en-US" sz="4000" dirty="0" smtClean="0"/>
              <a:t>      matched coal deposits in Europe.</a:t>
            </a:r>
          </a:p>
        </p:txBody>
      </p:sp>
      <p:pic>
        <p:nvPicPr>
          <p:cNvPr id="17410" name="Picture 2"/>
          <p:cNvPicPr>
            <a:picLocks noChangeAspect="1" noChangeArrowheads="1"/>
          </p:cNvPicPr>
          <p:nvPr/>
        </p:nvPicPr>
        <p:blipFill>
          <a:blip r:embed="rId3" cstate="print"/>
          <a:srcRect/>
          <a:stretch>
            <a:fillRect/>
          </a:stretch>
        </p:blipFill>
        <p:spPr bwMode="auto">
          <a:xfrm>
            <a:off x="1981200" y="1981200"/>
            <a:ext cx="5695950" cy="41417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7410"/>
                                        </p:tgtEl>
                                        <p:attrNameLst>
                                          <p:attrName>style.visibility</p:attrName>
                                        </p:attrNameLst>
                                      </p:cBhvr>
                                      <p:to>
                                        <p:strVal val="visible"/>
                                      </p:to>
                                    </p:set>
                                    <p:animEffect transition="in" filter="slide(fromBottom)">
                                      <p:cBhvr>
                                        <p:cTn id="17"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3" cstate="print"/>
          <a:srcRect/>
          <a:stretch>
            <a:fillRect/>
          </a:stretch>
        </p:blipFill>
        <p:spPr bwMode="auto">
          <a:xfrm>
            <a:off x="0" y="0"/>
            <a:ext cx="9144000" cy="69035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http://image.slidesharecdn.com/earthsciencechapter4-2-101217094518-phpapp01/95/slide-4-728.jpg?1292600776"/>
          <p:cNvPicPr>
            <a:picLocks noChangeAspect="1" noChangeArrowheads="1"/>
          </p:cNvPicPr>
          <p:nvPr/>
        </p:nvPicPr>
        <p:blipFill>
          <a:blip r:embed="rId3" cstate="print"/>
          <a:srcRect/>
          <a:stretch>
            <a:fillRect/>
          </a:stretch>
        </p:blipFill>
        <p:spPr bwMode="auto">
          <a:xfrm>
            <a:off x="0" y="-1"/>
            <a:ext cx="9144000" cy="6858001"/>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http://t1.gstatic.com/images?q=tbn:ANd9GcTydILGB6cbwc173DwuK9sF7sDClaCsP9LSzFQwT82z9rd1p4a4"/>
          <p:cNvPicPr>
            <a:picLocks noChangeAspect="1" noChangeArrowheads="1"/>
          </p:cNvPicPr>
          <p:nvPr/>
        </p:nvPicPr>
        <p:blipFill>
          <a:blip r:embed="rId3" cstate="print"/>
          <a:srcRect/>
          <a:stretch>
            <a:fillRect/>
          </a:stretch>
        </p:blipFill>
        <p:spPr bwMode="auto">
          <a:xfrm>
            <a:off x="2362200" y="1524000"/>
            <a:ext cx="4343400" cy="5108433"/>
          </a:xfrm>
          <a:prstGeom prst="rect">
            <a:avLst/>
          </a:prstGeom>
          <a:noFill/>
        </p:spPr>
      </p:pic>
      <p:sp>
        <p:nvSpPr>
          <p:cNvPr id="3" name="Title 2"/>
          <p:cNvSpPr>
            <a:spLocks noGrp="1"/>
          </p:cNvSpPr>
          <p:nvPr>
            <p:ph type="title"/>
          </p:nvPr>
        </p:nvSpPr>
        <p:spPr/>
        <p:txBody>
          <a:bodyPr/>
          <a:lstStyle/>
          <a:p>
            <a:r>
              <a:rPr lang="en-US" dirty="0" smtClean="0"/>
              <a:t>Pangaea</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endParaRPr lang="en-US" smtClean="0"/>
          </a:p>
        </p:txBody>
      </p:sp>
      <p:sp>
        <p:nvSpPr>
          <p:cNvPr id="16387" name="Content Placeholder 2"/>
          <p:cNvSpPr>
            <a:spLocks noGrp="1"/>
          </p:cNvSpPr>
          <p:nvPr>
            <p:ph idx="1"/>
          </p:nvPr>
        </p:nvSpPr>
        <p:spPr/>
        <p:txBody>
          <a:bodyPr/>
          <a:lstStyle/>
          <a:p>
            <a:pPr eaLnBrk="1" hangingPunct="1"/>
            <a:endParaRPr lang="en-US" smtClean="0"/>
          </a:p>
        </p:txBody>
      </p:sp>
      <p:pic>
        <p:nvPicPr>
          <p:cNvPr id="16388" name="Picture 2"/>
          <p:cNvPicPr>
            <a:picLocks noChangeAspect="1" noChangeArrowheads="1"/>
          </p:cNvPicPr>
          <p:nvPr/>
        </p:nvPicPr>
        <p:blipFill>
          <a:blip r:embed="rId3" cstate="print"/>
          <a:srcRect/>
          <a:stretch>
            <a:fillRect/>
          </a:stretch>
        </p:blipFill>
        <p:spPr bwMode="auto">
          <a:xfrm>
            <a:off x="228600" y="533400"/>
            <a:ext cx="8718550" cy="594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http://image.slidesharecdn.com/earthsciencechapter4-2-101217094518-phpapp01/95/slide-5-728.jpg?1292600776"/>
          <p:cNvPicPr>
            <a:picLocks noChangeAspect="1" noChangeArrowheads="1"/>
          </p:cNvPicPr>
          <p:nvPr/>
        </p:nvPicPr>
        <p:blipFill>
          <a:blip r:embed="rId3" cstate="print"/>
          <a:srcRect/>
          <a:stretch>
            <a:fillRect/>
          </a:stretch>
        </p:blipFill>
        <p:spPr bwMode="auto">
          <a:xfrm>
            <a:off x="2" y="1"/>
            <a:ext cx="9143998" cy="68580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http://image.slidesharecdn.com/earthsciencechapter4-2-101217094518-phpapp01/95/slide-6-728.jpg?1292600776"/>
          <p:cNvPicPr>
            <a:picLocks noChangeAspect="1" noChangeArrowheads="1"/>
          </p:cNvPicPr>
          <p:nvPr/>
        </p:nvPicPr>
        <p:blipFill>
          <a:blip r:embed="rId3" cstate="print"/>
          <a:srcRect/>
          <a:stretch>
            <a:fillRect/>
          </a:stretch>
        </p:blipFill>
        <p:spPr bwMode="auto">
          <a:xfrm>
            <a:off x="2" y="1"/>
            <a:ext cx="9143998" cy="685800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http://image.slidesharecdn.com/earthsciencechapter4-2-101217094518-phpapp01/95/slide-7-728.jpg?1292600776"/>
          <p:cNvPicPr>
            <a:picLocks noChangeAspect="1" noChangeArrowheads="1"/>
          </p:cNvPicPr>
          <p:nvPr/>
        </p:nvPicPr>
        <p:blipFill>
          <a:blip r:embed="rId3" cstate="print"/>
          <a:srcRect/>
          <a:stretch>
            <a:fillRect/>
          </a:stretch>
        </p:blipFill>
        <p:spPr bwMode="auto">
          <a:xfrm>
            <a:off x="0" y="-1"/>
            <a:ext cx="9144000" cy="6858001"/>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hlinkClick r:id="rId3"/>
              </a:rPr>
              <a:t>How the continents were formed </a:t>
            </a:r>
            <a:endParaRPr lang="en-US" dirty="0" smtClean="0"/>
          </a:p>
          <a:p>
            <a:r>
              <a:rPr lang="en-US" dirty="0" smtClean="0">
                <a:hlinkClick r:id="rId4"/>
              </a:rPr>
              <a:t>Plate Tectonics:  A Documentary</a:t>
            </a:r>
            <a:endParaRPr lang="en-US" dirty="0" smtClean="0"/>
          </a:p>
          <a:p>
            <a:r>
              <a:rPr lang="en-US" dirty="0" smtClean="0">
                <a:hlinkClick r:id="rId5"/>
              </a:rPr>
              <a:t>Continental Drift Song</a:t>
            </a:r>
            <a:endParaRPr lang="en-US" dirty="0" smtClean="0"/>
          </a:p>
          <a:p>
            <a:r>
              <a:rPr lang="en-US" smtClean="0">
                <a:hlinkClick r:id="rId6"/>
              </a:rPr>
              <a:t>Plate Tectonics</a:t>
            </a:r>
            <a:endParaRPr lang="en-US" smtClean="0"/>
          </a:p>
          <a:p>
            <a:pPr>
              <a:buNone/>
            </a:pP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Rot="1" noChangeArrowheads="1"/>
          </p:cNvSpPr>
          <p:nvPr>
            <p:ph type="title"/>
          </p:nvPr>
        </p:nvSpPr>
        <p:spPr/>
        <p:txBody>
          <a:bodyPr/>
          <a:lstStyle/>
          <a:p>
            <a:pPr eaLnBrk="1" hangingPunct="1">
              <a:defRPr/>
            </a:pPr>
            <a:r>
              <a:rPr lang="en-US" sz="4000" dirty="0" smtClean="0"/>
              <a:t> </a:t>
            </a:r>
            <a:r>
              <a:rPr lang="en-US" sz="4000" u="sng" dirty="0" smtClean="0"/>
              <a:t>2 Types of Crust</a:t>
            </a:r>
          </a:p>
        </p:txBody>
      </p:sp>
      <p:sp>
        <p:nvSpPr>
          <p:cNvPr id="48132" name="Rectangle 4"/>
          <p:cNvSpPr>
            <a:spLocks noGrp="1" noChangeArrowheads="1"/>
          </p:cNvSpPr>
          <p:nvPr>
            <p:ph type="body" sz="half" idx="1"/>
          </p:nvPr>
        </p:nvSpPr>
        <p:spPr>
          <a:xfrm>
            <a:off x="457200" y="1295400"/>
            <a:ext cx="8305800" cy="2514600"/>
          </a:xfrm>
        </p:spPr>
        <p:txBody>
          <a:bodyPr/>
          <a:lstStyle/>
          <a:p>
            <a:pPr eaLnBrk="1" hangingPunct="1">
              <a:defRPr/>
            </a:pPr>
            <a:r>
              <a:rPr lang="en-US" sz="2800" i="1" u="sng" dirty="0" smtClean="0"/>
              <a:t>Oceanic crust: </a:t>
            </a:r>
            <a:r>
              <a:rPr lang="en-US" sz="2800" dirty="0" smtClean="0"/>
              <a:t>Thinner and denser than continental crust.</a:t>
            </a:r>
          </a:p>
          <a:p>
            <a:pPr eaLnBrk="1" hangingPunct="1">
              <a:defRPr/>
            </a:pPr>
            <a:r>
              <a:rPr lang="en-US" sz="2800" i="1" u="sng" dirty="0" smtClean="0"/>
              <a:t>Continental crust:</a:t>
            </a:r>
            <a:r>
              <a:rPr lang="en-US" sz="2800" dirty="0" smtClean="0"/>
              <a:t> Thicker, but less dense than oceanic crust.</a:t>
            </a:r>
          </a:p>
          <a:p>
            <a:pPr eaLnBrk="1" hangingPunct="1">
              <a:buFont typeface="Wingdings" pitchFamily="2" charset="2"/>
              <a:buNone/>
              <a:defRPr/>
            </a:pPr>
            <a:r>
              <a:rPr lang="en-US" sz="2800" dirty="0" smtClean="0"/>
              <a:t>*A plate can contain </a:t>
            </a:r>
            <a:r>
              <a:rPr lang="en-US" sz="2800" b="1" dirty="0" smtClean="0"/>
              <a:t>both</a:t>
            </a:r>
            <a:r>
              <a:rPr lang="en-US" sz="2800" dirty="0" smtClean="0"/>
              <a:t> oceanic and continental crust.</a:t>
            </a:r>
          </a:p>
        </p:txBody>
      </p:sp>
      <p:pic>
        <p:nvPicPr>
          <p:cNvPr id="18436" name="Picture 6"/>
          <p:cNvPicPr>
            <a:picLocks noGrp="1" noChangeAspect="1" noChangeArrowheads="1"/>
          </p:cNvPicPr>
          <p:nvPr>
            <p:ph sz="half" idx="2"/>
          </p:nvPr>
        </p:nvPicPr>
        <p:blipFill>
          <a:blip r:embed="rId3" cstate="print"/>
          <a:srcRect/>
          <a:stretch>
            <a:fillRect/>
          </a:stretch>
        </p:blipFill>
        <p:spPr>
          <a:xfrm>
            <a:off x="1676400" y="3970338"/>
            <a:ext cx="6502400" cy="288766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fade">
                                      <p:cBhvr>
                                        <p:cTn id="7" dur="2000"/>
                                        <p:tgtEl>
                                          <p:spTgt spid="481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132">
                                            <p:txEl>
                                              <p:pRg st="0" end="0"/>
                                            </p:txEl>
                                          </p:spTgt>
                                        </p:tgtEl>
                                        <p:attrNameLst>
                                          <p:attrName>style.visibility</p:attrName>
                                        </p:attrNameLst>
                                      </p:cBhvr>
                                      <p:to>
                                        <p:strVal val="visible"/>
                                      </p:to>
                                    </p:set>
                                    <p:animEffect transition="in" filter="fade">
                                      <p:cBhvr>
                                        <p:cTn id="12" dur="2000"/>
                                        <p:tgtEl>
                                          <p:spTgt spid="4813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8132">
                                            <p:txEl>
                                              <p:pRg st="1" end="1"/>
                                            </p:txEl>
                                          </p:spTgt>
                                        </p:tgtEl>
                                        <p:attrNameLst>
                                          <p:attrName>style.visibility</p:attrName>
                                        </p:attrNameLst>
                                      </p:cBhvr>
                                      <p:to>
                                        <p:strVal val="visible"/>
                                      </p:to>
                                    </p:set>
                                    <p:animEffect transition="in" filter="fade">
                                      <p:cBhvr>
                                        <p:cTn id="17" dur="2000"/>
                                        <p:tgtEl>
                                          <p:spTgt spid="4813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8132">
                                            <p:txEl>
                                              <p:pRg st="2" end="2"/>
                                            </p:txEl>
                                          </p:spTgt>
                                        </p:tgtEl>
                                        <p:attrNameLst>
                                          <p:attrName>style.visibility</p:attrName>
                                        </p:attrNameLst>
                                      </p:cBhvr>
                                      <p:to>
                                        <p:strVal val="visible"/>
                                      </p:to>
                                    </p:set>
                                    <p:animEffect transition="in" filter="fade">
                                      <p:cBhvr>
                                        <p:cTn id="22" dur="2000"/>
                                        <p:tgtEl>
                                          <p:spTgt spid="4813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P spid="4813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n-US"/>
          </a:p>
        </p:txBody>
      </p:sp>
      <p:sp>
        <p:nvSpPr>
          <p:cNvPr id="6" name="Content Placeholder 5"/>
          <p:cNvSpPr>
            <a:spLocks noGrp="1"/>
          </p:cNvSpPr>
          <p:nvPr>
            <p:ph sz="half" idx="1"/>
          </p:nvPr>
        </p:nvSpPr>
        <p:spPr/>
        <p:txBody>
          <a:bodyPr/>
          <a:lstStyle/>
          <a:p>
            <a:pPr marL="533400" indent="-533400" eaLnBrk="1" hangingPunct="1">
              <a:buNone/>
              <a:defRPr/>
            </a:pPr>
            <a:r>
              <a:rPr lang="en-US" dirty="0" smtClean="0"/>
              <a:t>2. </a:t>
            </a:r>
            <a:r>
              <a:rPr lang="en-US" b="1" u="sng" dirty="0" smtClean="0"/>
              <a:t>The Mantle:</a:t>
            </a:r>
            <a:r>
              <a:rPr lang="en-US" dirty="0" smtClean="0"/>
              <a:t> The layer of rock between the Earths crust and core (more dense).</a:t>
            </a:r>
          </a:p>
          <a:p>
            <a:pPr marL="533400" indent="-533400" eaLnBrk="1" hangingPunct="1">
              <a:defRPr/>
            </a:pPr>
            <a:r>
              <a:rPr lang="en-US" dirty="0" smtClean="0"/>
              <a:t>It is made up of Magnesium, and less silicon and oxygen than crust.</a:t>
            </a:r>
          </a:p>
          <a:p>
            <a:pPr marL="533400" indent="-533400" eaLnBrk="1" hangingPunct="1">
              <a:defRPr/>
            </a:pPr>
            <a:r>
              <a:rPr lang="en-US" dirty="0" smtClean="0"/>
              <a:t>It makes up 67% of Earth’s mass.</a:t>
            </a:r>
          </a:p>
          <a:p>
            <a:pPr marL="533400" indent="-533400" eaLnBrk="1" hangingPunct="1">
              <a:buNone/>
              <a:defRPr/>
            </a:pPr>
            <a:endParaRPr lang="en-US" dirty="0" smtClean="0"/>
          </a:p>
          <a:p>
            <a:pPr marL="533400" indent="-533400" eaLnBrk="1" hangingPunct="1">
              <a:buNone/>
              <a:defRPr/>
            </a:pPr>
            <a:endParaRPr lang="en-US" dirty="0"/>
          </a:p>
        </p:txBody>
      </p:sp>
      <p:sp>
        <p:nvSpPr>
          <p:cNvPr id="13" name="Content Placeholder 12"/>
          <p:cNvSpPr>
            <a:spLocks noGrp="1"/>
          </p:cNvSpPr>
          <p:nvPr>
            <p:ph sz="half" idx="2"/>
          </p:nvPr>
        </p:nvSpPr>
        <p:spPr/>
        <p:txBody>
          <a:bodyPr/>
          <a:lstStyle/>
          <a:p>
            <a:endParaRPr lang="en-US"/>
          </a:p>
        </p:txBody>
      </p:sp>
      <p:pic>
        <p:nvPicPr>
          <p:cNvPr id="11" name="Picture 7"/>
          <p:cNvPicPr>
            <a:picLocks noChangeAspect="1" noChangeArrowheads="1"/>
          </p:cNvPicPr>
          <p:nvPr/>
        </p:nvPicPr>
        <p:blipFill>
          <a:blip r:embed="rId3" cstate="print"/>
          <a:srcRect/>
          <a:stretch>
            <a:fillRect/>
          </a:stretch>
        </p:blipFill>
        <p:spPr bwMode="auto">
          <a:xfrm>
            <a:off x="4419600" y="2286000"/>
            <a:ext cx="4288120" cy="33528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learn about the mantle?</a:t>
            </a:r>
            <a:endParaRPr lang="en-US" dirty="0"/>
          </a:p>
        </p:txBody>
      </p:sp>
      <p:sp>
        <p:nvSpPr>
          <p:cNvPr id="5" name="Content Placeholder 4"/>
          <p:cNvSpPr>
            <a:spLocks noGrp="1"/>
          </p:cNvSpPr>
          <p:nvPr>
            <p:ph idx="1"/>
          </p:nvPr>
        </p:nvSpPr>
        <p:spPr/>
        <p:txBody>
          <a:bodyPr/>
          <a:lstStyle/>
          <a:p>
            <a:r>
              <a:rPr lang="en-US" dirty="0" smtClean="0"/>
              <a:t>Scientists can study mantle rock that has  pushed to the surface.</a:t>
            </a:r>
          </a:p>
          <a:p>
            <a:r>
              <a:rPr lang="en-US" dirty="0" smtClean="0"/>
              <a:t>Scientists can study the ocean floor.  Magma flows out of active volcanoes on the ocean floor.</a:t>
            </a:r>
            <a:endParaRPr lang="en-US" dirty="0"/>
          </a:p>
        </p:txBody>
      </p:sp>
      <p:pic>
        <p:nvPicPr>
          <p:cNvPr id="77826" name="Picture 2" descr="http://www.thetech.org/exhibits/online/quakes/inside/images/mantle.gif"/>
          <p:cNvPicPr>
            <a:picLocks noChangeAspect="1" noChangeArrowheads="1"/>
          </p:cNvPicPr>
          <p:nvPr/>
        </p:nvPicPr>
        <p:blipFill>
          <a:blip r:embed="rId3" cstate="print"/>
          <a:srcRect/>
          <a:stretch>
            <a:fillRect/>
          </a:stretch>
        </p:blipFill>
        <p:spPr bwMode="auto">
          <a:xfrm>
            <a:off x="3124200" y="4080891"/>
            <a:ext cx="2819400" cy="2777109"/>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p:txBody>
          <a:bodyPr/>
          <a:lstStyle/>
          <a:p>
            <a:pPr marL="514350" indent="-514350">
              <a:buAutoNum type="arabicPeriod" startAt="3"/>
            </a:pPr>
            <a:r>
              <a:rPr lang="en-US" b="1" u="sng" dirty="0" smtClean="0"/>
              <a:t>Core: </a:t>
            </a:r>
            <a:r>
              <a:rPr lang="en-US" dirty="0" smtClean="0"/>
              <a:t>The central part of the Earth below the mantle (densest layer).</a:t>
            </a:r>
          </a:p>
          <a:p>
            <a:pPr marL="514350" indent="-514350">
              <a:buNone/>
            </a:pPr>
            <a:endParaRPr lang="en-US" b="1" u="sng" dirty="0" smtClean="0"/>
          </a:p>
          <a:p>
            <a:r>
              <a:rPr lang="en-US" dirty="0" smtClean="0"/>
              <a:t>It is made mostly of iron.</a:t>
            </a:r>
          </a:p>
          <a:p>
            <a:r>
              <a:rPr lang="en-US" dirty="0" smtClean="0"/>
              <a:t>It makes up 1/3 of Earth’s mass.</a:t>
            </a:r>
          </a:p>
          <a:p>
            <a:pPr>
              <a:buNone/>
            </a:pPr>
            <a:endParaRPr lang="en-US" b="1" dirty="0" smtClean="0"/>
          </a:p>
          <a:p>
            <a:endParaRPr lang="en-US" dirty="0" smtClean="0"/>
          </a:p>
          <a:p>
            <a:endParaRPr lang="en-US" b="1" dirty="0" smtClean="0"/>
          </a:p>
          <a:p>
            <a:endParaRPr lang="en-US" dirty="0"/>
          </a:p>
        </p:txBody>
      </p:sp>
      <p:pic>
        <p:nvPicPr>
          <p:cNvPr id="5" name="Picture 7"/>
          <p:cNvPicPr>
            <a:picLocks noGrp="1" noChangeAspect="1" noChangeArrowheads="1"/>
          </p:cNvPicPr>
          <p:nvPr>
            <p:ph sz="half" idx="2"/>
          </p:nvPr>
        </p:nvPicPr>
        <p:blipFill>
          <a:blip r:embed="rId3" cstate="print"/>
          <a:srcRect/>
          <a:stretch>
            <a:fillRect/>
          </a:stretch>
        </p:blipFill>
        <p:spPr>
          <a:xfrm>
            <a:off x="4690992" y="2362200"/>
            <a:ext cx="4453008" cy="3275219"/>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p:cNvSpPr>
            <a:spLocks noGrp="1" noRot="1" noChangeArrowheads="1"/>
          </p:cNvSpPr>
          <p:nvPr>
            <p:ph type="title"/>
          </p:nvPr>
        </p:nvSpPr>
        <p:spPr/>
        <p:txBody>
          <a:bodyPr/>
          <a:lstStyle/>
          <a:p>
            <a:pPr eaLnBrk="1" hangingPunct="1">
              <a:defRPr/>
            </a:pPr>
            <a:r>
              <a:rPr lang="en-US" sz="4000" smtClean="0"/>
              <a:t>Properties of Earth’s 3 Layers</a:t>
            </a:r>
          </a:p>
        </p:txBody>
      </p:sp>
      <p:sp>
        <p:nvSpPr>
          <p:cNvPr id="46086" name="Rectangle 6"/>
          <p:cNvSpPr>
            <a:spLocks noGrp="1" noChangeArrowheads="1"/>
          </p:cNvSpPr>
          <p:nvPr>
            <p:ph type="body" sz="half" idx="2"/>
          </p:nvPr>
        </p:nvSpPr>
        <p:spPr>
          <a:xfrm>
            <a:off x="3657600" y="1371600"/>
            <a:ext cx="4038600" cy="5105400"/>
          </a:xfrm>
        </p:spPr>
        <p:txBody>
          <a:bodyPr/>
          <a:lstStyle/>
          <a:p>
            <a:pPr eaLnBrk="1" hangingPunct="1">
              <a:buFont typeface="Wingdings" pitchFamily="2" charset="2"/>
              <a:buNone/>
              <a:defRPr/>
            </a:pPr>
            <a:r>
              <a:rPr lang="en-US" smtClean="0"/>
              <a:t>Generally speaking…</a:t>
            </a:r>
          </a:p>
          <a:p>
            <a:pPr eaLnBrk="1" hangingPunct="1">
              <a:defRPr/>
            </a:pPr>
            <a:r>
              <a:rPr lang="en-US" u="sng" smtClean="0"/>
              <a:t>Crust</a:t>
            </a:r>
            <a:r>
              <a:rPr lang="en-US" smtClean="0"/>
              <a:t>: Lowest density, pressure, and temperature.</a:t>
            </a:r>
          </a:p>
          <a:p>
            <a:pPr eaLnBrk="1" hangingPunct="1">
              <a:defRPr/>
            </a:pPr>
            <a:r>
              <a:rPr lang="en-US" u="sng" smtClean="0"/>
              <a:t>Mantle: </a:t>
            </a:r>
            <a:r>
              <a:rPr lang="en-US" smtClean="0"/>
              <a:t>More dense, pressure, and higher temperatures than the crust.</a:t>
            </a:r>
          </a:p>
          <a:p>
            <a:pPr eaLnBrk="1" hangingPunct="1">
              <a:defRPr/>
            </a:pPr>
            <a:r>
              <a:rPr lang="en-US" u="sng" smtClean="0"/>
              <a:t>Core:</a:t>
            </a:r>
            <a:r>
              <a:rPr lang="en-US" smtClean="0"/>
              <a:t> Highest density, pressure, and temperature.</a:t>
            </a:r>
            <a:endParaRPr lang="en-US" u="sng" smtClean="0"/>
          </a:p>
        </p:txBody>
      </p:sp>
      <p:sp>
        <p:nvSpPr>
          <p:cNvPr id="6148" name="AutoShape 7"/>
          <p:cNvSpPr>
            <a:spLocks noChangeArrowheads="1"/>
          </p:cNvSpPr>
          <p:nvPr/>
        </p:nvSpPr>
        <p:spPr bwMode="auto">
          <a:xfrm>
            <a:off x="1524000" y="1676400"/>
            <a:ext cx="1600200" cy="4419600"/>
          </a:xfrm>
          <a:prstGeom prst="downArrow">
            <a:avLst>
              <a:gd name="adj1" fmla="val 50000"/>
              <a:gd name="adj2" fmla="val 69048"/>
            </a:avLst>
          </a:prstGeom>
          <a:solidFill>
            <a:srgbClr val="FF0000"/>
          </a:solidFill>
          <a:ln w="9525">
            <a:solidFill>
              <a:schemeClr val="tx1"/>
            </a:solidFill>
            <a:miter lim="800000"/>
            <a:headEnd/>
            <a:tailEnd/>
          </a:ln>
        </p:spPr>
        <p:txBody>
          <a:bodyPr vert="eaVert" wrap="none" anchor="ctr"/>
          <a:lstStyle/>
          <a:p>
            <a:endParaRPr lang="en-US"/>
          </a:p>
        </p:txBody>
      </p:sp>
      <p:sp>
        <p:nvSpPr>
          <p:cNvPr id="6149" name="Text Box 8"/>
          <p:cNvSpPr txBox="1">
            <a:spLocks noChangeArrowheads="1"/>
          </p:cNvSpPr>
          <p:nvPr/>
        </p:nvSpPr>
        <p:spPr bwMode="auto">
          <a:xfrm>
            <a:off x="381000" y="1727200"/>
            <a:ext cx="930275" cy="457200"/>
          </a:xfrm>
          <a:prstGeom prst="rect">
            <a:avLst/>
          </a:prstGeom>
          <a:noFill/>
          <a:ln w="9525">
            <a:noFill/>
            <a:miter lim="800000"/>
            <a:headEnd/>
            <a:tailEnd/>
          </a:ln>
        </p:spPr>
        <p:txBody>
          <a:bodyPr wrap="none">
            <a:spAutoFit/>
          </a:bodyPr>
          <a:lstStyle/>
          <a:p>
            <a:pPr eaLnBrk="1" hangingPunct="1"/>
            <a:r>
              <a:rPr lang="en-US" sz="2400">
                <a:latin typeface="Arial" charset="0"/>
              </a:rPr>
              <a:t>Least</a:t>
            </a:r>
          </a:p>
        </p:txBody>
      </p:sp>
      <p:sp>
        <p:nvSpPr>
          <p:cNvPr id="6150" name="Text Box 9"/>
          <p:cNvSpPr txBox="1">
            <a:spLocks noChangeArrowheads="1"/>
          </p:cNvSpPr>
          <p:nvPr/>
        </p:nvSpPr>
        <p:spPr bwMode="auto">
          <a:xfrm>
            <a:off x="457200" y="5486400"/>
            <a:ext cx="844550" cy="457200"/>
          </a:xfrm>
          <a:prstGeom prst="rect">
            <a:avLst/>
          </a:prstGeom>
          <a:noFill/>
          <a:ln w="9525">
            <a:noFill/>
            <a:miter lim="800000"/>
            <a:headEnd/>
            <a:tailEnd/>
          </a:ln>
        </p:spPr>
        <p:txBody>
          <a:bodyPr wrap="none">
            <a:spAutoFit/>
          </a:bodyPr>
          <a:lstStyle/>
          <a:p>
            <a:pPr eaLnBrk="1" hangingPunct="1"/>
            <a:r>
              <a:rPr lang="en-US" sz="2400">
                <a:latin typeface="Arial" charset="0"/>
              </a:rPr>
              <a:t>Most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42" name="Rectangle 6"/>
          <p:cNvSpPr>
            <a:spLocks noGrp="1" noRot="1" noChangeArrowheads="1"/>
          </p:cNvSpPr>
          <p:nvPr>
            <p:ph type="title"/>
          </p:nvPr>
        </p:nvSpPr>
        <p:spPr>
          <a:xfrm>
            <a:off x="457200" y="0"/>
            <a:ext cx="8229600" cy="1143000"/>
          </a:xfrm>
        </p:spPr>
        <p:txBody>
          <a:bodyPr/>
          <a:lstStyle/>
          <a:p>
            <a:pPr eaLnBrk="1" hangingPunct="1">
              <a:defRPr/>
            </a:pPr>
            <a:r>
              <a:rPr lang="en-US" sz="3200" dirty="0" smtClean="0"/>
              <a:t>The Physical Structure of the Earth</a:t>
            </a:r>
          </a:p>
        </p:txBody>
      </p:sp>
      <p:sp>
        <p:nvSpPr>
          <p:cNvPr id="14343" name="Rectangle 7"/>
          <p:cNvSpPr>
            <a:spLocks noGrp="1" noChangeArrowheads="1"/>
          </p:cNvSpPr>
          <p:nvPr>
            <p:ph type="body" sz="half" idx="1"/>
          </p:nvPr>
        </p:nvSpPr>
        <p:spPr>
          <a:xfrm>
            <a:off x="457200" y="1143000"/>
            <a:ext cx="8229600" cy="2590800"/>
          </a:xfrm>
        </p:spPr>
        <p:txBody>
          <a:bodyPr/>
          <a:lstStyle/>
          <a:p>
            <a:pPr eaLnBrk="1" hangingPunct="1">
              <a:defRPr/>
            </a:pPr>
            <a:r>
              <a:rPr lang="en-US" sz="2800" b="1" dirty="0" smtClean="0"/>
              <a:t>1.</a:t>
            </a:r>
            <a:r>
              <a:rPr lang="en-US" sz="2800" b="1" u="sng" dirty="0" smtClean="0"/>
              <a:t> Lithosphere:</a:t>
            </a:r>
            <a:r>
              <a:rPr lang="en-US" sz="2800" dirty="0" smtClean="0"/>
              <a:t> The solid, outer layer of the Earth that consists of the crust and the rigid upper part of the mantle. It is divided into pieces called tectonic plates.</a:t>
            </a:r>
            <a:endParaRPr lang="en-US" sz="2800" b="1" u="sng" dirty="0" smtClean="0"/>
          </a:p>
          <a:p>
            <a:pPr eaLnBrk="1" hangingPunct="1">
              <a:defRPr/>
            </a:pPr>
            <a:r>
              <a:rPr lang="en-US" sz="2800" b="1" dirty="0" smtClean="0"/>
              <a:t>2. </a:t>
            </a:r>
            <a:r>
              <a:rPr lang="en-US" sz="2800" b="1" u="sng" dirty="0" err="1" smtClean="0"/>
              <a:t>Asthenosphere</a:t>
            </a:r>
            <a:r>
              <a:rPr lang="en-US" sz="2800" b="1" u="sng" dirty="0" smtClean="0"/>
              <a:t>: </a:t>
            </a:r>
            <a:r>
              <a:rPr lang="en-US" sz="2800" dirty="0" smtClean="0"/>
              <a:t>The soft layer of the mantle on which the tectonic plates move. It is made of solid rock that moves very slowly.</a:t>
            </a:r>
            <a:endParaRPr lang="en-US" sz="2800" b="1" u="sng" dirty="0" smtClean="0"/>
          </a:p>
        </p:txBody>
      </p:sp>
      <p:pic>
        <p:nvPicPr>
          <p:cNvPr id="7172" name="Picture 9"/>
          <p:cNvPicPr>
            <a:picLocks noGrp="1" noChangeAspect="1" noChangeArrowheads="1"/>
          </p:cNvPicPr>
          <p:nvPr>
            <p:ph sz="half" idx="2"/>
          </p:nvPr>
        </p:nvPicPr>
        <p:blipFill>
          <a:blip r:embed="rId3" cstate="print"/>
          <a:srcRect/>
          <a:stretch>
            <a:fillRect/>
          </a:stretch>
        </p:blipFill>
        <p:spPr>
          <a:xfrm>
            <a:off x="990600" y="4114800"/>
            <a:ext cx="7010400" cy="251777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342"/>
                                        </p:tgtEl>
                                        <p:attrNameLst>
                                          <p:attrName>style.visibility</p:attrName>
                                        </p:attrNameLst>
                                      </p:cBhvr>
                                      <p:to>
                                        <p:strVal val="visible"/>
                                      </p:to>
                                    </p:set>
                                    <p:animEffect transition="in" filter="fade">
                                      <p:cBhvr>
                                        <p:cTn id="7" dur="2000"/>
                                        <p:tgtEl>
                                          <p:spTgt spid="143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43">
                                            <p:txEl>
                                              <p:pRg st="0" end="0"/>
                                            </p:txEl>
                                          </p:spTgt>
                                        </p:tgtEl>
                                        <p:attrNameLst>
                                          <p:attrName>style.visibility</p:attrName>
                                        </p:attrNameLst>
                                      </p:cBhvr>
                                      <p:to>
                                        <p:strVal val="visible"/>
                                      </p:to>
                                    </p:set>
                                    <p:animEffect transition="in" filter="fade">
                                      <p:cBhvr>
                                        <p:cTn id="12" dur="2000"/>
                                        <p:tgtEl>
                                          <p:spTgt spid="1434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343">
                                            <p:txEl>
                                              <p:pRg st="1" end="1"/>
                                            </p:txEl>
                                          </p:spTgt>
                                        </p:tgtEl>
                                        <p:attrNameLst>
                                          <p:attrName>style.visibility</p:attrName>
                                        </p:attrNameLst>
                                      </p:cBhvr>
                                      <p:to>
                                        <p:strVal val="visible"/>
                                      </p:to>
                                    </p:set>
                                    <p:animEffect transition="in" filter="fade">
                                      <p:cBhvr>
                                        <p:cTn id="17" dur="2000"/>
                                        <p:tgtEl>
                                          <p:spTgt spid="143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p:bldP spid="14343" grpId="0" build="p"/>
    </p:bld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279c20c3caf3300dae6b438536eb8c56">
  <xsd:schema xmlns:xsd="http://www.w3.org/2001/XMLSchema" xmlns:p="http://schemas.microsoft.com/office/2006/metadata/properties" targetNamespace="http://schemas.microsoft.com/office/2006/metadata/properties" ma:root="true" ma:fieldsID="0d2e1ca116041f9e11471c52c4c9d60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91308F6-0AB3-4D8C-A80D-A3AFDE8E0D99}">
  <ds:schemaRefs>
    <ds:schemaRef ds:uri="http://schemas.microsoft.com/office/2006/metadata/properties"/>
  </ds:schemaRefs>
</ds:datastoreItem>
</file>

<file path=customXml/itemProps2.xml><?xml version="1.0" encoding="utf-8"?>
<ds:datastoreItem xmlns:ds="http://schemas.openxmlformats.org/officeDocument/2006/customXml" ds:itemID="{CF35F19D-5641-467A-B587-5AB4248640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C99D1B02-A695-4607-8E21-993598009E4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Stream</Template>
  <TotalTime>2347</TotalTime>
  <Words>763</Words>
  <Application>Microsoft Office PowerPoint</Application>
  <PresentationFormat>On-screen Show (4:3)</PresentationFormat>
  <Paragraphs>156</Paragraphs>
  <Slides>39</Slides>
  <Notes>39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Stream</vt:lpstr>
      <vt:lpstr>Slide 1</vt:lpstr>
      <vt:lpstr>Slide 2</vt:lpstr>
      <vt:lpstr>I. Inside the Earth</vt:lpstr>
      <vt:lpstr> 2 Types of Crust</vt:lpstr>
      <vt:lpstr>Slide 5</vt:lpstr>
      <vt:lpstr>How do we learn about the mantle?</vt:lpstr>
      <vt:lpstr>Slide 7</vt:lpstr>
      <vt:lpstr>Properties of Earth’s 3 Layers</vt:lpstr>
      <vt:lpstr>The Physical Structure of the Earth</vt:lpstr>
      <vt:lpstr>Slide 10</vt:lpstr>
      <vt:lpstr>Slide 11</vt:lpstr>
      <vt:lpstr>Tectonic Plates: pieces of the lithosphere that move around on top of  the asthenosphere </vt:lpstr>
      <vt:lpstr>Tectonic Plates</vt:lpstr>
      <vt:lpstr>Slide 14</vt:lpstr>
      <vt:lpstr>Slide 15</vt:lpstr>
      <vt:lpstr>Plate Tectonics</vt:lpstr>
      <vt:lpstr>Project Mohole 1958-66</vt:lpstr>
      <vt:lpstr> Mapping the Earth’s Interior</vt:lpstr>
      <vt:lpstr>Answer: Earthquakes!</vt:lpstr>
      <vt:lpstr>When an Earthquake happens: </vt:lpstr>
      <vt:lpstr>Slide 21</vt:lpstr>
      <vt:lpstr>Slide 22</vt:lpstr>
      <vt:lpstr>Slide 23</vt:lpstr>
      <vt:lpstr>Evidence</vt:lpstr>
      <vt:lpstr>Slide 25</vt:lpstr>
      <vt:lpstr>Slide 26</vt:lpstr>
      <vt:lpstr>Slide 27</vt:lpstr>
      <vt:lpstr>  </vt:lpstr>
      <vt:lpstr>Slide 29</vt:lpstr>
      <vt:lpstr>Slide 30</vt:lpstr>
      <vt:lpstr>Slide 31</vt:lpstr>
      <vt:lpstr>Slide 32</vt:lpstr>
      <vt:lpstr>Slide 33</vt:lpstr>
      <vt:lpstr>Pangaea</vt:lpstr>
      <vt:lpstr>Slide 35</vt:lpstr>
      <vt:lpstr>Slide 36</vt:lpstr>
      <vt:lpstr>Slide 37</vt:lpstr>
      <vt:lpstr>Slide 38</vt:lpstr>
      <vt:lpstr>Slide 39</vt:lpstr>
    </vt:vector>
  </TitlesOfParts>
  <Company>student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Kevin Ketler</dc:creator>
  <cp:lastModifiedBy>Kris</cp:lastModifiedBy>
  <cp:revision>59</cp:revision>
  <dcterms:created xsi:type="dcterms:W3CDTF">2005-09-02T22:24:22Z</dcterms:created>
  <dcterms:modified xsi:type="dcterms:W3CDTF">2013-01-01T16:47:22Z</dcterms:modified>
</cp:coreProperties>
</file>