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3"/>
  </p:notesMasterIdLst>
  <p:sldIdLst>
    <p:sldId id="256" r:id="rId2"/>
    <p:sldId id="257" r:id="rId3"/>
    <p:sldId id="284" r:id="rId4"/>
    <p:sldId id="266" r:id="rId5"/>
    <p:sldId id="258" r:id="rId6"/>
    <p:sldId id="259" r:id="rId7"/>
    <p:sldId id="260" r:id="rId8"/>
    <p:sldId id="261" r:id="rId9"/>
    <p:sldId id="262" r:id="rId10"/>
    <p:sldId id="263" r:id="rId11"/>
    <p:sldId id="273" r:id="rId12"/>
    <p:sldId id="277" r:id="rId13"/>
    <p:sldId id="279" r:id="rId14"/>
    <p:sldId id="275" r:id="rId15"/>
    <p:sldId id="264" r:id="rId16"/>
    <p:sldId id="265" r:id="rId17"/>
    <p:sldId id="267" r:id="rId18"/>
    <p:sldId id="268" r:id="rId19"/>
    <p:sldId id="269" r:id="rId20"/>
    <p:sldId id="271" r:id="rId21"/>
    <p:sldId id="270" r:id="rId22"/>
    <p:sldId id="274" r:id="rId23"/>
    <p:sldId id="276" r:id="rId24"/>
    <p:sldId id="278"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 id="298" r:id="rId42"/>
    <p:sldId id="297" r:id="rId43"/>
    <p:sldId id="310" r:id="rId44"/>
    <p:sldId id="301" r:id="rId45"/>
    <p:sldId id="299" r:id="rId46"/>
    <p:sldId id="303" r:id="rId47"/>
    <p:sldId id="316" r:id="rId48"/>
    <p:sldId id="302" r:id="rId49"/>
    <p:sldId id="304" r:id="rId50"/>
    <p:sldId id="305" r:id="rId51"/>
    <p:sldId id="300" r:id="rId52"/>
    <p:sldId id="306" r:id="rId53"/>
    <p:sldId id="307" r:id="rId54"/>
    <p:sldId id="308" r:id="rId55"/>
    <p:sldId id="309" r:id="rId56"/>
    <p:sldId id="311" r:id="rId57"/>
    <p:sldId id="317" r:id="rId58"/>
    <p:sldId id="312" r:id="rId59"/>
    <p:sldId id="313" r:id="rId60"/>
    <p:sldId id="315" r:id="rId61"/>
    <p:sldId id="314"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F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7" autoAdjust="0"/>
  </p:normalViewPr>
  <p:slideViewPr>
    <p:cSldViewPr>
      <p:cViewPr varScale="1">
        <p:scale>
          <a:sx n="75" d="100"/>
          <a:sy n="75" d="100"/>
        </p:scale>
        <p:origin x="-103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8D91B-3A2B-4D75-8A2C-8BB03A98DBD8}" type="datetimeFigureOut">
              <a:rPr lang="en-US" smtClean="0"/>
              <a:pPr/>
              <a:t>4/11/2012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DE708-783A-43D3-8416-969E867EB9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9DE708-783A-43D3-8416-969E867EB90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9DE708-783A-43D3-8416-969E867EB90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61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9DE708-783A-43D3-8416-969E867EB90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CE160-D277-4B34-8425-6706AA450D39}"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CE160-D277-4B34-8425-6706AA450D39}"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CE160-D277-4B34-8425-6706AA450D39}"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8CE160-D277-4B34-8425-6706AA450D39}"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E160-D277-4B34-8425-6706AA450D39}" type="datetimeFigureOut">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8CE160-D277-4B34-8425-6706AA450D39}"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8CE160-D277-4B34-8425-6706AA450D39}" type="datetimeFigureOut">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8CE160-D277-4B34-8425-6706AA450D39}" type="datetimeFigureOut">
              <a:rPr lang="en-US" smtClean="0"/>
              <a:pPr/>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CE160-D277-4B34-8425-6706AA450D39}" type="datetimeFigureOut">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CE160-D277-4B34-8425-6706AA450D39}"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8CE160-D277-4B34-8425-6706AA450D39}" type="datetimeFigureOut">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01B614-DF87-411C-B4F0-C1F5F885D2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CE160-D277-4B34-8425-6706AA450D39}" type="datetimeFigureOut">
              <a:rPr lang="en-US" smtClean="0"/>
              <a:pPr/>
              <a:t>4/11/2012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1B614-DF87-411C-B4F0-C1F5F885D2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faculty.washington.edu/chudler/chmodel.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it.edu/~smile/cb0298.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ile:Gray677.p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ile:Gray677.p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lm.nih.gov/medlineplus/tutorials/spinalcordinjury/htm/_no_50_no_0.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39.xml.rels><?xml version="1.0" encoding="UTF-8" standalone="yes"?>
<Relationships xmlns="http://schemas.openxmlformats.org/package/2006/relationships"><Relationship Id="rId3" Type="http://schemas.openxmlformats.org/officeDocument/2006/relationships/hyperlink" Target="http://www.nei.nih.gov/health/eyediagra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ma-assn.org/ama/pub/physician-resources/patient-education-materials/atlas-of-human-body/nervous-system-basic.s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library.thinkquest.org/J002330/visionsim.ht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library.thinkquest.org/J002330/opill.htm" TargetMode="External"/><Relationship Id="rId4" Type="http://schemas.openxmlformats.org/officeDocument/2006/relationships/hyperlink" Target="http://library.thinkquest.org/J002330/stereograms.htm"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exploratorium.edu/learning_studio/cow_eye/coweye.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faculty.washington.edu/chudler/chvision.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exploratorium.edu/learning_studio/cow_eye/step01.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exploratorium.edu/science_explorer/pictures_from_light.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childrensuniversity.manchester.ac.uk/interactives/interactive_fs.asp?swfpath=science/brainandsenses/ear.sw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youtube.com/watch?v=dCyz8-eAs1I"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mamashealth.com/organs/stomach.asp"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mamashealth.com/diabetes.asp"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nlm.nih.gov/medlineplus/tutorials/diabetesintroduction/htm/_no_50_no_0.ht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hyperlink" Target="http://web.diabetes.org/link/link_for_life/main.html"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0" y="381000"/>
            <a:ext cx="7924800" cy="1295400"/>
          </a:xfrm>
        </p:spPr>
        <p:txBody>
          <a:bodyPr>
            <a:normAutofit fontScale="90000"/>
          </a:bodyPr>
          <a:lstStyle/>
          <a:p>
            <a:r>
              <a:rPr lang="en-US" dirty="0" smtClean="0">
                <a:solidFill>
                  <a:srgbClr val="C00000"/>
                </a:solidFill>
              </a:rPr>
              <a:t> Which of these activities do not involve your nervous system?</a:t>
            </a:r>
            <a:br>
              <a:rPr lang="en-US" dirty="0" smtClean="0">
                <a:solidFill>
                  <a:srgbClr val="C00000"/>
                </a:solidFill>
              </a:rPr>
            </a:br>
            <a:endParaRPr lang="en-US" dirty="0">
              <a:solidFill>
                <a:srgbClr val="C00000"/>
              </a:solidFill>
            </a:endParaRPr>
          </a:p>
        </p:txBody>
      </p:sp>
      <p:sp>
        <p:nvSpPr>
          <p:cNvPr id="5" name="Content Placeholder 4"/>
          <p:cNvSpPr>
            <a:spLocks noGrp="1"/>
          </p:cNvSpPr>
          <p:nvPr>
            <p:ph idx="1"/>
          </p:nvPr>
        </p:nvSpPr>
        <p:spPr>
          <a:xfrm>
            <a:off x="0" y="1371600"/>
            <a:ext cx="6553200" cy="2895600"/>
          </a:xfrm>
        </p:spPr>
        <p:txBody>
          <a:bodyPr>
            <a:normAutofit lnSpcReduction="10000"/>
          </a:bodyPr>
          <a:lstStyle/>
          <a:p>
            <a:endParaRPr lang="en-US" dirty="0" smtClean="0"/>
          </a:p>
          <a:p>
            <a:pPr>
              <a:buNone/>
            </a:pPr>
            <a:r>
              <a:rPr lang="en-US" dirty="0"/>
              <a:t>	</a:t>
            </a:r>
            <a:r>
              <a:rPr lang="en-US" dirty="0" smtClean="0"/>
              <a:t>	*playing a musical instrument</a:t>
            </a:r>
          </a:p>
          <a:p>
            <a:pPr>
              <a:buNone/>
            </a:pPr>
            <a:r>
              <a:rPr lang="en-US" dirty="0"/>
              <a:t>	</a:t>
            </a:r>
            <a:r>
              <a:rPr lang="en-US" dirty="0" smtClean="0"/>
              <a:t>	*reading a book</a:t>
            </a:r>
          </a:p>
          <a:p>
            <a:pPr>
              <a:buNone/>
            </a:pPr>
            <a:r>
              <a:rPr lang="en-US" dirty="0" smtClean="0"/>
              <a:t>		*running </a:t>
            </a:r>
          </a:p>
          <a:p>
            <a:pPr>
              <a:buNone/>
            </a:pPr>
            <a:r>
              <a:rPr lang="en-US" dirty="0"/>
              <a:t>		</a:t>
            </a:r>
            <a:r>
              <a:rPr lang="en-US" dirty="0" smtClean="0"/>
              <a:t>*sleeping</a:t>
            </a:r>
          </a:p>
          <a:p>
            <a:pPr>
              <a:buNone/>
            </a:pPr>
            <a:endParaRPr lang="en-US" dirty="0" smtClean="0"/>
          </a:p>
        </p:txBody>
      </p:sp>
      <p:pic>
        <p:nvPicPr>
          <p:cNvPr id="120834" name="Picture 2" descr="http://www.news-antique.com/primages/THE-HAMMER-STRADIVARI-VIOLIN.jpg"/>
          <p:cNvPicPr>
            <a:picLocks noChangeAspect="1" noChangeArrowheads="1"/>
          </p:cNvPicPr>
          <p:nvPr/>
        </p:nvPicPr>
        <p:blipFill>
          <a:blip r:embed="rId3" cstate="print"/>
          <a:srcRect l="13333" t="2667" r="14667"/>
          <a:stretch>
            <a:fillRect/>
          </a:stretch>
        </p:blipFill>
        <p:spPr bwMode="auto">
          <a:xfrm>
            <a:off x="6477000" y="3276600"/>
            <a:ext cx="2057400" cy="2781300"/>
          </a:xfrm>
          <a:prstGeom prst="rect">
            <a:avLst/>
          </a:prstGeom>
          <a:noFill/>
        </p:spPr>
      </p:pic>
      <p:pic>
        <p:nvPicPr>
          <p:cNvPr id="120836" name="Picture 4" descr="http://www.mclibrary.duke.edu/about/news/books1.gif"/>
          <p:cNvPicPr>
            <a:picLocks noChangeAspect="1" noChangeArrowheads="1"/>
          </p:cNvPicPr>
          <p:nvPr/>
        </p:nvPicPr>
        <p:blipFill>
          <a:blip r:embed="rId4" cstate="print"/>
          <a:srcRect/>
          <a:stretch>
            <a:fillRect/>
          </a:stretch>
        </p:blipFill>
        <p:spPr bwMode="auto">
          <a:xfrm>
            <a:off x="0" y="4648200"/>
            <a:ext cx="2209800" cy="2209800"/>
          </a:xfrm>
          <a:prstGeom prst="rect">
            <a:avLst/>
          </a:prstGeom>
          <a:noFill/>
        </p:spPr>
      </p:pic>
      <p:pic>
        <p:nvPicPr>
          <p:cNvPr id="120838" name="Picture 6" descr="http://urbanupdater.files.wordpress.com/2009/12/running.jpg"/>
          <p:cNvPicPr>
            <a:picLocks noChangeAspect="1" noChangeArrowheads="1"/>
          </p:cNvPicPr>
          <p:nvPr/>
        </p:nvPicPr>
        <p:blipFill>
          <a:blip r:embed="rId5" cstate="print"/>
          <a:srcRect/>
          <a:stretch>
            <a:fillRect/>
          </a:stretch>
        </p:blipFill>
        <p:spPr bwMode="auto">
          <a:xfrm>
            <a:off x="2971800" y="4495800"/>
            <a:ext cx="3149600" cy="2362200"/>
          </a:xfrm>
          <a:prstGeom prst="rect">
            <a:avLst/>
          </a:prstGeom>
          <a:noFill/>
        </p:spPr>
      </p:pic>
      <p:pic>
        <p:nvPicPr>
          <p:cNvPr id="120840" name="Picture 8" descr="http://www.firstpeople.us/pictures/bear/Polar_Bears/1600x1200/Sleeping_Beauty_Polar_Bear-1600x1200.jpg"/>
          <p:cNvPicPr>
            <a:picLocks noChangeAspect="1" noChangeArrowheads="1"/>
          </p:cNvPicPr>
          <p:nvPr/>
        </p:nvPicPr>
        <p:blipFill>
          <a:blip r:embed="rId6" cstate="print"/>
          <a:srcRect/>
          <a:stretch>
            <a:fillRect/>
          </a:stretch>
        </p:blipFill>
        <p:spPr bwMode="auto">
          <a:xfrm>
            <a:off x="6248400" y="1289468"/>
            <a:ext cx="2514600" cy="1834731"/>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3"/>
            </a:pPr>
            <a:r>
              <a:rPr lang="en-US" b="1" dirty="0" smtClean="0"/>
              <a:t>axons</a:t>
            </a:r>
            <a:r>
              <a:rPr lang="en-US" dirty="0" smtClean="0"/>
              <a:t>-carry impulses away from the cell.  They can extend from your lower back to your toes.  They vary in length.</a:t>
            </a:r>
          </a:p>
          <a:p>
            <a:endParaRPr lang="en-US" dirty="0" smtClean="0"/>
          </a:p>
          <a:p>
            <a:pPr marL="514350" indent="-514350">
              <a:buAutoNum type="arabicPeriod" startAt="4"/>
            </a:pPr>
            <a:r>
              <a:rPr lang="en-US" b="1" dirty="0" smtClean="0"/>
              <a:t>axon terminal</a:t>
            </a:r>
            <a:r>
              <a:rPr lang="en-US" dirty="0" smtClean="0"/>
              <a:t>- the tip of each branch</a:t>
            </a:r>
          </a:p>
          <a:p>
            <a:pPr marL="514350" indent="-514350">
              <a:buNone/>
            </a:pPr>
            <a:endParaRPr lang="en-US" dirty="0"/>
          </a:p>
        </p:txBody>
      </p:sp>
      <p:pic>
        <p:nvPicPr>
          <p:cNvPr id="104450" name="Picture 2" descr="http://faculty.washington.edu/chudler/gif/neuron2.gif"/>
          <p:cNvPicPr>
            <a:picLocks noChangeAspect="1" noChangeArrowheads="1"/>
          </p:cNvPicPr>
          <p:nvPr/>
        </p:nvPicPr>
        <p:blipFill>
          <a:blip r:embed="rId3" cstate="print"/>
          <a:srcRect/>
          <a:stretch>
            <a:fillRect/>
          </a:stretch>
        </p:blipFill>
        <p:spPr bwMode="auto">
          <a:xfrm>
            <a:off x="7848600" y="381000"/>
            <a:ext cx="904875" cy="4572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32F61"/>
                </a:solidFill>
              </a:rPr>
              <a:t>Neuron</a:t>
            </a:r>
            <a:endParaRPr lang="en-US" dirty="0">
              <a:solidFill>
                <a:srgbClr val="A32F61"/>
              </a:solidFill>
            </a:endParaRPr>
          </a:p>
        </p:txBody>
      </p:sp>
      <p:pic>
        <p:nvPicPr>
          <p:cNvPr id="4" name="Content Placeholder 3" descr="axon.jpg"/>
          <p:cNvPicPr>
            <a:picLocks noGrp="1" noChangeAspect="1"/>
          </p:cNvPicPr>
          <p:nvPr>
            <p:ph idx="1"/>
          </p:nvPr>
        </p:nvPicPr>
        <p:blipFill>
          <a:blip r:embed="rId3" cstate="print"/>
          <a:stretch>
            <a:fillRect/>
          </a:stretch>
        </p:blipFill>
        <p:spPr>
          <a:xfrm>
            <a:off x="978183" y="1600200"/>
            <a:ext cx="7187634"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Group Activity</a:t>
            </a: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dirty="0" smtClean="0"/>
              <a:t>Form a circle</a:t>
            </a:r>
          </a:p>
          <a:p>
            <a:pPr lvl="1"/>
            <a:r>
              <a:rPr lang="en-US" dirty="0" smtClean="0"/>
              <a:t>Your left hand is the dendrite</a:t>
            </a:r>
          </a:p>
          <a:p>
            <a:pPr lvl="1"/>
            <a:r>
              <a:rPr lang="en-US" dirty="0" smtClean="0"/>
              <a:t>Your body is the cell body.</a:t>
            </a:r>
          </a:p>
          <a:p>
            <a:pPr lvl="1"/>
            <a:r>
              <a:rPr lang="en-US" dirty="0" smtClean="0"/>
              <a:t>Your right arm is the axon.</a:t>
            </a:r>
          </a:p>
          <a:p>
            <a:pPr lvl="1"/>
            <a:r>
              <a:rPr lang="en-US" dirty="0" smtClean="0"/>
              <a:t>Your right hand is the axon terminal.</a:t>
            </a:r>
          </a:p>
          <a:p>
            <a:pPr lvl="1"/>
            <a:r>
              <a:rPr lang="en-US" dirty="0" smtClean="0"/>
              <a:t>Call out parts as it passes you:  axon terminal, dendrite, cell body,  axon. . .</a:t>
            </a:r>
          </a:p>
          <a:p>
            <a:pPr lvl="1"/>
            <a:endParaRPr lang="en-US" dirty="0" smtClean="0"/>
          </a:p>
          <a:p>
            <a:pPr lvl="1">
              <a:buNone/>
            </a:pPr>
            <a:r>
              <a:rPr lang="en-US" dirty="0" smtClean="0"/>
              <a:t>				</a:t>
            </a:r>
            <a:r>
              <a:rPr lang="en-US" b="1" dirty="0" smtClean="0">
                <a:solidFill>
                  <a:schemeClr val="accent1">
                    <a:lumMod val="75000"/>
                  </a:schemeClr>
                </a:solidFill>
              </a:rPr>
              <a:t>Making a neuron</a:t>
            </a:r>
            <a:endParaRPr lang="en-US"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Neuron Activity</a:t>
            </a:r>
            <a:endParaRPr lang="en-US" dirty="0">
              <a:solidFill>
                <a:srgbClr val="C00000"/>
              </a:solidFill>
            </a:endParaRPr>
          </a:p>
        </p:txBody>
      </p:sp>
      <p:sp>
        <p:nvSpPr>
          <p:cNvPr id="3" name="Content Placeholder 2"/>
          <p:cNvSpPr>
            <a:spLocks noGrp="1"/>
          </p:cNvSpPr>
          <p:nvPr>
            <p:ph idx="1"/>
          </p:nvPr>
        </p:nvSpPr>
        <p:spPr/>
        <p:txBody>
          <a:bodyPr/>
          <a:lstStyle/>
          <a:p>
            <a:r>
              <a:rPr lang="en-US" sz="4400" dirty="0" smtClean="0"/>
              <a:t>Left hand=dendrite</a:t>
            </a:r>
          </a:p>
          <a:p>
            <a:r>
              <a:rPr lang="en-US" sz="4400" dirty="0" smtClean="0"/>
              <a:t>Body=cell body</a:t>
            </a:r>
          </a:p>
          <a:p>
            <a:r>
              <a:rPr lang="en-US" sz="4400" dirty="0" smtClean="0"/>
              <a:t>Right arm=axon</a:t>
            </a:r>
          </a:p>
          <a:p>
            <a:r>
              <a:rPr lang="en-US" sz="4400" dirty="0" smtClean="0"/>
              <a:t>Right hand=axon terminal</a:t>
            </a:r>
          </a:p>
          <a:p>
            <a:endParaRPr lang="en-US" dirty="0"/>
          </a:p>
        </p:txBody>
      </p:sp>
      <p:sp>
        <p:nvSpPr>
          <p:cNvPr id="4" name="Rectangle 3"/>
          <p:cNvSpPr/>
          <p:nvPr/>
        </p:nvSpPr>
        <p:spPr>
          <a:xfrm>
            <a:off x="3581400" y="2209800"/>
            <a:ext cx="4572000" cy="369332"/>
          </a:xfrm>
          <a:prstGeom prst="rect">
            <a:avLst/>
          </a:prstGeom>
        </p:spPr>
        <p:txBody>
          <a:bodyPr>
            <a:spAutoFit/>
          </a:bodyPr>
          <a:lstStyle/>
          <a:p>
            <a:pPr lvl="1"/>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Building a Neuron</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US" sz="2400" dirty="0" smtClean="0">
                <a:hlinkClick r:id="rId3"/>
              </a:rPr>
              <a:t>http://faculty.washington.edu/chudler/chmodel.html</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533400"/>
          </a:xfrm>
        </p:spPr>
        <p:txBody>
          <a:bodyPr>
            <a:normAutofit fontScale="90000"/>
          </a:bodyPr>
          <a:lstStyle/>
          <a:p>
            <a:endParaRPr lang="en-US" dirty="0"/>
          </a:p>
        </p:txBody>
      </p:sp>
      <p:sp>
        <p:nvSpPr>
          <p:cNvPr id="5" name="Text Placeholder 4"/>
          <p:cNvSpPr>
            <a:spLocks noGrp="1"/>
          </p:cNvSpPr>
          <p:nvPr>
            <p:ph type="body" idx="1"/>
          </p:nvPr>
        </p:nvSpPr>
        <p:spPr/>
        <p:txBody>
          <a:bodyPr/>
          <a:lstStyle/>
          <a:p>
            <a:r>
              <a:rPr lang="en-US" dirty="0" smtClean="0"/>
              <a:t>       Sensory neurons</a:t>
            </a:r>
            <a:endParaRPr lang="en-US" dirty="0"/>
          </a:p>
        </p:txBody>
      </p:sp>
      <p:sp>
        <p:nvSpPr>
          <p:cNvPr id="6" name="Content Placeholder 5"/>
          <p:cNvSpPr>
            <a:spLocks noGrp="1"/>
          </p:cNvSpPr>
          <p:nvPr>
            <p:ph sz="half" idx="2"/>
          </p:nvPr>
        </p:nvSpPr>
        <p:spPr/>
        <p:txBody>
          <a:bodyPr/>
          <a:lstStyle/>
          <a:p>
            <a:r>
              <a:rPr lang="en-US" dirty="0" smtClean="0"/>
              <a:t>Some neurons are </a:t>
            </a:r>
            <a:r>
              <a:rPr lang="en-US" b="1" dirty="0" smtClean="0"/>
              <a:t>sensory neurons</a:t>
            </a:r>
            <a:r>
              <a:rPr lang="en-US" dirty="0" smtClean="0"/>
              <a:t>.  They gather information about what is happening in and around your body.</a:t>
            </a:r>
            <a:endParaRPr lang="en-US" dirty="0"/>
          </a:p>
        </p:txBody>
      </p:sp>
      <p:sp>
        <p:nvSpPr>
          <p:cNvPr id="7" name="Text Placeholder 6"/>
          <p:cNvSpPr>
            <a:spLocks noGrp="1"/>
          </p:cNvSpPr>
          <p:nvPr>
            <p:ph type="body" sz="quarter" idx="3"/>
          </p:nvPr>
        </p:nvSpPr>
        <p:spPr/>
        <p:txBody>
          <a:bodyPr/>
          <a:lstStyle/>
          <a:p>
            <a:r>
              <a:rPr lang="en-US" dirty="0" smtClean="0"/>
              <a:t>             Receptors</a:t>
            </a:r>
            <a:endParaRPr lang="en-US" dirty="0"/>
          </a:p>
        </p:txBody>
      </p:sp>
      <p:sp>
        <p:nvSpPr>
          <p:cNvPr id="8" name="Content Placeholder 7"/>
          <p:cNvSpPr>
            <a:spLocks noGrp="1"/>
          </p:cNvSpPr>
          <p:nvPr>
            <p:ph sz="quarter" idx="4"/>
          </p:nvPr>
        </p:nvSpPr>
        <p:spPr/>
        <p:txBody>
          <a:bodyPr/>
          <a:lstStyle/>
          <a:p>
            <a:r>
              <a:rPr lang="en-US" dirty="0" smtClean="0"/>
              <a:t>Sensory neurons have specialized nerve endings called </a:t>
            </a:r>
            <a:r>
              <a:rPr lang="en-US" b="1" dirty="0" smtClean="0"/>
              <a:t>receptors</a:t>
            </a:r>
            <a:r>
              <a:rPr lang="en-US" dirty="0" smtClean="0"/>
              <a:t>.</a:t>
            </a:r>
            <a:endParaRPr lang="en-US" dirty="0"/>
          </a:p>
        </p:txBody>
      </p:sp>
      <p:pic>
        <p:nvPicPr>
          <p:cNvPr id="94210" name="Picture 2" descr="http://faculty.washington.edu/chudler/gif/neuron2.gif"/>
          <p:cNvPicPr>
            <a:picLocks noChangeAspect="1" noChangeArrowheads="1"/>
          </p:cNvPicPr>
          <p:nvPr/>
        </p:nvPicPr>
        <p:blipFill>
          <a:blip r:embed="rId3" cstate="print"/>
          <a:srcRect/>
          <a:stretch>
            <a:fillRect/>
          </a:stretch>
        </p:blipFill>
        <p:spPr bwMode="auto">
          <a:xfrm>
            <a:off x="7924800" y="304800"/>
            <a:ext cx="904875"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rgbClr val="C00000"/>
                </a:solidFill>
              </a:rPr>
              <a:t>Motor Neurons</a:t>
            </a:r>
            <a:endParaRPr lang="en-US" dirty="0">
              <a:solidFill>
                <a:srgbClr val="C00000"/>
              </a:solidFill>
            </a:endParaRPr>
          </a:p>
        </p:txBody>
      </p:sp>
      <p:sp>
        <p:nvSpPr>
          <p:cNvPr id="10" name="Content Placeholder 9"/>
          <p:cNvSpPr>
            <a:spLocks noGrp="1"/>
          </p:cNvSpPr>
          <p:nvPr>
            <p:ph idx="1"/>
          </p:nvPr>
        </p:nvSpPr>
        <p:spPr/>
        <p:txBody>
          <a:bodyPr>
            <a:normAutofit fontScale="92500" lnSpcReduction="10000"/>
          </a:bodyPr>
          <a:lstStyle/>
          <a:p>
            <a:r>
              <a:rPr lang="en-US" dirty="0" smtClean="0"/>
              <a:t>Neurons that send impulses from the brain and the spinal cord to other systems </a:t>
            </a:r>
          </a:p>
          <a:p>
            <a:endParaRPr lang="en-US" dirty="0" smtClean="0"/>
          </a:p>
          <a:p>
            <a:r>
              <a:rPr lang="en-US" dirty="0" smtClean="0"/>
              <a:t>Response from muscles=contraction</a:t>
            </a:r>
          </a:p>
          <a:p>
            <a:pPr>
              <a:buNone/>
            </a:pPr>
            <a:r>
              <a:rPr lang="en-US" dirty="0" smtClean="0"/>
              <a:t>     For example, squinting when you are in bright light.</a:t>
            </a:r>
          </a:p>
          <a:p>
            <a:pPr>
              <a:buNone/>
            </a:pPr>
            <a:r>
              <a:rPr lang="en-US" dirty="0" smtClean="0"/>
              <a:t>     Motor neurons also send messages to your </a:t>
            </a:r>
          </a:p>
          <a:p>
            <a:pPr>
              <a:buNone/>
            </a:pPr>
            <a:r>
              <a:rPr lang="en-US" dirty="0" smtClean="0"/>
              <a:t>     glands(like sweat) to tell sweat glands to start or </a:t>
            </a:r>
          </a:p>
          <a:p>
            <a:pPr>
              <a:buNone/>
            </a:pPr>
            <a:r>
              <a:rPr lang="en-US" dirty="0" smtClean="0"/>
              <a:t>     stop making sweat.</a:t>
            </a:r>
          </a:p>
        </p:txBody>
      </p:sp>
      <p:pic>
        <p:nvPicPr>
          <p:cNvPr id="92162" name="Picture 2" descr="http://faculty.washington.edu/chudler/gif/neuron2.gif"/>
          <p:cNvPicPr>
            <a:picLocks noChangeAspect="1" noChangeArrowheads="1"/>
          </p:cNvPicPr>
          <p:nvPr/>
        </p:nvPicPr>
        <p:blipFill>
          <a:blip r:embed="rId3" cstate="print"/>
          <a:srcRect/>
          <a:stretch>
            <a:fillRect/>
          </a:stretch>
        </p:blipFill>
        <p:spPr bwMode="auto">
          <a:xfrm>
            <a:off x="8077200" y="0"/>
            <a:ext cx="904875"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Worm:  Nervous System</a:t>
            </a:r>
            <a:endParaRPr lang="en-US" dirty="0"/>
          </a:p>
        </p:txBody>
      </p:sp>
      <p:sp>
        <p:nvSpPr>
          <p:cNvPr id="3" name="Content Placeholder 2"/>
          <p:cNvSpPr>
            <a:spLocks noGrp="1"/>
          </p:cNvSpPr>
          <p:nvPr>
            <p:ph idx="1"/>
          </p:nvPr>
        </p:nvSpPr>
        <p:spPr/>
        <p:txBody>
          <a:bodyPr/>
          <a:lstStyle/>
          <a:p>
            <a:r>
              <a:rPr lang="en-US" dirty="0" smtClean="0">
                <a:hlinkClick r:id="rId3"/>
              </a:rPr>
              <a:t>http://www.iit.edu/~smile/cb0298.htm</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Nerves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It is a collection of axons bundled together with blood vessels and connective tissue.</a:t>
            </a:r>
          </a:p>
          <a:p>
            <a:endParaRPr lang="en-US" dirty="0" smtClean="0"/>
          </a:p>
          <a:p>
            <a:r>
              <a:rPr lang="en-US" dirty="0" smtClean="0"/>
              <a:t>CNS is connected to the rest of your body by nerves.</a:t>
            </a:r>
          </a:p>
          <a:p>
            <a:endParaRPr lang="en-US" dirty="0" smtClean="0"/>
          </a:p>
          <a:p>
            <a:r>
              <a:rPr lang="en-US" dirty="0" smtClean="0"/>
              <a:t>Look at figure 3 on page 82</a:t>
            </a:r>
          </a:p>
          <a:p>
            <a:pPr>
              <a:buNone/>
            </a:pPr>
            <a:r>
              <a:rPr lang="en-US" dirty="0" smtClean="0"/>
              <a:t>    It shows the structure of a nerve.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Peripheral Nervous System</a:t>
            </a:r>
            <a:endParaRPr lang="en-US" dirty="0">
              <a:solidFill>
                <a:srgbClr val="C00000"/>
              </a:solidFill>
            </a:endParaRPr>
          </a:p>
        </p:txBody>
      </p:sp>
      <p:sp>
        <p:nvSpPr>
          <p:cNvPr id="3" name="Content Placeholder 2"/>
          <p:cNvSpPr>
            <a:spLocks noGrp="1"/>
          </p:cNvSpPr>
          <p:nvPr>
            <p:ph idx="1"/>
          </p:nvPr>
        </p:nvSpPr>
        <p:spPr>
          <a:xfrm>
            <a:off x="301752" y="1752600"/>
            <a:ext cx="8503920" cy="4346448"/>
          </a:xfrm>
        </p:spPr>
        <p:txBody>
          <a:bodyPr/>
          <a:lstStyle/>
          <a:p>
            <a:r>
              <a:rPr lang="en-US" dirty="0" smtClean="0"/>
              <a:t>It connects your CNS to the rest of your body.</a:t>
            </a:r>
          </a:p>
          <a:p>
            <a:r>
              <a:rPr lang="en-US" dirty="0" smtClean="0"/>
              <a:t>It has 2 main parts:</a:t>
            </a:r>
          </a:p>
          <a:p>
            <a:endParaRPr lang="en-US" dirty="0" smtClean="0"/>
          </a:p>
          <a:p>
            <a:pPr lvl="1"/>
            <a:r>
              <a:rPr lang="en-US" dirty="0" smtClean="0">
                <a:solidFill>
                  <a:schemeClr val="tx1"/>
                </a:solidFill>
              </a:rPr>
              <a:t>Sensory (collect information from your senses and send it back to the CNS)</a:t>
            </a:r>
          </a:p>
          <a:p>
            <a:pPr lvl="1"/>
            <a:r>
              <a:rPr lang="en-US" dirty="0" smtClean="0">
                <a:solidFill>
                  <a:schemeClr val="tx1"/>
                </a:solidFill>
              </a:rPr>
              <a:t>Motor (carry out the CNS responses to the sensory information</a:t>
            </a:r>
            <a:r>
              <a:rPr lang="en-US" dirty="0" smtClean="0"/>
              <a:t>)</a:t>
            </a:r>
          </a:p>
          <a:p>
            <a:pPr lvl="1"/>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525963"/>
          </a:xfrm>
        </p:spPr>
        <p:txBody>
          <a:bodyPr/>
          <a:lstStyle/>
          <a:p>
            <a:r>
              <a:rPr lang="en-US" dirty="0" smtClean="0">
                <a:solidFill>
                  <a:schemeClr val="bg1"/>
                </a:solidFill>
              </a:rPr>
              <a:t>All of the activities involve your nervous system.  Your nervous system involves almost everything you do.</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Motor </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2 Parts</a:t>
            </a:r>
          </a:p>
          <a:p>
            <a:pPr lvl="1">
              <a:buFont typeface="Wingdings" pitchFamily="2" charset="2"/>
              <a:buChar char="q"/>
            </a:pPr>
            <a:r>
              <a:rPr lang="en-US" b="1" dirty="0" smtClean="0">
                <a:solidFill>
                  <a:schemeClr val="tx1"/>
                </a:solidFill>
              </a:rPr>
              <a:t>Somatic Nervous System</a:t>
            </a:r>
          </a:p>
          <a:p>
            <a:pPr lvl="1">
              <a:buFont typeface="Arial" pitchFamily="34" charset="0"/>
              <a:buChar char="•"/>
            </a:pPr>
            <a:r>
              <a:rPr lang="en-US" sz="2400" dirty="0" smtClean="0">
                <a:solidFill>
                  <a:schemeClr val="tx1"/>
                </a:solidFill>
              </a:rPr>
              <a:t>These</a:t>
            </a:r>
            <a:r>
              <a:rPr lang="en-US" dirty="0" smtClean="0">
                <a:solidFill>
                  <a:schemeClr val="tx1"/>
                </a:solidFill>
              </a:rPr>
              <a:t> neurons are under your conscious control.</a:t>
            </a:r>
          </a:p>
          <a:p>
            <a:pPr lvl="1">
              <a:buFont typeface="Arial" pitchFamily="34" charset="0"/>
              <a:buChar char="•"/>
            </a:pPr>
            <a:r>
              <a:rPr lang="en-US" dirty="0" smtClean="0">
                <a:solidFill>
                  <a:schemeClr val="tx1"/>
                </a:solidFill>
              </a:rPr>
              <a:t>They control voluntary movements like writing, talking, smiling, or jumping (skeletal movements).</a:t>
            </a:r>
          </a:p>
          <a:p>
            <a:pPr lvl="1">
              <a:buFont typeface="Arial" pitchFamily="34" charset="0"/>
              <a:buChar char="•"/>
            </a:pPr>
            <a:endParaRPr lang="en-US" dirty="0" smtClean="0">
              <a:solidFill>
                <a:schemeClr val="tx1"/>
              </a:solidFill>
            </a:endParaRPr>
          </a:p>
          <a:p>
            <a:pPr lvl="1">
              <a:buFont typeface="Wingdings" pitchFamily="2" charset="2"/>
              <a:buChar char="q"/>
            </a:pPr>
            <a:r>
              <a:rPr lang="en-US" b="1" dirty="0" smtClean="0">
                <a:solidFill>
                  <a:schemeClr val="tx1"/>
                </a:solidFill>
              </a:rPr>
              <a:t>Autonomic Nervous System</a:t>
            </a:r>
          </a:p>
          <a:p>
            <a:pPr lvl="1">
              <a:buFont typeface="Arial" pitchFamily="34" charset="0"/>
              <a:buChar char="•"/>
            </a:pPr>
            <a:r>
              <a:rPr lang="en-US" dirty="0" smtClean="0">
                <a:solidFill>
                  <a:schemeClr val="tx1"/>
                </a:solidFill>
              </a:rPr>
              <a:t>It controls body functions that you do not think about like heart rate and digestion.</a:t>
            </a:r>
          </a:p>
          <a:p>
            <a:pPr lvl="1">
              <a:buFont typeface="Arial" pitchFamily="34" charset="0"/>
              <a:buChar char="•"/>
            </a:pPr>
            <a:r>
              <a:rPr lang="en-US" dirty="0" smtClean="0">
                <a:solidFill>
                  <a:schemeClr val="tx1"/>
                </a:solidFill>
              </a:rPr>
              <a:t>It’s main job is to keep all the body’s functions in balance.</a:t>
            </a:r>
          </a:p>
          <a:p>
            <a:pPr lvl="1">
              <a:buNone/>
            </a:pP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PNS:	Motor neurons </a:t>
            </a:r>
            <a:endParaRPr lang="en-US" dirty="0">
              <a:solidFill>
                <a:srgbClr val="C00000"/>
              </a:solidFill>
            </a:endParaRPr>
          </a:p>
        </p:txBody>
      </p:sp>
      <p:sp>
        <p:nvSpPr>
          <p:cNvPr id="3" name="Content Placeholder 2"/>
          <p:cNvSpPr>
            <a:spLocks noGrp="1"/>
          </p:cNvSpPr>
          <p:nvPr>
            <p:ph idx="1"/>
          </p:nvPr>
        </p:nvSpPr>
        <p:spPr>
          <a:xfrm>
            <a:off x="381000" y="1371600"/>
            <a:ext cx="8503920" cy="4572000"/>
          </a:xfrm>
        </p:spPr>
        <p:txBody>
          <a:bodyPr/>
          <a:lstStyle/>
          <a:p>
            <a:r>
              <a:rPr lang="en-US" dirty="0" smtClean="0"/>
              <a:t>2 kinds of nerves:</a:t>
            </a:r>
          </a:p>
          <a:p>
            <a:pPr lvl="1"/>
            <a:r>
              <a:rPr lang="en-US" sz="2400" dirty="0" smtClean="0">
                <a:solidFill>
                  <a:schemeClr val="tx1"/>
                </a:solidFill>
              </a:rPr>
              <a:t>Sympathetic Nervous System &amp; Parasympathetic</a:t>
            </a:r>
          </a:p>
          <a:p>
            <a:pPr>
              <a:buNone/>
            </a:pPr>
            <a:r>
              <a:rPr lang="en-US" sz="2400" smtClean="0"/>
              <a:t>           </a:t>
            </a:r>
            <a:r>
              <a:rPr lang="en-US" sz="2400" dirty="0" smtClean="0"/>
              <a:t>Nervous System</a:t>
            </a:r>
          </a:p>
          <a:p>
            <a:pPr>
              <a:buNone/>
            </a:pPr>
            <a:endParaRPr lang="en-US" sz="2400" dirty="0" smtClean="0"/>
          </a:p>
          <a:p>
            <a:pPr>
              <a:buNone/>
            </a:pPr>
            <a:r>
              <a:rPr lang="en-US" sz="2400" dirty="0" smtClean="0"/>
              <a:t>    These 2 work together to keep your internal environment stable.  This stability or balance is called </a:t>
            </a:r>
            <a:r>
              <a:rPr lang="en-US" sz="2400" b="1" dirty="0" smtClean="0"/>
              <a:t>homeostasis</a:t>
            </a:r>
            <a:r>
              <a:rPr lang="en-US" sz="2400" dirty="0" smtClean="0"/>
              <a:t>.</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Nerve Block</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   Sometimes it is not possible to inject anesthetic into a part of the body that needs to be anesthetized.  In these cases, a nerve block is performed.  In this procedure, anesthetic is injected into or around a nerve that serves the body part that needs to be anesthetized.  </a:t>
            </a:r>
          </a:p>
          <a:p>
            <a:pPr>
              <a:buNone/>
            </a:pPr>
            <a:endParaRPr lang="en-US" dirty="0" smtClean="0"/>
          </a:p>
          <a:p>
            <a:pPr>
              <a:buNone/>
            </a:pPr>
            <a:r>
              <a:rPr lang="en-US" dirty="0" smtClean="0"/>
              <a:t>Group Activity  ? Page 83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Central Nervous System</a:t>
            </a:r>
            <a:endParaRPr lang="en-US" dirty="0">
              <a:solidFill>
                <a:srgbClr val="C00000"/>
              </a:solidFill>
            </a:endParaRPr>
          </a:p>
        </p:txBody>
      </p:sp>
      <p:sp>
        <p:nvSpPr>
          <p:cNvPr id="3" name="Content Placeholder 2"/>
          <p:cNvSpPr>
            <a:spLocks noGrp="1"/>
          </p:cNvSpPr>
          <p:nvPr>
            <p:ph idx="1"/>
          </p:nvPr>
        </p:nvSpPr>
        <p:spPr/>
        <p:txBody>
          <a:bodyPr/>
          <a:lstStyle/>
          <a:p>
            <a:endParaRPr lang="en-US" dirty="0" smtClean="0"/>
          </a:p>
          <a:p>
            <a:r>
              <a:rPr lang="en-US" dirty="0" smtClean="0"/>
              <a:t>It receives information from sensory neurons.</a:t>
            </a:r>
          </a:p>
          <a:p>
            <a:r>
              <a:rPr lang="en-US" dirty="0" smtClean="0"/>
              <a:t>It responds by sending messages to the body through motor neurons.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faculty.washington.edu/chudler/gif/spiback1.gif"/>
          <p:cNvPicPr>
            <a:picLocks noChangeAspect="1" noChangeArrowheads="1"/>
          </p:cNvPicPr>
          <p:nvPr/>
        </p:nvPicPr>
        <p:blipFill>
          <a:blip r:embed="rId3" cstate="print"/>
          <a:srcRect/>
          <a:stretch>
            <a:fillRect/>
          </a:stretch>
        </p:blipFill>
        <p:spPr bwMode="auto">
          <a:xfrm>
            <a:off x="6781800" y="59268"/>
            <a:ext cx="2362200" cy="2624668"/>
          </a:xfrm>
          <a:prstGeom prst="rect">
            <a:avLst/>
          </a:prstGeom>
          <a:noFill/>
        </p:spPr>
      </p:pic>
      <p:sp>
        <p:nvSpPr>
          <p:cNvPr id="2" name="Title 1"/>
          <p:cNvSpPr>
            <a:spLocks noGrp="1"/>
          </p:cNvSpPr>
          <p:nvPr>
            <p:ph type="title"/>
          </p:nvPr>
        </p:nvSpPr>
        <p:spPr>
          <a:xfrm>
            <a:off x="228600" y="304800"/>
            <a:ext cx="8534400" cy="758952"/>
          </a:xfrm>
        </p:spPr>
        <p:txBody>
          <a:bodyPr>
            <a:normAutofit fontScale="90000"/>
          </a:bodyPr>
          <a:lstStyle/>
          <a:p>
            <a:r>
              <a:rPr lang="en-US" dirty="0" smtClean="0">
                <a:solidFill>
                  <a:srgbClr val="C00000"/>
                </a:solidFill>
              </a:rPr>
              <a:t>The CNS</a:t>
            </a:r>
            <a:endParaRPr lang="en-US" dirty="0">
              <a:solidFill>
                <a:srgbClr val="C00000"/>
              </a:solidFill>
            </a:endParaRPr>
          </a:p>
        </p:txBody>
      </p:sp>
      <p:sp>
        <p:nvSpPr>
          <p:cNvPr id="3" name="Content Placeholder 2"/>
          <p:cNvSpPr>
            <a:spLocks noGrp="1"/>
          </p:cNvSpPr>
          <p:nvPr>
            <p:ph idx="1"/>
          </p:nvPr>
        </p:nvSpPr>
        <p:spPr>
          <a:xfrm>
            <a:off x="301752" y="1447800"/>
            <a:ext cx="8503920" cy="4953000"/>
          </a:xfrm>
        </p:spPr>
        <p:txBody>
          <a:bodyPr>
            <a:normAutofit fontScale="85000" lnSpcReduction="20000"/>
          </a:bodyPr>
          <a:lstStyle/>
          <a:p>
            <a:r>
              <a:rPr lang="en-US" b="1" dirty="0" smtClean="0"/>
              <a:t>The Control Center</a:t>
            </a:r>
          </a:p>
          <a:p>
            <a:pPr>
              <a:buNone/>
            </a:pPr>
            <a:r>
              <a:rPr lang="en-US" dirty="0" smtClean="0"/>
              <a:t>        The largest organ in the nervous system is the      </a:t>
            </a:r>
          </a:p>
          <a:p>
            <a:pPr>
              <a:buNone/>
            </a:pPr>
            <a:r>
              <a:rPr lang="en-US" dirty="0" smtClean="0"/>
              <a:t>        brain.</a:t>
            </a:r>
          </a:p>
          <a:p>
            <a:pPr>
              <a:buNone/>
            </a:pPr>
            <a:endParaRPr lang="en-US" dirty="0" smtClean="0"/>
          </a:p>
          <a:p>
            <a:pPr>
              <a:buNone/>
            </a:pPr>
            <a:r>
              <a:rPr lang="en-US" dirty="0" smtClean="0"/>
              <a:t>	     </a:t>
            </a:r>
            <a:r>
              <a:rPr lang="en-US" b="1" dirty="0" smtClean="0"/>
              <a:t>brain</a:t>
            </a:r>
            <a:r>
              <a:rPr lang="en-US" dirty="0" smtClean="0"/>
              <a:t>-is the main control center of the nervous </a:t>
            </a:r>
          </a:p>
          <a:p>
            <a:pPr>
              <a:buNone/>
            </a:pPr>
            <a:r>
              <a:rPr lang="en-US" dirty="0" smtClean="0"/>
              <a:t>        system.</a:t>
            </a:r>
          </a:p>
          <a:p>
            <a:pPr>
              <a:buNone/>
            </a:pPr>
            <a:endParaRPr lang="en-US" dirty="0" smtClean="0"/>
          </a:p>
          <a:p>
            <a:pPr>
              <a:buNone/>
            </a:pPr>
            <a:r>
              <a:rPr lang="en-US" b="1" dirty="0" smtClean="0"/>
              <a:t>	     involuntary</a:t>
            </a:r>
            <a:r>
              <a:rPr lang="en-US" dirty="0" smtClean="0"/>
              <a:t>-processes that happen </a:t>
            </a:r>
          </a:p>
          <a:p>
            <a:pPr>
              <a:buNone/>
            </a:pPr>
            <a:r>
              <a:rPr lang="en-US" dirty="0" smtClean="0"/>
              <a:t>        automatically without your control.</a:t>
            </a:r>
          </a:p>
          <a:p>
            <a:pPr>
              <a:buNone/>
            </a:pPr>
            <a:endParaRPr lang="en-US" dirty="0" smtClean="0"/>
          </a:p>
          <a:p>
            <a:pPr>
              <a:buNone/>
            </a:pPr>
            <a:r>
              <a:rPr lang="en-US" dirty="0" smtClean="0"/>
              <a:t>	     </a:t>
            </a:r>
            <a:r>
              <a:rPr lang="en-US" b="1" dirty="0" smtClean="0"/>
              <a:t>voluntary</a:t>
            </a:r>
            <a:r>
              <a:rPr lang="en-US" dirty="0" smtClean="0"/>
              <a:t>-processes that are controlled by your </a:t>
            </a:r>
          </a:p>
          <a:p>
            <a:pPr>
              <a:buNone/>
            </a:pPr>
            <a:r>
              <a:rPr lang="en-US" dirty="0" smtClean="0"/>
              <a:t>        brain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Gray677.png">
            <a:hlinkClick r:id="rId3"/>
          </p:cNvPr>
          <p:cNvPicPr>
            <a:picLocks noChangeAspect="1" noChangeArrowheads="1"/>
          </p:cNvPicPr>
          <p:nvPr/>
        </p:nvPicPr>
        <p:blipFill>
          <a:blip r:embed="rId4" cstate="print"/>
          <a:srcRect/>
          <a:stretch>
            <a:fillRect/>
          </a:stretch>
        </p:blipFill>
        <p:spPr bwMode="auto">
          <a:xfrm>
            <a:off x="5334000" y="0"/>
            <a:ext cx="3810000" cy="3520440"/>
          </a:xfrm>
          <a:prstGeom prst="rect">
            <a:avLst/>
          </a:prstGeom>
          <a:noFill/>
        </p:spPr>
      </p:pic>
      <p:sp>
        <p:nvSpPr>
          <p:cNvPr id="2" name="Title 1"/>
          <p:cNvSpPr>
            <a:spLocks noGrp="1"/>
          </p:cNvSpPr>
          <p:nvPr>
            <p:ph type="title"/>
          </p:nvPr>
        </p:nvSpPr>
        <p:spPr/>
        <p:txBody>
          <a:bodyPr/>
          <a:lstStyle/>
          <a:p>
            <a:r>
              <a:rPr lang="en-US" b="1" dirty="0" smtClean="0">
                <a:solidFill>
                  <a:srgbClr val="C00000"/>
                </a:solidFill>
              </a:rPr>
              <a:t>Cerebrum</a:t>
            </a:r>
            <a:endParaRPr lang="en-US" b="1" dirty="0">
              <a:solidFill>
                <a:srgbClr val="C00000"/>
              </a:solidFill>
            </a:endParaRPr>
          </a:p>
        </p:txBody>
      </p:sp>
      <p:sp>
        <p:nvSpPr>
          <p:cNvPr id="3" name="Content Placeholder 2"/>
          <p:cNvSpPr>
            <a:spLocks noGrp="1"/>
          </p:cNvSpPr>
          <p:nvPr>
            <p:ph idx="1"/>
          </p:nvPr>
        </p:nvSpPr>
        <p:spPr>
          <a:xfrm>
            <a:off x="301752" y="1371600"/>
            <a:ext cx="8503920" cy="5181600"/>
          </a:xfrm>
        </p:spPr>
        <p:txBody>
          <a:bodyPr>
            <a:normAutofit fontScale="92500" lnSpcReduction="20000"/>
          </a:bodyPr>
          <a:lstStyle/>
          <a:p>
            <a:r>
              <a:rPr lang="en-US" dirty="0" smtClean="0"/>
              <a:t>It is the largest part of your brain.</a:t>
            </a:r>
          </a:p>
          <a:p>
            <a:r>
              <a:rPr lang="en-US" dirty="0" smtClean="0"/>
              <a:t>It is where you think and where memories are stored.</a:t>
            </a:r>
          </a:p>
          <a:p>
            <a:r>
              <a:rPr lang="en-US" dirty="0" smtClean="0"/>
              <a:t>It controls your voluntary movements and your sense of touch.</a:t>
            </a:r>
          </a:p>
          <a:p>
            <a:r>
              <a:rPr lang="en-US" dirty="0" smtClean="0"/>
              <a:t>It has two ½’s called </a:t>
            </a:r>
            <a:r>
              <a:rPr lang="en-US" b="1" dirty="0" smtClean="0"/>
              <a:t>hemispheres</a:t>
            </a:r>
            <a:r>
              <a:rPr lang="en-US" dirty="0" smtClean="0"/>
              <a:t>.</a:t>
            </a:r>
          </a:p>
          <a:p>
            <a:pPr lvl="1"/>
            <a:r>
              <a:rPr lang="en-US" b="1" dirty="0" smtClean="0"/>
              <a:t>They are:</a:t>
            </a:r>
          </a:p>
          <a:p>
            <a:pPr lvl="2"/>
            <a:r>
              <a:rPr lang="en-US" b="1" dirty="0" smtClean="0"/>
              <a:t>Left side </a:t>
            </a:r>
            <a:r>
              <a:rPr lang="en-US" dirty="0" smtClean="0"/>
              <a:t>controls the right side of the body</a:t>
            </a:r>
          </a:p>
          <a:p>
            <a:pPr lvl="3"/>
            <a:r>
              <a:rPr lang="en-US" dirty="0" smtClean="0"/>
              <a:t>It controls activities like speaking, reading, writing, and solving </a:t>
            </a:r>
          </a:p>
          <a:p>
            <a:pPr lvl="3">
              <a:buNone/>
            </a:pPr>
            <a:r>
              <a:rPr lang="en-US" dirty="0" smtClean="0"/>
              <a:t>    problems.</a:t>
            </a:r>
          </a:p>
          <a:p>
            <a:pPr lvl="2"/>
            <a:r>
              <a:rPr lang="en-US" b="1" dirty="0" smtClean="0"/>
              <a:t>Right side </a:t>
            </a:r>
            <a:r>
              <a:rPr lang="en-US" dirty="0" smtClean="0"/>
              <a:t>controls the left side of the body</a:t>
            </a:r>
          </a:p>
          <a:p>
            <a:pPr lvl="3"/>
            <a:r>
              <a:rPr lang="en-US" dirty="0" smtClean="0"/>
              <a:t>It controls activities like spatial thinking, processing music, and interpreting emotions.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Cerebellum</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It is the second largest part of your brain.</a:t>
            </a:r>
          </a:p>
          <a:p>
            <a:r>
              <a:rPr lang="en-US" dirty="0" smtClean="0"/>
              <a:t>It is under the back part of the cerebrum.</a:t>
            </a:r>
          </a:p>
          <a:p>
            <a:r>
              <a:rPr lang="en-US" dirty="0" smtClean="0"/>
              <a:t>It sends impulses to skeletal muscles and joints to help keep your body balanced.</a:t>
            </a:r>
          </a:p>
          <a:p>
            <a:pPr>
              <a:buNone/>
            </a:pPr>
            <a:endParaRPr lang="en-US" dirty="0"/>
          </a:p>
        </p:txBody>
      </p:sp>
      <p:pic>
        <p:nvPicPr>
          <p:cNvPr id="69634" name="Picture 2" descr="Gray677.png">
            <a:hlinkClick r:id="rId3"/>
          </p:cNvPr>
          <p:cNvPicPr>
            <a:picLocks noChangeAspect="1" noChangeArrowheads="1"/>
          </p:cNvPicPr>
          <p:nvPr/>
        </p:nvPicPr>
        <p:blipFill>
          <a:blip r:embed="rId4" cstate="print"/>
          <a:srcRect/>
          <a:stretch>
            <a:fillRect/>
          </a:stretch>
        </p:blipFill>
        <p:spPr bwMode="auto">
          <a:xfrm>
            <a:off x="2777753" y="3810000"/>
            <a:ext cx="3298701" cy="304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C00000"/>
                </a:solidFill>
              </a:rPr>
              <a:t>Medulla</a:t>
            </a:r>
            <a:endParaRPr lang="en-US" b="1"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C00000"/>
                </a:solidFill>
              </a:rPr>
              <a:t>It is the part of the brain that connects to your spinal cord.</a:t>
            </a:r>
          </a:p>
          <a:p>
            <a:r>
              <a:rPr lang="en-US" dirty="0" smtClean="0">
                <a:solidFill>
                  <a:srgbClr val="C00000"/>
                </a:solidFill>
              </a:rPr>
              <a:t>You cannot live without it.</a:t>
            </a:r>
          </a:p>
          <a:p>
            <a:r>
              <a:rPr lang="en-US" dirty="0" smtClean="0">
                <a:solidFill>
                  <a:srgbClr val="C00000"/>
                </a:solidFill>
              </a:rPr>
              <a:t>It is about 3 cm long.</a:t>
            </a:r>
          </a:p>
          <a:p>
            <a:r>
              <a:rPr lang="en-US" dirty="0" smtClean="0">
                <a:solidFill>
                  <a:srgbClr val="C00000"/>
                </a:solidFill>
              </a:rPr>
              <a:t>It controls involuntary processes like:</a:t>
            </a:r>
          </a:p>
          <a:p>
            <a:pPr lvl="2"/>
            <a:r>
              <a:rPr lang="en-US" dirty="0" smtClean="0">
                <a:solidFill>
                  <a:srgbClr val="C00000"/>
                </a:solidFill>
              </a:rPr>
              <a:t>blood pressure</a:t>
            </a:r>
          </a:p>
          <a:p>
            <a:pPr lvl="2"/>
            <a:r>
              <a:rPr lang="en-US" dirty="0" smtClean="0">
                <a:solidFill>
                  <a:srgbClr val="C00000"/>
                </a:solidFill>
              </a:rPr>
              <a:t>body temperature</a:t>
            </a:r>
          </a:p>
          <a:p>
            <a:pPr lvl="2"/>
            <a:r>
              <a:rPr lang="en-US" dirty="0" smtClean="0">
                <a:solidFill>
                  <a:srgbClr val="C00000"/>
                </a:solidFill>
              </a:rPr>
              <a:t>heart rate</a:t>
            </a:r>
          </a:p>
          <a:p>
            <a:pPr lvl="2"/>
            <a:r>
              <a:rPr lang="en-US" dirty="0" smtClean="0">
                <a:solidFill>
                  <a:srgbClr val="C00000"/>
                </a:solidFill>
              </a:rPr>
              <a:t>involuntary breathing</a:t>
            </a:r>
          </a:p>
          <a:p>
            <a:pPr lvl="2"/>
            <a:endParaRPr lang="en-US" dirty="0" smtClean="0">
              <a:solidFill>
                <a:srgbClr val="C00000"/>
              </a:solidFill>
            </a:endParaRPr>
          </a:p>
          <a:p>
            <a:pPr lvl="2"/>
            <a:r>
              <a:rPr lang="en-US" dirty="0" smtClean="0">
                <a:solidFill>
                  <a:srgbClr val="C00000"/>
                </a:solidFill>
              </a:rPr>
              <a:t>Look at page 85 Figure 6</a:t>
            </a:r>
          </a:p>
          <a:p>
            <a:pPr>
              <a:buNone/>
            </a:pPr>
            <a:r>
              <a:rPr lang="en-US" dirty="0" smtClean="0">
                <a:solidFill>
                  <a:srgbClr val="C00000"/>
                </a:solidFill>
              </a:rPr>
              <a:t>		</a:t>
            </a:r>
            <a:endParaRPr lang="en-US" dirty="0">
              <a:solidFill>
                <a:srgbClr val="C00000"/>
              </a:solidFill>
            </a:endParaRPr>
          </a:p>
        </p:txBody>
      </p:sp>
      <p:pic>
        <p:nvPicPr>
          <p:cNvPr id="67588" name="Picture 4" descr="http://www.myschoolhouse.com/courses/c/3/Images/brain.gif"/>
          <p:cNvPicPr>
            <a:picLocks noChangeAspect="1" noChangeArrowheads="1"/>
          </p:cNvPicPr>
          <p:nvPr/>
        </p:nvPicPr>
        <p:blipFill>
          <a:blip r:embed="rId3" cstate="print"/>
          <a:srcRect/>
          <a:stretch>
            <a:fillRect/>
          </a:stretch>
        </p:blipFill>
        <p:spPr bwMode="auto">
          <a:xfrm>
            <a:off x="5562600" y="3508338"/>
            <a:ext cx="3581400" cy="334966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courses.cit.cornell.edu/bionb4200-004_bionb7200-002/spinal_cord_1.jpg"/>
          <p:cNvPicPr>
            <a:picLocks noChangeAspect="1" noChangeArrowheads="1"/>
          </p:cNvPicPr>
          <p:nvPr/>
        </p:nvPicPr>
        <p:blipFill>
          <a:blip r:embed="rId3" cstate="print"/>
          <a:srcRect/>
          <a:stretch>
            <a:fillRect/>
          </a:stretch>
        </p:blipFill>
        <p:spPr bwMode="auto">
          <a:xfrm>
            <a:off x="0" y="-762000"/>
            <a:ext cx="9144000" cy="76200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Spinal Cord</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1"/>
                </a:solidFill>
              </a:rPr>
              <a:t>It is about as big around as your thumb.</a:t>
            </a:r>
          </a:p>
          <a:p>
            <a:r>
              <a:rPr lang="en-US" dirty="0" smtClean="0">
                <a:solidFill>
                  <a:schemeClr val="bg1"/>
                </a:solidFill>
              </a:rPr>
              <a:t>It is made of neurons and bundles of axons that pass impulses to and from the brain.</a:t>
            </a:r>
          </a:p>
          <a:p>
            <a:r>
              <a:rPr lang="en-US" dirty="0" smtClean="0">
                <a:solidFill>
                  <a:schemeClr val="bg1"/>
                </a:solidFill>
              </a:rPr>
              <a:t>Theses nerve fibers allow your brain to communicate with your peripheral nervous system.</a:t>
            </a:r>
          </a:p>
          <a:p>
            <a:endParaRPr lang="en-US" dirty="0" smtClean="0">
              <a:solidFill>
                <a:schemeClr val="bg1"/>
              </a:solidFill>
            </a:endParaRPr>
          </a:p>
          <a:p>
            <a:r>
              <a:rPr lang="en-US" dirty="0" smtClean="0">
                <a:solidFill>
                  <a:schemeClr val="bg1"/>
                </a:solidFill>
              </a:rPr>
              <a:t>The spinal cord is surrounded by protective bones called </a:t>
            </a:r>
            <a:r>
              <a:rPr lang="en-US" b="1" dirty="0" smtClean="0">
                <a:solidFill>
                  <a:schemeClr val="bg1"/>
                </a:solidFill>
              </a:rPr>
              <a:t>vertebrae.</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Spinal Cord Injury</a:t>
            </a:r>
            <a:endParaRPr lang="en-US" dirty="0">
              <a:solidFill>
                <a:srgbClr val="C00000"/>
              </a:solidFill>
            </a:endParaRPr>
          </a:p>
        </p:txBody>
      </p:sp>
      <p:sp>
        <p:nvSpPr>
          <p:cNvPr id="3" name="Content Placeholder 2"/>
          <p:cNvSpPr>
            <a:spLocks noGrp="1"/>
          </p:cNvSpPr>
          <p:nvPr>
            <p:ph sz="half" idx="1"/>
          </p:nvPr>
        </p:nvSpPr>
        <p:spPr/>
        <p:txBody>
          <a:bodyPr>
            <a:normAutofit fontScale="85000" lnSpcReduction="10000"/>
          </a:bodyPr>
          <a:lstStyle/>
          <a:p>
            <a:r>
              <a:rPr lang="en-US" dirty="0" smtClean="0"/>
              <a:t>It can block all information to and from the brain.  </a:t>
            </a:r>
          </a:p>
          <a:p>
            <a:endParaRPr lang="en-US" dirty="0" smtClean="0"/>
          </a:p>
          <a:p>
            <a:r>
              <a:rPr lang="en-US" dirty="0" smtClean="0"/>
              <a:t>Sensory information coming from below the injury may not be able to get to the brain.</a:t>
            </a:r>
          </a:p>
          <a:p>
            <a:endParaRPr lang="en-US" dirty="0" smtClean="0"/>
          </a:p>
          <a:p>
            <a:r>
              <a:rPr lang="en-US" dirty="0" smtClean="0"/>
              <a:t>Motor commands may not be able to reach the injured area making this person paralyzed.</a:t>
            </a:r>
            <a:endParaRPr lang="en-US" dirty="0"/>
          </a:p>
        </p:txBody>
      </p:sp>
      <p:sp>
        <p:nvSpPr>
          <p:cNvPr id="5" name="Content Placeholder 4"/>
          <p:cNvSpPr>
            <a:spLocks noGrp="1"/>
          </p:cNvSpPr>
          <p:nvPr>
            <p:ph sz="half" idx="2"/>
          </p:nvPr>
        </p:nvSpPr>
        <p:spPr/>
        <p:txBody>
          <a:bodyPr>
            <a:normAutofit fontScale="85000" lnSpcReduction="10000"/>
          </a:bodyPr>
          <a:lstStyle/>
          <a:p>
            <a:endParaRPr lang="en-US" dirty="0"/>
          </a:p>
        </p:txBody>
      </p:sp>
      <p:pic>
        <p:nvPicPr>
          <p:cNvPr id="63490" name="Picture 2" descr="http://walbomchiropractic.com/images/spinal_cord.gif"/>
          <p:cNvPicPr>
            <a:picLocks noChangeAspect="1" noChangeArrowheads="1"/>
          </p:cNvPicPr>
          <p:nvPr/>
        </p:nvPicPr>
        <p:blipFill>
          <a:blip r:embed="rId3" cstate="print"/>
          <a:srcRect/>
          <a:stretch>
            <a:fillRect/>
          </a:stretch>
        </p:blipFill>
        <p:spPr bwMode="auto">
          <a:xfrm>
            <a:off x="4648200" y="1371600"/>
            <a:ext cx="4343400" cy="51034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Start-up Activity pg.  79</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1.  Sit in a chair with one arm in a “handshake” position.  Your partner should stand facing you, holding a </a:t>
            </a:r>
            <a:r>
              <a:rPr lang="en-US" dirty="0" err="1" smtClean="0"/>
              <a:t>meterstick</a:t>
            </a:r>
            <a:r>
              <a:rPr lang="en-US" dirty="0" smtClean="0"/>
              <a:t> vertically.  The stick should be positioned between your thumb and fingers.</a:t>
            </a:r>
          </a:p>
          <a:p>
            <a:endParaRPr lang="en-US" dirty="0" smtClean="0"/>
          </a:p>
          <a:p>
            <a:r>
              <a:rPr lang="en-US" dirty="0" smtClean="0"/>
              <a:t>2.  Tell your partner to let go of the </a:t>
            </a:r>
            <a:r>
              <a:rPr lang="en-US" dirty="0" err="1" smtClean="0"/>
              <a:t>meterstick</a:t>
            </a:r>
            <a:r>
              <a:rPr lang="en-US" dirty="0" smtClean="0"/>
              <a:t> without warning you.  Catch the stick between your thumb and fingers.  </a:t>
            </a:r>
          </a:p>
          <a:p>
            <a:endParaRPr lang="en-US" dirty="0" smtClean="0"/>
          </a:p>
          <a:p>
            <a:r>
              <a:rPr lang="en-US" dirty="0" smtClean="0"/>
              <a:t>3.  How many centimeters did the stick drop before you were able to catch it?  This distance represents your reaction time?</a:t>
            </a:r>
          </a:p>
          <a:p>
            <a:endParaRPr lang="en-US" dirty="0" smtClean="0"/>
          </a:p>
          <a:p>
            <a:r>
              <a:rPr lang="en-US" dirty="0" smtClean="0"/>
              <a:t>4.  Repeat for a total of 3 turns for each person.  Calculate your average.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r>
              <a:rPr lang="en-US" smtClean="0">
                <a:hlinkClick r:id="rId3"/>
              </a:rPr>
              <a:t>http</a:t>
            </a:r>
            <a:r>
              <a:rPr lang="en-US" dirty="0" smtClean="0">
                <a:hlinkClick r:id="rId3"/>
              </a:rPr>
              <a:t>://www.nlm.nih.gov/medlineplus/tutorials/spinalcordinjury/htm/_no_50_no_0.htm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gonzaga.edu/campus-resources/sustainability/Images/waterfall_web_environmen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en-US" b="1" dirty="0" smtClean="0">
                <a:solidFill>
                  <a:schemeClr val="bg1"/>
                </a:solidFill>
              </a:rPr>
              <a:t>Section 2:  Responding to the Environment</a:t>
            </a:r>
            <a:endParaRPr lang="en-US" b="1" dirty="0">
              <a:solidFill>
                <a:schemeClr val="bg1"/>
              </a:solidFill>
            </a:endParaRPr>
          </a:p>
        </p:txBody>
      </p:sp>
      <p:sp>
        <p:nvSpPr>
          <p:cNvPr id="3" name="Content Placeholder 2"/>
          <p:cNvSpPr>
            <a:spLocks noGrp="1"/>
          </p:cNvSpPr>
          <p:nvPr>
            <p:ph idx="1"/>
          </p:nvPr>
        </p:nvSpPr>
        <p:spPr/>
        <p:txBody>
          <a:bodyPr/>
          <a:lstStyle/>
          <a:p>
            <a:r>
              <a:rPr lang="en-US" b="1" dirty="0" smtClean="0">
                <a:solidFill>
                  <a:schemeClr val="bg1"/>
                </a:solidFill>
              </a:rPr>
              <a:t>sensation</a:t>
            </a:r>
            <a:r>
              <a:rPr lang="en-US" dirty="0" smtClean="0">
                <a:solidFill>
                  <a:schemeClr val="bg1"/>
                </a:solidFill>
              </a:rPr>
              <a:t>-impulses that travel to the brain and create an awareness</a:t>
            </a:r>
          </a:p>
          <a:p>
            <a:endParaRPr lang="en-US" dirty="0" smtClean="0">
              <a:solidFill>
                <a:schemeClr val="bg1"/>
              </a:solidFill>
            </a:endParaRPr>
          </a:p>
          <a:p>
            <a:r>
              <a:rPr lang="en-US" dirty="0" smtClean="0">
                <a:solidFill>
                  <a:schemeClr val="bg1"/>
                </a:solidFill>
              </a:rPr>
              <a:t>Skin has different kinds of receptors that respond to one kind of stimulus.  For example,</a:t>
            </a:r>
          </a:p>
          <a:p>
            <a:pPr>
              <a:buNone/>
            </a:pPr>
            <a:r>
              <a:rPr lang="en-US" dirty="0" smtClean="0">
                <a:solidFill>
                  <a:schemeClr val="bg1"/>
                </a:solidFill>
              </a:rPr>
              <a:t>    </a:t>
            </a:r>
            <a:r>
              <a:rPr lang="en-US" b="1" dirty="0" err="1" smtClean="0">
                <a:solidFill>
                  <a:schemeClr val="bg1"/>
                </a:solidFill>
              </a:rPr>
              <a:t>thermoreceptors</a:t>
            </a:r>
            <a:r>
              <a:rPr lang="en-US" dirty="0" smtClean="0">
                <a:solidFill>
                  <a:schemeClr val="bg1"/>
                </a:solidFill>
              </a:rPr>
              <a:t>-respond to temperature change</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graphics8.nytimes.com/images/2007/08/01/health/adam/8912.jpg"/>
          <p:cNvPicPr>
            <a:picLocks noChangeAspect="1" noChangeArrowheads="1"/>
          </p:cNvPicPr>
          <p:nvPr/>
        </p:nvPicPr>
        <p:blipFill>
          <a:blip r:embed="rId3" cstate="print"/>
          <a:srcRect/>
          <a:stretch>
            <a:fillRect/>
          </a:stretch>
        </p:blipFill>
        <p:spPr bwMode="auto">
          <a:xfrm>
            <a:off x="2057400" y="3444240"/>
            <a:ext cx="4267200" cy="3413760"/>
          </a:xfrm>
          <a:prstGeom prst="rect">
            <a:avLst/>
          </a:prstGeom>
          <a:noFill/>
        </p:spPr>
      </p:pic>
      <p:sp>
        <p:nvSpPr>
          <p:cNvPr id="2" name="Title 1"/>
          <p:cNvSpPr>
            <a:spLocks noGrp="1"/>
          </p:cNvSpPr>
          <p:nvPr>
            <p:ph type="title"/>
          </p:nvPr>
        </p:nvSpPr>
        <p:spPr/>
        <p:txBody>
          <a:bodyPr/>
          <a:lstStyle/>
          <a:p>
            <a:r>
              <a:rPr lang="en-US" dirty="0" err="1" smtClean="0"/>
              <a:t>Integumentary</a:t>
            </a:r>
            <a:r>
              <a:rPr lang="en-US" dirty="0" smtClean="0"/>
              <a:t> System</a:t>
            </a:r>
            <a:endParaRPr lang="en-US" dirty="0"/>
          </a:p>
        </p:txBody>
      </p:sp>
      <p:sp>
        <p:nvSpPr>
          <p:cNvPr id="3" name="Content Placeholder 2"/>
          <p:cNvSpPr>
            <a:spLocks noGrp="1"/>
          </p:cNvSpPr>
          <p:nvPr>
            <p:ph idx="1"/>
          </p:nvPr>
        </p:nvSpPr>
        <p:spPr/>
        <p:txBody>
          <a:bodyPr/>
          <a:lstStyle/>
          <a:p>
            <a:endParaRPr lang="en-US" dirty="0" smtClean="0"/>
          </a:p>
          <a:p>
            <a:r>
              <a:rPr lang="en-US" dirty="0" smtClean="0"/>
              <a:t>It protects the body from damage and includes:</a:t>
            </a:r>
          </a:p>
          <a:p>
            <a:pPr>
              <a:buFont typeface="Wingdings" pitchFamily="2" charset="2"/>
              <a:buChar char="Ø"/>
            </a:pPr>
            <a:r>
              <a:rPr lang="en-US" dirty="0" smtClean="0"/>
              <a:t>hair, skin, and nails</a:t>
            </a:r>
          </a:p>
          <a:p>
            <a:pPr>
              <a:buFont typeface="Wingdings" pitchFamily="2" charset="2"/>
              <a:buChar char="Ø"/>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flex.bmp"/>
          <p:cNvPicPr>
            <a:picLocks noChangeAspect="1"/>
          </p:cNvPicPr>
          <p:nvPr/>
        </p:nvPicPr>
        <p:blipFill>
          <a:blip r:embed="rId3" cstate="print"/>
          <a:stretch>
            <a:fillRect/>
          </a:stretch>
        </p:blipFill>
        <p:spPr>
          <a:xfrm>
            <a:off x="4025410" y="3276600"/>
            <a:ext cx="4889989" cy="3581400"/>
          </a:xfrm>
          <a:prstGeom prst="rect">
            <a:avLst/>
          </a:prstGeom>
        </p:spPr>
      </p:pic>
      <p:sp>
        <p:nvSpPr>
          <p:cNvPr id="2" name="Title 1"/>
          <p:cNvSpPr>
            <a:spLocks noGrp="1"/>
          </p:cNvSpPr>
          <p:nvPr>
            <p:ph type="title"/>
          </p:nvPr>
        </p:nvSpPr>
        <p:spPr/>
        <p:txBody>
          <a:bodyPr/>
          <a:lstStyle/>
          <a:p>
            <a:r>
              <a:rPr lang="en-US" dirty="0" smtClean="0"/>
              <a:t>Reflex</a:t>
            </a:r>
            <a:endParaRPr lang="en-US" dirty="0"/>
          </a:p>
        </p:txBody>
      </p:sp>
      <p:sp>
        <p:nvSpPr>
          <p:cNvPr id="3" name="Content Placeholder 2"/>
          <p:cNvSpPr>
            <a:spLocks noGrp="1"/>
          </p:cNvSpPr>
          <p:nvPr>
            <p:ph idx="1"/>
          </p:nvPr>
        </p:nvSpPr>
        <p:spPr/>
        <p:txBody>
          <a:bodyPr/>
          <a:lstStyle/>
          <a:p>
            <a:r>
              <a:rPr lang="en-US" dirty="0" smtClean="0"/>
              <a:t>An immediate, involuntary action</a:t>
            </a:r>
          </a:p>
          <a:p>
            <a:pPr>
              <a:buNone/>
            </a:pPr>
            <a:r>
              <a:rPr lang="en-US" dirty="0" smtClean="0"/>
              <a:t>   Pain receptors send impulses to your spinal cord .  Your brain doesn’t tell your leg to move that would take longer.  </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Feedback Mechanism</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dirty="0" smtClean="0">
                <a:solidFill>
                  <a:schemeClr val="bg1"/>
                </a:solidFill>
              </a:rPr>
              <a:t>It is a cycle of events in which information from one step controls or affects a previous step.</a:t>
            </a:r>
          </a:p>
          <a:p>
            <a:endParaRPr lang="en-US" dirty="0" smtClean="0">
              <a:solidFill>
                <a:schemeClr val="bg1"/>
              </a:solidFill>
            </a:endParaRPr>
          </a:p>
          <a:p>
            <a:r>
              <a:rPr lang="en-US" dirty="0" smtClean="0">
                <a:solidFill>
                  <a:schemeClr val="bg1"/>
                </a:solidFill>
              </a:rPr>
              <a:t>For example,</a:t>
            </a:r>
          </a:p>
          <a:p>
            <a:endParaRPr lang="en-US" dirty="0" smtClean="0">
              <a:solidFill>
                <a:schemeClr val="bg1"/>
              </a:solidFill>
            </a:endParaRPr>
          </a:p>
          <a:p>
            <a:pPr>
              <a:buNone/>
            </a:pPr>
            <a:r>
              <a:rPr lang="en-US" dirty="0" smtClean="0">
                <a:solidFill>
                  <a:schemeClr val="bg1"/>
                </a:solidFill>
              </a:rPr>
              <a:t>    Heat receptors on a hot day detect an increase in body temperature.  The receptors send impulses to the brain.  Your brain responds by sending messages to your sweat glands to make sweat.  As sweat evaporates it cools your body.  Then your brain tells the blood vessels in your skin to dilate (open wider).  Blood flow increases cooling the body.  The brain sends a message to your sweat glands and blood vessels to reduce their activity.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dirty="0" smtClean="0">
                <a:solidFill>
                  <a:schemeClr val="bg1"/>
                </a:solidFill>
              </a:rPr>
              <a:t>Sense of Light</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endParaRPr lang="en-US" b="1" dirty="0" smtClean="0"/>
          </a:p>
          <a:p>
            <a:endParaRPr lang="en-US" b="1" dirty="0" smtClean="0"/>
          </a:p>
          <a:p>
            <a:endParaRPr lang="en-US" b="1" dirty="0" smtClean="0"/>
          </a:p>
          <a:p>
            <a:pPr>
              <a:buNone/>
            </a:pPr>
            <a:endParaRPr lang="en-US" b="1" dirty="0" smtClean="0"/>
          </a:p>
          <a:p>
            <a:r>
              <a:rPr lang="en-US" sz="3800" b="1" dirty="0" smtClean="0">
                <a:solidFill>
                  <a:srgbClr val="FF0000"/>
                </a:solidFill>
              </a:rPr>
              <a:t>Cornea</a:t>
            </a:r>
            <a:r>
              <a:rPr lang="en-US" sz="3800" dirty="0" smtClean="0">
                <a:solidFill>
                  <a:schemeClr val="bg1"/>
                </a:solidFill>
              </a:rPr>
              <a:t>-a clear membrane that covers the front of the eye.  It protects the eye, but allows light to enter.</a:t>
            </a:r>
          </a:p>
          <a:p>
            <a:endParaRPr lang="en-US" sz="3800" dirty="0" smtClean="0">
              <a:solidFill>
                <a:schemeClr val="bg1"/>
              </a:solidFill>
            </a:endParaRPr>
          </a:p>
          <a:p>
            <a:pPr>
              <a:buFont typeface="Arial" pitchFamily="34" charset="0"/>
              <a:buChar char="•"/>
            </a:pPr>
            <a:r>
              <a:rPr lang="en-US" sz="3800" b="1" dirty="0" smtClean="0">
                <a:solidFill>
                  <a:srgbClr val="FF0000"/>
                </a:solidFill>
              </a:rPr>
              <a:t>Pupil</a:t>
            </a:r>
            <a:r>
              <a:rPr lang="en-US" sz="3800" dirty="0" smtClean="0">
                <a:solidFill>
                  <a:schemeClr val="bg1"/>
                </a:solidFill>
              </a:rPr>
              <a:t>-An opening that light from an object enters at the front of your eye.  The light then travels through the lens to the back of the eye.</a:t>
            </a:r>
          </a:p>
          <a:p>
            <a:pPr>
              <a:buFont typeface="Arial" pitchFamily="34" charset="0"/>
              <a:buChar char="•"/>
            </a:pPr>
            <a:r>
              <a:rPr lang="en-US" sz="3800" dirty="0" smtClean="0">
                <a:solidFill>
                  <a:schemeClr val="bg1"/>
                </a:solidFill>
              </a:rPr>
              <a:t>It looks like a black dot in the center of your eye, but it is the opening that lets light enter the eye.</a:t>
            </a:r>
          </a:p>
          <a:p>
            <a:pPr>
              <a:buFont typeface="Arial" pitchFamily="34" charset="0"/>
              <a:buChar char="•"/>
            </a:pPr>
            <a:endParaRPr lang="en-US" sz="3800" dirty="0" smtClean="0">
              <a:solidFill>
                <a:schemeClr val="bg1"/>
              </a:solidFill>
            </a:endParaRPr>
          </a:p>
          <a:p>
            <a:pPr>
              <a:buFont typeface="Arial" pitchFamily="34" charset="0"/>
              <a:buChar char="•"/>
            </a:pPr>
            <a:r>
              <a:rPr lang="en-US" sz="3800" b="1" dirty="0" smtClean="0">
                <a:solidFill>
                  <a:srgbClr val="FF0000"/>
                </a:solidFill>
              </a:rPr>
              <a:t>Retina</a:t>
            </a:r>
            <a:r>
              <a:rPr lang="en-US" sz="3800" dirty="0" smtClean="0">
                <a:solidFill>
                  <a:schemeClr val="bg1"/>
                </a:solidFill>
              </a:rPr>
              <a:t>-at the back of the eye, the light strikes this layer of light-sensitive cells.  It is packed with photoreceptors.</a:t>
            </a:r>
          </a:p>
          <a:p>
            <a:pPr>
              <a:buNone/>
            </a:pPr>
            <a:endParaRPr lang="en-US" sz="3800" dirty="0">
              <a:solidFill>
                <a:schemeClr val="bg1"/>
              </a:solidFill>
            </a:endParaRPr>
          </a:p>
        </p:txBody>
      </p:sp>
      <p:pic>
        <p:nvPicPr>
          <p:cNvPr id="51202" name="Picture 2" descr="http://www.bpei.med.miami.edu/site/disease/images/Eye.jpg"/>
          <p:cNvPicPr>
            <a:picLocks noChangeAspect="1" noChangeArrowheads="1"/>
          </p:cNvPicPr>
          <p:nvPr/>
        </p:nvPicPr>
        <p:blipFill>
          <a:blip r:embed="rId3" cstate="print"/>
          <a:srcRect/>
          <a:stretch>
            <a:fillRect/>
          </a:stretch>
        </p:blipFill>
        <p:spPr bwMode="auto">
          <a:xfrm>
            <a:off x="6019800" y="0"/>
            <a:ext cx="3124200" cy="265557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daviddarling.info/images/retina.jpg"/>
          <p:cNvPicPr>
            <a:picLocks noChangeAspect="1" noChangeArrowheads="1"/>
          </p:cNvPicPr>
          <p:nvPr/>
        </p:nvPicPr>
        <p:blipFill>
          <a:blip r:embed="rId3" cstate="print"/>
          <a:srcRect/>
          <a:stretch>
            <a:fillRect/>
          </a:stretch>
        </p:blipFill>
        <p:spPr bwMode="auto">
          <a:xfrm>
            <a:off x="6524625" y="0"/>
            <a:ext cx="2619375" cy="2457450"/>
          </a:xfrm>
          <a:prstGeom prst="rect">
            <a:avLst/>
          </a:prstGeom>
          <a:noFill/>
        </p:spPr>
      </p:pic>
      <p:sp>
        <p:nvSpPr>
          <p:cNvPr id="2" name="Title 1"/>
          <p:cNvSpPr>
            <a:spLocks noGrp="1"/>
          </p:cNvSpPr>
          <p:nvPr>
            <p:ph type="title"/>
          </p:nvPr>
        </p:nvSpPr>
        <p:spPr/>
        <p:txBody>
          <a:bodyPr/>
          <a:lstStyle/>
          <a:p>
            <a:r>
              <a:rPr lang="en-US" dirty="0" smtClean="0"/>
              <a:t>Photoreceptors</a:t>
            </a:r>
            <a:endParaRPr lang="en-US" dirty="0"/>
          </a:p>
        </p:txBody>
      </p:sp>
      <p:sp>
        <p:nvSpPr>
          <p:cNvPr id="3" name="Content Placeholder 2"/>
          <p:cNvSpPr>
            <a:spLocks noGrp="1"/>
          </p:cNvSpPr>
          <p:nvPr>
            <p:ph idx="1"/>
          </p:nvPr>
        </p:nvSpPr>
        <p:spPr>
          <a:xfrm>
            <a:off x="301752" y="1527048"/>
            <a:ext cx="8503920" cy="5330952"/>
          </a:xfrm>
        </p:spPr>
        <p:txBody>
          <a:bodyPr>
            <a:normAutofit fontScale="92500" lnSpcReduction="10000"/>
          </a:bodyPr>
          <a:lstStyle/>
          <a:p>
            <a:endParaRPr lang="en-US" dirty="0" smtClean="0"/>
          </a:p>
          <a:p>
            <a:r>
              <a:rPr lang="en-US" dirty="0" smtClean="0"/>
              <a:t>They are a special neuron that changes light into electrical impulses.  The retina has 2 kinds of photoreceptor:</a:t>
            </a:r>
          </a:p>
          <a:p>
            <a:endParaRPr lang="en-US" sz="1300" dirty="0" smtClean="0"/>
          </a:p>
          <a:p>
            <a:pPr lvl="3"/>
            <a:r>
              <a:rPr lang="en-US" sz="1900" b="1" dirty="0" smtClean="0"/>
              <a:t>Rods</a:t>
            </a:r>
            <a:r>
              <a:rPr lang="en-US" sz="1900" dirty="0" smtClean="0"/>
              <a:t>-are very sensitive to dim light.   They are important for night vision.</a:t>
            </a:r>
          </a:p>
          <a:p>
            <a:pPr lvl="3">
              <a:buNone/>
            </a:pPr>
            <a:r>
              <a:rPr lang="en-US" sz="1900" dirty="0" smtClean="0"/>
              <a:t>     Their impulses are interpreted as black and white images.</a:t>
            </a:r>
          </a:p>
          <a:p>
            <a:pPr lvl="3"/>
            <a:r>
              <a:rPr lang="en-US" sz="1900" b="1" dirty="0" smtClean="0"/>
              <a:t>Cones</a:t>
            </a:r>
            <a:r>
              <a:rPr lang="en-US" sz="1900" dirty="0" smtClean="0"/>
              <a:t>-are very sensitive to bright light.  Impulses from cones allow you to see fine details and colors.</a:t>
            </a:r>
          </a:p>
          <a:p>
            <a:pPr lvl="3">
              <a:buNone/>
            </a:pPr>
            <a:endParaRPr lang="en-US" sz="1700" dirty="0" smtClean="0"/>
          </a:p>
          <a:p>
            <a:pPr>
              <a:buNone/>
            </a:pPr>
            <a:r>
              <a:rPr lang="en-US" sz="2200" dirty="0" smtClean="0"/>
              <a:t>Impulses from rods and cones travel along axons.  The order:</a:t>
            </a:r>
          </a:p>
          <a:p>
            <a:pPr>
              <a:buNone/>
            </a:pPr>
            <a:r>
              <a:rPr lang="en-US" sz="2200" dirty="0" smtClean="0"/>
              <a:t>	1.  The impulses leave the back of each eye through an optic nerve.  </a:t>
            </a:r>
          </a:p>
          <a:p>
            <a:pPr>
              <a:buNone/>
            </a:pPr>
            <a:r>
              <a:rPr lang="en-US" sz="2200" dirty="0" smtClean="0"/>
              <a:t>	2.  The optic nerve carries the impulses to your brain.</a:t>
            </a:r>
          </a:p>
          <a:p>
            <a:pPr>
              <a:buNone/>
            </a:pPr>
            <a:r>
              <a:rPr lang="en-US" sz="2200" dirty="0" smtClean="0"/>
              <a:t>	3.  At the brain, the impulses are interpreted as the images that you see.</a:t>
            </a:r>
          </a:p>
          <a:p>
            <a:pPr lvl="3">
              <a:buNone/>
            </a:pPr>
            <a:endParaRPr lang="en-US" sz="17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2" descr="http://www.bioconsulting.com/pupil&amp;iris.jpg"/>
          <p:cNvPicPr>
            <a:picLocks noChangeAspect="1" noChangeArrowheads="1"/>
          </p:cNvPicPr>
          <p:nvPr/>
        </p:nvPicPr>
        <p:blipFill>
          <a:blip r:embed="rId3" cstate="print"/>
          <a:srcRect/>
          <a:stretch>
            <a:fillRect/>
          </a:stretch>
        </p:blipFill>
        <p:spPr bwMode="auto">
          <a:xfrm>
            <a:off x="5249466" y="0"/>
            <a:ext cx="3894534" cy="2915208"/>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Iris</a:t>
            </a:r>
            <a:endParaRPr lang="en-US" b="1"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a:buFont typeface="Arial" pitchFamily="34" charset="0"/>
              <a:buChar char="•"/>
            </a:pPr>
            <a:endParaRPr lang="en-US" dirty="0" smtClean="0">
              <a:solidFill>
                <a:schemeClr val="bg1"/>
              </a:solidFill>
            </a:endParaRPr>
          </a:p>
          <a:p>
            <a:pPr>
              <a:buFont typeface="Arial" pitchFamily="34" charset="0"/>
              <a:buChar char="•"/>
            </a:pPr>
            <a:r>
              <a:rPr lang="en-US" dirty="0" smtClean="0">
                <a:solidFill>
                  <a:schemeClr val="bg1"/>
                </a:solidFill>
              </a:rPr>
              <a:t>It surround the pupil.  </a:t>
            </a:r>
            <a:endParaRPr lang="en-US" i="1" dirty="0" smtClean="0">
              <a:solidFill>
                <a:schemeClr val="bg1"/>
              </a:solidFill>
            </a:endParaRPr>
          </a:p>
          <a:p>
            <a:pPr>
              <a:buFont typeface="Arial" pitchFamily="34" charset="0"/>
              <a:buChar char="•"/>
            </a:pPr>
            <a:r>
              <a:rPr lang="en-US" dirty="0" smtClean="0">
                <a:solidFill>
                  <a:schemeClr val="bg1"/>
                </a:solidFill>
              </a:rPr>
              <a:t>It is a ring muscle.</a:t>
            </a:r>
          </a:p>
          <a:p>
            <a:pPr>
              <a:buFont typeface="Arial" pitchFamily="34" charset="0"/>
              <a:buChar char="•"/>
            </a:pPr>
            <a:r>
              <a:rPr lang="en-US" dirty="0" smtClean="0">
                <a:solidFill>
                  <a:schemeClr val="bg1"/>
                </a:solidFill>
              </a:rPr>
              <a:t>It controls the amount of light that enters the eye and gives the eye its color.</a:t>
            </a:r>
          </a:p>
          <a:p>
            <a:pPr>
              <a:buFont typeface="Arial" pitchFamily="34" charset="0"/>
              <a:buChar char="•"/>
            </a:pPr>
            <a:r>
              <a:rPr lang="en-US" dirty="0" smtClean="0">
                <a:solidFill>
                  <a:schemeClr val="bg1"/>
                </a:solidFill>
              </a:rPr>
              <a:t>In bright light, the iris contracts, making the iris smaller.</a:t>
            </a:r>
          </a:p>
          <a:p>
            <a:pPr>
              <a:buFont typeface="Arial" pitchFamily="34" charset="0"/>
              <a:buChar char="•"/>
            </a:pPr>
            <a:r>
              <a:rPr lang="en-US" dirty="0" smtClean="0">
                <a:solidFill>
                  <a:schemeClr val="bg1"/>
                </a:solidFill>
              </a:rPr>
              <a:t>A smaller pupil reduces the amount of light entering the eye and passing to the retina.  </a:t>
            </a:r>
          </a:p>
          <a:p>
            <a:pPr>
              <a:buFont typeface="Arial" pitchFamily="34" charset="0"/>
              <a:buChar char="•"/>
            </a:pPr>
            <a:r>
              <a:rPr lang="en-US" dirty="0" smtClean="0">
                <a:solidFill>
                  <a:schemeClr val="bg1"/>
                </a:solidFill>
              </a:rPr>
              <a:t>In dim light, the iris opens the pupil and lets in more light.</a:t>
            </a:r>
          </a:p>
          <a:p>
            <a:pPr>
              <a:buNone/>
            </a:pPr>
            <a:endParaRPr lang="en-US" dirty="0" smtClean="0">
              <a:solidFill>
                <a:schemeClr val="bg1"/>
              </a:solidFill>
            </a:endParaRP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lstStyle/>
          <a:p>
            <a:pPr algn="l"/>
            <a:r>
              <a:rPr lang="en-US" dirty="0" smtClean="0"/>
              <a:t>                    Lens</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endParaRPr lang="en-US" dirty="0" smtClean="0"/>
          </a:p>
          <a:p>
            <a:endParaRPr lang="en-US" dirty="0" smtClean="0"/>
          </a:p>
          <a:p>
            <a:endParaRPr lang="en-US" dirty="0" smtClean="0"/>
          </a:p>
          <a:p>
            <a:r>
              <a:rPr lang="en-US" dirty="0" smtClean="0"/>
              <a:t>It is an oval-shaped piece of clear, curved material </a:t>
            </a:r>
            <a:r>
              <a:rPr lang="en-US" smtClean="0"/>
              <a:t>behind the </a:t>
            </a:r>
            <a:r>
              <a:rPr lang="en-US" dirty="0" smtClean="0"/>
              <a:t>iris.  </a:t>
            </a:r>
          </a:p>
          <a:p>
            <a:r>
              <a:rPr lang="en-US" dirty="0" smtClean="0"/>
              <a:t>Light travels in straight lines until it passes through the cornea and the lens.</a:t>
            </a:r>
          </a:p>
          <a:p>
            <a:r>
              <a:rPr lang="en-US" dirty="0" smtClean="0"/>
              <a:t>Muscles in the eye change the shape of the lens in order to focus light onto the retina.</a:t>
            </a:r>
          </a:p>
          <a:p>
            <a:r>
              <a:rPr lang="en-US" dirty="0" smtClean="0"/>
              <a:t>When you:</a:t>
            </a:r>
          </a:p>
          <a:p>
            <a:pPr lvl="1"/>
            <a:r>
              <a:rPr lang="en-US" dirty="0" smtClean="0"/>
              <a:t>Look at object close to the eye,  the lens becomes more curved.</a:t>
            </a:r>
          </a:p>
          <a:p>
            <a:pPr lvl="1"/>
            <a:r>
              <a:rPr lang="en-US" dirty="0" smtClean="0"/>
              <a:t>Look at object farther away from the eye, the lens gets flatter.</a:t>
            </a:r>
          </a:p>
          <a:p>
            <a:pPr lvl="1"/>
            <a:endParaRPr lang="en-US" dirty="0" smtClean="0"/>
          </a:p>
        </p:txBody>
      </p:sp>
      <p:pic>
        <p:nvPicPr>
          <p:cNvPr id="45058" name="Picture 2" descr="http://upload.wikimedia.org/wikipedia/commons/a/a1/Calf-Eye-Lens-2005-Oct-13.jpg"/>
          <p:cNvPicPr>
            <a:picLocks noChangeAspect="1" noChangeArrowheads="1"/>
          </p:cNvPicPr>
          <p:nvPr/>
        </p:nvPicPr>
        <p:blipFill>
          <a:blip r:embed="rId3" cstate="print"/>
          <a:srcRect l="21706" t="42282" r="11627" b="8054"/>
          <a:stretch>
            <a:fillRect/>
          </a:stretch>
        </p:blipFill>
        <p:spPr bwMode="auto">
          <a:xfrm>
            <a:off x="5867400" y="0"/>
            <a:ext cx="3276600" cy="2819400"/>
          </a:xfrm>
          <a:prstGeom prst="rect">
            <a:avLst/>
          </a:prstGeom>
          <a:noFill/>
        </p:spPr>
      </p:pic>
      <p:pic>
        <p:nvPicPr>
          <p:cNvPr id="45060" name="Picture 4" descr="http://www.sapdesignguild.org/editions/highlight_articles_01/images/eye_72.gif"/>
          <p:cNvPicPr>
            <a:picLocks noChangeAspect="1" noChangeArrowheads="1"/>
          </p:cNvPicPr>
          <p:nvPr/>
        </p:nvPicPr>
        <p:blipFill>
          <a:blip r:embed="rId4" cstate="print"/>
          <a:srcRect/>
          <a:stretch>
            <a:fillRect/>
          </a:stretch>
        </p:blipFill>
        <p:spPr bwMode="auto">
          <a:xfrm>
            <a:off x="152400" y="0"/>
            <a:ext cx="2743200" cy="2743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 of the Eye</a:t>
            </a:r>
            <a:endParaRPr lang="en-US" dirty="0"/>
          </a:p>
        </p:txBody>
      </p:sp>
      <p:sp>
        <p:nvSpPr>
          <p:cNvPr id="3" name="Content Placeholder 2"/>
          <p:cNvSpPr>
            <a:spLocks noGrp="1"/>
          </p:cNvSpPr>
          <p:nvPr>
            <p:ph idx="1"/>
          </p:nvPr>
        </p:nvSpPr>
        <p:spPr/>
        <p:txBody>
          <a:bodyPr/>
          <a:lstStyle/>
          <a:p>
            <a:r>
              <a:rPr lang="en-US" dirty="0" smtClean="0">
                <a:hlinkClick r:id="rId3"/>
              </a:rPr>
              <a:t>http://www.nei.nih.gov/health/eyediagram/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2743200"/>
          </a:xfrm>
        </p:spPr>
        <p:txBody>
          <a:bodyPr>
            <a:normAutofit/>
          </a:bodyPr>
          <a:lstStyle/>
          <a:p>
            <a:r>
              <a:rPr lang="en-US" sz="2400" dirty="0" smtClean="0">
                <a:hlinkClick r:id="rId3"/>
              </a:rPr>
              <a:t>http://www.ama-assn.org/ama/pub/physician-resources/patient-education-materials/atlas-of-human-body/nervous-system-basic.shtml</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passmyexams.co.uk/GCSE/physics/images/eye_xsection_06.jpg"/>
          <p:cNvPicPr>
            <a:picLocks noChangeAspect="1" noChangeArrowheads="1"/>
          </p:cNvPicPr>
          <p:nvPr/>
        </p:nvPicPr>
        <p:blipFill>
          <a:blip r:embed="rId3" cstate="print"/>
          <a:srcRect l="2667" t="6462" r="4000" b="4923"/>
          <a:stretch>
            <a:fillRect/>
          </a:stretch>
        </p:blipFill>
        <p:spPr bwMode="auto">
          <a:xfrm>
            <a:off x="3581400" y="3733800"/>
            <a:ext cx="5334000" cy="2743200"/>
          </a:xfrm>
          <a:prstGeom prst="rect">
            <a:avLst/>
          </a:prstGeom>
          <a:noFill/>
        </p:spPr>
      </p:pic>
      <p:sp>
        <p:nvSpPr>
          <p:cNvPr id="2" name="Title 1"/>
          <p:cNvSpPr>
            <a:spLocks noGrp="1"/>
          </p:cNvSpPr>
          <p:nvPr>
            <p:ph type="title"/>
          </p:nvPr>
        </p:nvSpPr>
        <p:spPr/>
        <p:txBody>
          <a:bodyPr/>
          <a:lstStyle/>
          <a:p>
            <a:r>
              <a:rPr lang="en-US" dirty="0" smtClean="0"/>
              <a:t>Common Vision Problems</a:t>
            </a:r>
            <a:endParaRPr lang="en-US" dirty="0"/>
          </a:p>
        </p:txBody>
      </p:sp>
      <p:sp>
        <p:nvSpPr>
          <p:cNvPr id="3" name="Content Placeholder 2"/>
          <p:cNvSpPr>
            <a:spLocks noGrp="1"/>
          </p:cNvSpPr>
          <p:nvPr>
            <p:ph idx="1"/>
          </p:nvPr>
        </p:nvSpPr>
        <p:spPr>
          <a:xfrm>
            <a:off x="457200" y="1447800"/>
            <a:ext cx="8229600" cy="5410200"/>
          </a:xfrm>
        </p:spPr>
        <p:txBody>
          <a:bodyPr>
            <a:normAutofit/>
          </a:bodyPr>
          <a:lstStyle/>
          <a:p>
            <a:r>
              <a:rPr lang="en-US" dirty="0" smtClean="0"/>
              <a:t>The focal point has to be at the retina.</a:t>
            </a:r>
          </a:p>
          <a:p>
            <a:r>
              <a:rPr lang="en-US" dirty="0" smtClean="0"/>
              <a:t>If focal point is before, then you will be nearsighted.</a:t>
            </a:r>
          </a:p>
          <a:p>
            <a:r>
              <a:rPr lang="en-US" dirty="0" smtClean="0"/>
              <a:t>If focal point is behind the retina, then it will result in farsightedness.</a:t>
            </a:r>
          </a:p>
          <a:p>
            <a:endParaRPr lang="en-US" dirty="0" smtClean="0"/>
          </a:p>
          <a:p>
            <a:endParaRPr lang="en-US" dirty="0" smtClean="0"/>
          </a:p>
          <a:p>
            <a:endParaRPr lang="en-US" dirty="0" smtClean="0"/>
          </a:p>
          <a:p>
            <a:r>
              <a:rPr lang="en-US" dirty="0" smtClean="0"/>
              <a:t>Quick Lab (page 91)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hlinkClick r:id="rId3"/>
              </a:rPr>
              <a:t>http://library.thinkquest.org/J002330/visionsim.htm</a:t>
            </a:r>
            <a:endParaRPr lang="en-US" dirty="0" smtClean="0"/>
          </a:p>
          <a:p>
            <a:endParaRPr lang="en-US" dirty="0" smtClean="0"/>
          </a:p>
          <a:p>
            <a:r>
              <a:rPr lang="en-US" dirty="0" smtClean="0">
                <a:hlinkClick r:id="rId4"/>
              </a:rPr>
              <a:t>http://library.thinkquest.org/J002330/stereograms.htm</a:t>
            </a:r>
            <a:endParaRPr lang="en-US" dirty="0" smtClean="0"/>
          </a:p>
          <a:p>
            <a:endParaRPr lang="en-US" dirty="0" smtClean="0"/>
          </a:p>
          <a:p>
            <a:r>
              <a:rPr lang="en-US" dirty="0" smtClean="0">
                <a:hlinkClick r:id="rId5"/>
              </a:rPr>
              <a:t>http://library.thinkquest.org/J002330/opill.htm</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3"/>
              </a:rPr>
              <a:t>http://www.exploratorium.edu/learning_studio/cow_eye/coweye.pdf</a:t>
            </a:r>
            <a:endParaRPr lang="en-US" dirty="0" smtClean="0"/>
          </a:p>
          <a:p>
            <a:endParaRPr lang="en-US" dirty="0" smtClean="0"/>
          </a:p>
          <a:p>
            <a:r>
              <a:rPr lang="en-US" dirty="0" smtClean="0">
                <a:hlinkClick r:id="rId4"/>
              </a:rPr>
              <a:t>http://faculty.washington.edu/chudler/chvision.html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hlinkClick r:id="rId3"/>
            </a:endParaRPr>
          </a:p>
          <a:p>
            <a:r>
              <a:rPr lang="en-US" dirty="0" smtClean="0">
                <a:hlinkClick r:id="rId3"/>
              </a:rPr>
              <a:t>http://www.exploratorium.edu/learning_studio/cow_eye/step01.html</a:t>
            </a:r>
            <a:endParaRPr lang="en-US" dirty="0" smtClean="0"/>
          </a:p>
          <a:p>
            <a:endParaRPr lang="en-US" dirty="0" smtClean="0"/>
          </a:p>
          <a:p>
            <a:r>
              <a:rPr lang="en-US" smtClean="0">
                <a:hlinkClick r:id="rId4"/>
              </a:rPr>
              <a:t>http</a:t>
            </a:r>
            <a:r>
              <a:rPr lang="en-US" dirty="0" smtClean="0">
                <a:hlinkClick r:id="rId4"/>
              </a:rPr>
              <a:t>://www.exploratorium.edu/science_explorer/pictures_from_light.html</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Each ear has an outer, middle, and inner portion.</a:t>
            </a:r>
            <a:endParaRPr lang="en-US" dirty="0"/>
          </a:p>
        </p:txBody>
      </p:sp>
      <p:pic>
        <p:nvPicPr>
          <p:cNvPr id="34818" name="Picture 2" descr="http://www.health.state.ny.us/nysdoh/antibiotic/ear.gif"/>
          <p:cNvPicPr>
            <a:picLocks noChangeAspect="1" noChangeArrowheads="1"/>
          </p:cNvPicPr>
          <p:nvPr/>
        </p:nvPicPr>
        <p:blipFill>
          <a:blip r:embed="rId3" cstate="print"/>
          <a:srcRect/>
          <a:stretch>
            <a:fillRect/>
          </a:stretch>
        </p:blipFill>
        <p:spPr bwMode="auto">
          <a:xfrm>
            <a:off x="1981200" y="2895600"/>
            <a:ext cx="4962525" cy="322897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How hearing works:</a:t>
            </a:r>
          </a:p>
          <a:p>
            <a:endParaRPr lang="en-US" dirty="0" smtClean="0"/>
          </a:p>
          <a:p>
            <a:r>
              <a:rPr lang="en-US" dirty="0" smtClean="0"/>
              <a:t>1.  Sound waves reaching the outer ear are funneled into the </a:t>
            </a:r>
          </a:p>
          <a:p>
            <a:pPr>
              <a:buNone/>
            </a:pPr>
            <a:r>
              <a:rPr lang="en-US" dirty="0" smtClean="0"/>
              <a:t>           middle ear.  </a:t>
            </a:r>
          </a:p>
          <a:p>
            <a:endParaRPr lang="en-US" dirty="0" smtClean="0"/>
          </a:p>
          <a:p>
            <a:r>
              <a:rPr lang="en-US" dirty="0" smtClean="0"/>
              <a:t>2.  The waves make the eardrum vibrate (middle ear).</a:t>
            </a:r>
          </a:p>
          <a:p>
            <a:pPr>
              <a:buNone/>
            </a:pPr>
            <a:r>
              <a:rPr lang="en-US" dirty="0" smtClean="0"/>
              <a:t>       </a:t>
            </a:r>
          </a:p>
          <a:p>
            <a:pPr>
              <a:buNone/>
            </a:pPr>
            <a:r>
              <a:rPr lang="en-US" dirty="0" smtClean="0"/>
              <a:t>            </a:t>
            </a:r>
            <a:r>
              <a:rPr lang="en-US" b="1" dirty="0" smtClean="0"/>
              <a:t>eardrum</a:t>
            </a:r>
            <a:r>
              <a:rPr lang="en-US" dirty="0" smtClean="0"/>
              <a:t> is a thin membrane separating the</a:t>
            </a:r>
          </a:p>
          <a:p>
            <a:pPr>
              <a:buNone/>
            </a:pPr>
            <a:r>
              <a:rPr lang="en-US" dirty="0" smtClean="0"/>
              <a:t>            outer ear from the middle ear.</a:t>
            </a:r>
          </a:p>
          <a:p>
            <a:pPr>
              <a:buNone/>
            </a:pPr>
            <a:endParaRPr lang="en-US" dirty="0" smtClean="0"/>
          </a:p>
          <a:p>
            <a:r>
              <a:rPr lang="en-US" dirty="0" smtClean="0"/>
              <a:t>3.  The vibrating eardrum makes tiny bones in the middle ear </a:t>
            </a:r>
          </a:p>
          <a:p>
            <a:pPr>
              <a:buNone/>
            </a:pPr>
            <a:r>
              <a:rPr lang="en-US" dirty="0" smtClean="0"/>
              <a:t>           vibrate.  </a:t>
            </a:r>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Sense of Hearing</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   4.  One of these bones vibrates against the </a:t>
            </a:r>
            <a:r>
              <a:rPr lang="en-US" b="1" dirty="0" smtClean="0"/>
              <a:t>cochlea.</a:t>
            </a:r>
          </a:p>
          <a:p>
            <a:pPr>
              <a:buNone/>
            </a:pPr>
            <a:endParaRPr lang="en-US" dirty="0" smtClean="0"/>
          </a:p>
          <a:p>
            <a:pPr>
              <a:buNone/>
            </a:pPr>
            <a:r>
              <a:rPr lang="en-US" b="1" dirty="0" smtClean="0"/>
              <a:t>           cochlea</a:t>
            </a:r>
            <a:r>
              <a:rPr lang="en-US" dirty="0" smtClean="0"/>
              <a:t>-a fluid-filled organ of the inner ear</a:t>
            </a:r>
          </a:p>
          <a:p>
            <a:pPr>
              <a:buNone/>
            </a:pPr>
            <a:endParaRPr lang="en-US" dirty="0" smtClean="0"/>
          </a:p>
          <a:p>
            <a:pPr marL="514350" indent="-514350"/>
            <a:r>
              <a:rPr lang="en-US" dirty="0" smtClean="0"/>
              <a:t>5.  Inside the cochlea, vibrations make waves.  </a:t>
            </a:r>
          </a:p>
          <a:p>
            <a:pPr marL="514350" indent="-514350"/>
            <a:endParaRPr lang="en-US" dirty="0" smtClean="0"/>
          </a:p>
          <a:p>
            <a:pPr marL="514350" indent="-514350"/>
            <a:r>
              <a:rPr lang="en-US" dirty="0" smtClean="0"/>
              <a:t>6.  Neurons in the cochlea, change the waves into    </a:t>
            </a:r>
          </a:p>
          <a:p>
            <a:pPr marL="514350" indent="-514350">
              <a:buNone/>
            </a:pPr>
            <a:r>
              <a:rPr lang="en-US" dirty="0" smtClean="0"/>
              <a:t>            electrical impulses.  </a:t>
            </a:r>
          </a:p>
          <a:p>
            <a:pPr marL="514350" indent="-514350"/>
            <a:endParaRPr lang="en-US" dirty="0" smtClean="0"/>
          </a:p>
          <a:p>
            <a:pPr marL="514350" indent="-514350"/>
            <a:r>
              <a:rPr lang="en-US" dirty="0" smtClean="0"/>
              <a:t>7.  These impulses travel along the auditory nerve to the</a:t>
            </a:r>
          </a:p>
          <a:p>
            <a:pPr marL="514350" indent="-514350">
              <a:buNone/>
            </a:pPr>
            <a:r>
              <a:rPr lang="en-US" dirty="0" smtClean="0"/>
              <a:t>            area of the brain that interprets sound.</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cdn-viper.demandvideo.com/media/ed3b7b1b-b010-4397-b42f-3bfd4c19198c/jpeg/33d2eef0-d665-4f34-a9c0-626fe960c94d_2.jpg"/>
          <p:cNvPicPr>
            <a:picLocks noChangeAspect="1" noChangeArrowheads="1"/>
          </p:cNvPicPr>
          <p:nvPr/>
        </p:nvPicPr>
        <p:blipFill>
          <a:blip r:embed="rId3" cstate="print"/>
          <a:srcRect/>
          <a:stretch>
            <a:fillRect/>
          </a:stretch>
        </p:blipFill>
        <p:spPr bwMode="auto">
          <a:xfrm>
            <a:off x="-3837" y="0"/>
            <a:ext cx="9147836" cy="6858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3"/>
              </a:rPr>
              <a:t>http://www.childrensuniversity.manchester.ac.uk/interactives/interactive_fs.asp?swfpath=science/brainandsenses/ear.swf</a:t>
            </a:r>
            <a:endParaRPr lang="en-US" dirty="0" smtClean="0"/>
          </a:p>
          <a:p>
            <a:endParaRPr lang="en-US" dirty="0" smtClean="0"/>
          </a:p>
          <a:p>
            <a:r>
              <a:rPr lang="en-US" dirty="0" smtClean="0">
                <a:hlinkClick r:id="rId4"/>
              </a:rPr>
              <a:t>The human ear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Taste</a:t>
            </a:r>
            <a:endParaRPr lang="en-US"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It is the sense that allows you to detect chemicals and distinguish flavors.  </a:t>
            </a:r>
          </a:p>
          <a:p>
            <a:endParaRPr lang="en-US" dirty="0" smtClean="0"/>
          </a:p>
          <a:p>
            <a:r>
              <a:rPr lang="en-US" dirty="0" smtClean="0"/>
              <a:t>Papillae-tiny bumps that cover your tongue </a:t>
            </a:r>
          </a:p>
          <a:p>
            <a:pPr lvl="2"/>
            <a:r>
              <a:rPr lang="en-US" dirty="0" smtClean="0"/>
              <a:t>Most papillae contain taste buds (detect dissolved molecules).</a:t>
            </a:r>
          </a:p>
          <a:p>
            <a:pPr lvl="2"/>
            <a:r>
              <a:rPr lang="en-US" dirty="0" smtClean="0"/>
              <a:t>Taste buds contain clusters of taste cells.</a:t>
            </a:r>
          </a:p>
          <a:p>
            <a:pPr lvl="2"/>
            <a:r>
              <a:rPr lang="en-US" dirty="0" smtClean="0"/>
              <a:t>Taste cells react to 4 basic tastes:    sweetness</a:t>
            </a:r>
          </a:p>
          <a:p>
            <a:pPr lvl="2">
              <a:buNone/>
            </a:pPr>
            <a:r>
              <a:rPr lang="en-US" dirty="0" smtClean="0"/>
              <a:t>                                                                   sourness</a:t>
            </a:r>
          </a:p>
          <a:p>
            <a:pPr lvl="2">
              <a:buNone/>
            </a:pPr>
            <a:r>
              <a:rPr lang="en-US" dirty="0" smtClean="0"/>
              <a:t>                                                                   saltiness</a:t>
            </a:r>
          </a:p>
          <a:p>
            <a:pPr lvl="2">
              <a:buNone/>
            </a:pPr>
            <a:r>
              <a:rPr lang="en-US" dirty="0" smtClean="0"/>
              <a:t>					         bitterness</a:t>
            </a:r>
          </a:p>
          <a:p>
            <a:pPr lvl="8">
              <a:buNone/>
            </a:pPr>
            <a:r>
              <a:rPr lang="en-US" dirty="0" smtClean="0"/>
              <a:t>                                                            </a:t>
            </a:r>
          </a:p>
          <a:p>
            <a:pPr lvl="2">
              <a:buNone/>
            </a:pPr>
            <a:endParaRPr lang="en-US" dirty="0"/>
          </a:p>
        </p:txBody>
      </p:sp>
      <p:pic>
        <p:nvPicPr>
          <p:cNvPr id="26626" name="Picture 2" descr="http://www.livescience.com/images/060829_tongue_map_03.jpg"/>
          <p:cNvPicPr>
            <a:picLocks noChangeAspect="1" noChangeArrowheads="1"/>
          </p:cNvPicPr>
          <p:nvPr/>
        </p:nvPicPr>
        <p:blipFill>
          <a:blip r:embed="rId3" cstate="print"/>
          <a:srcRect t="12458"/>
          <a:stretch>
            <a:fillRect/>
          </a:stretch>
        </p:blipFill>
        <p:spPr bwMode="auto">
          <a:xfrm>
            <a:off x="-1" y="4572000"/>
            <a:ext cx="2901461" cy="2286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116738" name="Picture 2" descr="http://dir.nhlbi.nih.gov/labs/ldb/sc/images/nerves-full.jpg"/>
          <p:cNvPicPr>
            <a:picLocks noChangeAspect="1" noChangeArrowheads="1"/>
          </p:cNvPicPr>
          <p:nvPr/>
        </p:nvPicPr>
        <p:blipFill>
          <a:blip r:embed="rId3" cstate="print"/>
          <a:srcRect/>
          <a:stretch>
            <a:fillRect/>
          </a:stretch>
        </p:blipFill>
        <p:spPr bwMode="auto">
          <a:xfrm>
            <a:off x="0" y="-117519"/>
            <a:ext cx="9144000" cy="6975519"/>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Section 1:   Nervous System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4200" dirty="0" smtClean="0">
                <a:solidFill>
                  <a:srgbClr val="FF0000"/>
                </a:solidFill>
              </a:rPr>
              <a:t>2 </a:t>
            </a:r>
            <a:r>
              <a:rPr lang="en-US" sz="4200" dirty="0" smtClean="0">
                <a:solidFill>
                  <a:schemeClr val="bg1"/>
                </a:solidFill>
              </a:rPr>
              <a:t>Parts of the Nervous System</a:t>
            </a:r>
          </a:p>
          <a:p>
            <a:pPr marL="514350" indent="-514350">
              <a:buAutoNum type="arabicPeriod"/>
            </a:pPr>
            <a:r>
              <a:rPr lang="en-US" b="1" dirty="0" smtClean="0">
                <a:solidFill>
                  <a:schemeClr val="bg1"/>
                </a:solidFill>
              </a:rPr>
              <a:t>central nervous system (CNS)</a:t>
            </a:r>
            <a:r>
              <a:rPr lang="en-US" dirty="0" smtClean="0">
                <a:solidFill>
                  <a:schemeClr val="bg1"/>
                </a:solidFill>
              </a:rPr>
              <a:t>-it is your brain and spinal cord. </a:t>
            </a:r>
          </a:p>
          <a:p>
            <a:pPr marL="514350" indent="-514350">
              <a:buNone/>
            </a:pPr>
            <a:r>
              <a:rPr lang="en-US" dirty="0">
                <a:solidFill>
                  <a:schemeClr val="bg1"/>
                </a:solidFill>
              </a:rPr>
              <a:t>	</a:t>
            </a:r>
            <a:endParaRPr lang="en-US" dirty="0" smtClean="0">
              <a:solidFill>
                <a:schemeClr val="bg1"/>
              </a:solidFill>
            </a:endParaRPr>
          </a:p>
          <a:p>
            <a:pPr marL="514350" indent="-514350">
              <a:buNone/>
            </a:pPr>
            <a:r>
              <a:rPr lang="en-US" dirty="0" smtClean="0">
                <a:solidFill>
                  <a:schemeClr val="bg1"/>
                </a:solidFill>
              </a:rPr>
              <a:t>	</a:t>
            </a:r>
            <a:r>
              <a:rPr lang="en-US" b="1" dirty="0" smtClean="0">
                <a:solidFill>
                  <a:schemeClr val="bg1"/>
                </a:solidFill>
              </a:rPr>
              <a:t>What does it do? </a:t>
            </a:r>
          </a:p>
          <a:p>
            <a:pPr marL="514350" indent="-514350">
              <a:buNone/>
            </a:pPr>
            <a:r>
              <a:rPr lang="en-US" dirty="0" smtClean="0">
                <a:solidFill>
                  <a:schemeClr val="bg1"/>
                </a:solidFill>
              </a:rPr>
              <a:t>	CNS processes and responds to all messages coming from the peripheral nervous system.</a:t>
            </a:r>
          </a:p>
          <a:p>
            <a:pPr marL="1314450" lvl="2" indent="-514350">
              <a:buNone/>
            </a:pPr>
            <a:endParaRPr lang="en-US" sz="19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exploringnature.org/graphics/anatomy/nose.jpg"/>
          <p:cNvPicPr>
            <a:picLocks noChangeAspect="1" noChangeArrowheads="1"/>
          </p:cNvPicPr>
          <p:nvPr/>
        </p:nvPicPr>
        <p:blipFill>
          <a:blip r:embed="rId3" cstate="print"/>
          <a:srcRect r="4715" b="17460"/>
          <a:stretch>
            <a:fillRect/>
          </a:stretch>
        </p:blipFill>
        <p:spPr bwMode="auto">
          <a:xfrm>
            <a:off x="2209800" y="3886200"/>
            <a:ext cx="3657600" cy="2971800"/>
          </a:xfrm>
          <a:prstGeom prst="rect">
            <a:avLst/>
          </a:prstGeom>
          <a:noFill/>
        </p:spPr>
      </p:pic>
      <p:sp>
        <p:nvSpPr>
          <p:cNvPr id="2" name="Title 1"/>
          <p:cNvSpPr>
            <a:spLocks noGrp="1"/>
          </p:cNvSpPr>
          <p:nvPr>
            <p:ph type="title"/>
          </p:nvPr>
        </p:nvSpPr>
        <p:spPr/>
        <p:txBody>
          <a:bodyPr/>
          <a:lstStyle/>
          <a:p>
            <a:r>
              <a:rPr lang="en-US" dirty="0" smtClean="0">
                <a:solidFill>
                  <a:srgbClr val="C00000"/>
                </a:solidFill>
              </a:rPr>
              <a:t>Sense of Smell</a:t>
            </a:r>
            <a:endParaRPr lang="en-US" dirty="0">
              <a:solidFill>
                <a:srgbClr val="C00000"/>
              </a:solidFill>
            </a:endParaRPr>
          </a:p>
        </p:txBody>
      </p:sp>
      <p:sp>
        <p:nvSpPr>
          <p:cNvPr id="3" name="Content Placeholder 2"/>
          <p:cNvSpPr>
            <a:spLocks noGrp="1"/>
          </p:cNvSpPr>
          <p:nvPr>
            <p:ph idx="1"/>
          </p:nvPr>
        </p:nvSpPr>
        <p:spPr/>
        <p:txBody>
          <a:bodyPr/>
          <a:lstStyle/>
          <a:p>
            <a:r>
              <a:rPr lang="en-US" b="1" dirty="0" smtClean="0"/>
              <a:t>olfactory cells</a:t>
            </a:r>
            <a:r>
              <a:rPr lang="en-US" dirty="0" smtClean="0"/>
              <a:t>-receptors for smell are located here in the upper part of the nasal cavity</a:t>
            </a:r>
          </a:p>
          <a:p>
            <a:pPr lvl="1"/>
            <a:r>
              <a:rPr lang="en-US" dirty="0" smtClean="0"/>
              <a:t>These are nerve cells that respond to chemical molecules in the air.</a:t>
            </a:r>
          </a:p>
          <a:p>
            <a:pPr lvl="1"/>
            <a:r>
              <a:rPr lang="en-US" dirty="0" smtClean="0"/>
              <a:t>Molecules dissolved in the moist lining of the nasal cavity.  This triggers an impulse(odor) to the brain.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Endocrine System</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It controls body functions by using chemicals that are made by the endocrine glands.</a:t>
            </a:r>
          </a:p>
          <a:p>
            <a:endParaRPr lang="en-US" dirty="0" smtClean="0"/>
          </a:p>
          <a:p>
            <a:r>
              <a:rPr lang="en-US" b="1" dirty="0" smtClean="0"/>
              <a:t>epinephrine</a:t>
            </a:r>
            <a:r>
              <a:rPr lang="en-US" dirty="0" smtClean="0"/>
              <a:t>-one of the body’s chemicals messenger made by the endocrine system.</a:t>
            </a:r>
          </a:p>
          <a:p>
            <a:endParaRPr lang="en-US" dirty="0" smtClean="0"/>
          </a:p>
          <a:p>
            <a:r>
              <a:rPr lang="en-US" b="1" dirty="0" smtClean="0"/>
              <a:t>gland</a:t>
            </a:r>
            <a:r>
              <a:rPr lang="en-US" dirty="0" smtClean="0"/>
              <a:t>-is a group of cells that make special chemicals for your body.</a:t>
            </a:r>
          </a:p>
          <a:p>
            <a:endParaRPr lang="en-US" dirty="0" smtClean="0"/>
          </a:p>
          <a:p>
            <a:r>
              <a:rPr lang="en-US" b="1" dirty="0" smtClean="0"/>
              <a:t>hormone</a:t>
            </a:r>
            <a:r>
              <a:rPr lang="en-US" dirty="0" smtClean="0"/>
              <a:t>-is a chemical messenger (made by the endocrine glands) made in one cell or tissue that causes a change in another cell or tissue in another part </a:t>
            </a:r>
            <a:r>
              <a:rPr lang="en-US" smtClean="0"/>
              <a:t>of the </a:t>
            </a:r>
            <a:r>
              <a:rPr lang="en-US" dirty="0" smtClean="0"/>
              <a:t>body.</a:t>
            </a:r>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Hormones flow through the bloodstream to all parts of the body.  For example, an endocrine gland near your brain can control an organ somewhere else in your body.</a:t>
            </a:r>
          </a:p>
          <a:p>
            <a:endParaRPr lang="en-US" dirty="0" smtClean="0"/>
          </a:p>
          <a:p>
            <a:r>
              <a:rPr lang="en-US" dirty="0" smtClean="0"/>
              <a:t>Look at figure 1 on page 94</a:t>
            </a:r>
          </a:p>
          <a:p>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or Fight Response</a:t>
            </a:r>
            <a:endParaRPr lang="en-US" dirty="0"/>
          </a:p>
        </p:txBody>
      </p:sp>
      <p:sp>
        <p:nvSpPr>
          <p:cNvPr id="3" name="Content Placeholder 2"/>
          <p:cNvSpPr>
            <a:spLocks noGrp="1"/>
          </p:cNvSpPr>
          <p:nvPr>
            <p:ph idx="1"/>
          </p:nvPr>
        </p:nvSpPr>
        <p:spPr/>
        <p:txBody>
          <a:bodyPr/>
          <a:lstStyle/>
          <a:p>
            <a:r>
              <a:rPr lang="en-US" dirty="0" smtClean="0"/>
              <a:t>Adrenal glands release the hormone epinephrine</a:t>
            </a:r>
          </a:p>
          <a:p>
            <a:pPr>
              <a:buNone/>
            </a:pPr>
            <a:r>
              <a:rPr lang="en-US" dirty="0" smtClean="0"/>
              <a:t>    (also called adrenaline)</a:t>
            </a:r>
          </a:p>
          <a:p>
            <a:r>
              <a:rPr lang="en-US" dirty="0" smtClean="0"/>
              <a:t>Epinephrine increases your heartbeat and breathing rate.</a:t>
            </a:r>
          </a:p>
          <a:p>
            <a:pPr>
              <a:buNone/>
            </a:pPr>
            <a:endParaRPr lang="en-US" dirty="0" smtClean="0"/>
          </a:p>
          <a:p>
            <a:pPr>
              <a:buNone/>
            </a:pPr>
            <a:r>
              <a:rPr lang="en-US" dirty="0" smtClean="0"/>
              <a:t>This response prepares you to fight the danger or run from it.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Types of endocrine glands </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solidFill>
                  <a:srgbClr val="C00000"/>
                </a:solidFill>
              </a:rPr>
              <a:t>1.  </a:t>
            </a:r>
            <a:r>
              <a:rPr lang="en-US" b="1" dirty="0" smtClean="0"/>
              <a:t>Pituitary gland</a:t>
            </a:r>
            <a:r>
              <a:rPr lang="en-US" dirty="0" smtClean="0"/>
              <a:t>-</a:t>
            </a:r>
          </a:p>
          <a:p>
            <a:r>
              <a:rPr lang="en-US" dirty="0" smtClean="0"/>
              <a:t>stimulates skeletal growth and helps the thyroid gland work correctly</a:t>
            </a:r>
          </a:p>
          <a:p>
            <a:r>
              <a:rPr lang="en-US" dirty="0" smtClean="0"/>
              <a:t>Regulates the amount of water in the blood</a:t>
            </a:r>
          </a:p>
          <a:p>
            <a:r>
              <a:rPr lang="en-US" dirty="0" smtClean="0"/>
              <a:t>It also activates the birthing process</a:t>
            </a:r>
          </a:p>
          <a:p>
            <a:endParaRPr lang="en-US" dirty="0" smtClean="0"/>
          </a:p>
          <a:p>
            <a:pPr marL="514350" indent="-514350">
              <a:buAutoNum type="arabicPeriod" startAt="2"/>
            </a:pPr>
            <a:r>
              <a:rPr lang="en-US" b="1" dirty="0" smtClean="0"/>
              <a:t>Thyroid hormones-</a:t>
            </a:r>
          </a:p>
          <a:p>
            <a:pPr marL="514350" indent="-514350"/>
            <a:r>
              <a:rPr lang="en-US" dirty="0" smtClean="0"/>
              <a:t>It is important during infancy.</a:t>
            </a:r>
          </a:p>
          <a:p>
            <a:pPr marL="514350" indent="-514350"/>
            <a:r>
              <a:rPr lang="en-US" dirty="0" smtClean="0"/>
              <a:t>It controls the secretion of growth hormones for normal body growth.</a:t>
            </a:r>
          </a:p>
          <a:p>
            <a:pPr marL="514350" indent="-514350"/>
            <a:r>
              <a:rPr lang="en-US" dirty="0" smtClean="0"/>
              <a:t>Controls the development of the CNS.</a:t>
            </a:r>
          </a:p>
          <a:p>
            <a:pPr marL="514350" indent="-514350"/>
            <a:r>
              <a:rPr lang="en-US" dirty="0" smtClean="0"/>
              <a:t>Controls your metabolism</a:t>
            </a:r>
          </a:p>
          <a:p>
            <a:pPr marL="514350" indent="-514350">
              <a:buAutoNum type="arabicPeriod" startAt="2"/>
            </a:pPr>
            <a:endParaRPr lang="en-US" dirty="0" smtClean="0"/>
          </a:p>
          <a:p>
            <a:pPr marL="514350" indent="-514350">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447800"/>
            <a:ext cx="8503920" cy="4572000"/>
          </a:xfrm>
        </p:spPr>
        <p:txBody>
          <a:bodyPr>
            <a:normAutofit fontScale="92500" lnSpcReduction="10000"/>
          </a:bodyPr>
          <a:lstStyle/>
          <a:p>
            <a:r>
              <a:rPr lang="en-US" b="1" dirty="0" smtClean="0"/>
              <a:t>metabolism</a:t>
            </a:r>
            <a:r>
              <a:rPr lang="en-US" dirty="0" smtClean="0"/>
              <a:t>-a sum of all the chemical processes that take place in your body.</a:t>
            </a:r>
          </a:p>
          <a:p>
            <a:endParaRPr lang="en-US" dirty="0" smtClean="0"/>
          </a:p>
          <a:p>
            <a:pPr marL="514350" indent="-514350">
              <a:buAutoNum type="arabicPeriod" startAt="3"/>
            </a:pPr>
            <a:r>
              <a:rPr lang="en-US" b="1" dirty="0" smtClean="0"/>
              <a:t>Thymus gland-</a:t>
            </a:r>
          </a:p>
          <a:p>
            <a:pPr marL="514350" indent="-514350">
              <a:buFont typeface="Arial" pitchFamily="34" charset="0"/>
              <a:buChar char="•"/>
            </a:pPr>
            <a:r>
              <a:rPr lang="en-US" dirty="0" smtClean="0"/>
              <a:t>Regulates the immune system to help fight disease.</a:t>
            </a:r>
          </a:p>
          <a:p>
            <a:pPr marL="514350" indent="-514350">
              <a:buNone/>
            </a:pPr>
            <a:endParaRPr lang="en-US" dirty="0" smtClean="0"/>
          </a:p>
          <a:p>
            <a:pPr marL="514350" indent="-514350">
              <a:buAutoNum type="arabicPeriod" startAt="4"/>
            </a:pPr>
            <a:r>
              <a:rPr lang="en-US" b="1" dirty="0" smtClean="0"/>
              <a:t>Pancreas-</a:t>
            </a:r>
          </a:p>
          <a:p>
            <a:pPr marL="514350" indent="-514350"/>
            <a:r>
              <a:rPr lang="en-US" dirty="0" smtClean="0"/>
              <a:t>Regulates blood glucose levels</a:t>
            </a:r>
          </a:p>
          <a:p>
            <a:pPr marL="514350" indent="-514350">
              <a:buNone/>
            </a:pPr>
            <a:endParaRPr lang="en-US" dirty="0" smtClean="0"/>
          </a:p>
          <a:p>
            <a:pPr marL="514350" indent="-514350">
              <a:buNone/>
            </a:pPr>
            <a:endParaRPr lang="en-US" dirty="0" smtClean="0"/>
          </a:p>
          <a:p>
            <a:pPr marL="514350" indent="-514350">
              <a:buAutoNum type="arabicPeriod" startAt="4"/>
            </a:pPr>
            <a:endParaRPr lang="en-US" dirty="0" smtClean="0">
              <a:solidFill>
                <a:srgbClr val="C00000"/>
              </a:solidFill>
            </a:endParaRPr>
          </a:p>
          <a:p>
            <a:pPr marL="514350" indent="-514350">
              <a:buFont typeface="Arial" pitchFamily="34" charset="0"/>
              <a:buChar char="•"/>
            </a:pPr>
            <a:endParaRPr lang="en-US" dirty="0" smtClean="0"/>
          </a:p>
          <a:p>
            <a:pPr marL="514350" indent="-514350">
              <a:buAutoNum type="arabicPeriod" startAt="3"/>
            </a:pPr>
            <a:endParaRPr lang="en-US" dirty="0" smtClean="0"/>
          </a:p>
          <a:p>
            <a:pPr marL="514350" indent="-514350">
              <a:buNone/>
            </a:pPr>
            <a:endParaRPr lang="en-US" dirty="0" smtClean="0"/>
          </a:p>
          <a:p>
            <a:pPr marL="514350" indent="-514350">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Pancreas (a feedback mechanism)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pancreas lies beneath the </a:t>
            </a:r>
            <a:r>
              <a:rPr lang="en-US" dirty="0" smtClean="0">
                <a:hlinkClick r:id="rId3" action="ppaction://hlinkfile"/>
              </a:rPr>
              <a:t>stomach</a:t>
            </a:r>
            <a:r>
              <a:rPr lang="en-US" dirty="0" smtClean="0"/>
              <a:t> and is connected to the small intestine at the duodenum.  It has specialized cells that make two different hormones:		</a:t>
            </a:r>
          </a:p>
          <a:p>
            <a:pPr>
              <a:buNone/>
            </a:pPr>
            <a:r>
              <a:rPr lang="en-US" dirty="0" smtClean="0"/>
              <a:t>  		</a:t>
            </a:r>
            <a:r>
              <a:rPr lang="en-US" b="1" dirty="0" smtClean="0"/>
              <a:t> insulin and glucagon</a:t>
            </a:r>
          </a:p>
          <a:p>
            <a:pPr>
              <a:buNone/>
            </a:pPr>
            <a:endParaRPr lang="en-US" b="1" dirty="0" smtClean="0"/>
          </a:p>
          <a:p>
            <a:pPr>
              <a:buNone/>
            </a:pPr>
            <a:r>
              <a:rPr lang="en-US" dirty="0" smtClean="0"/>
              <a:t>They control the level of the glucose in the blood.</a:t>
            </a:r>
          </a:p>
          <a:p>
            <a:pPr>
              <a:buNone/>
            </a:pPr>
            <a:endParaRPr lang="en-US" dirty="0" smtClean="0"/>
          </a:p>
          <a:p>
            <a:pPr>
              <a:buNone/>
            </a:pPr>
            <a:r>
              <a:rPr lang="en-US" dirty="0" smtClean="0"/>
              <a:t>Insulin lowers blood-glucose levels by telling the liver to convert glucose into glycogen and to store it for future use.</a:t>
            </a:r>
          </a:p>
          <a:p>
            <a:pPr>
              <a:buNone/>
            </a:pPr>
            <a:endParaRPr lang="en-US" dirty="0" smtClean="0"/>
          </a:p>
          <a:p>
            <a:pPr>
              <a:buNone/>
            </a:pPr>
            <a:r>
              <a:rPr lang="en-US" dirty="0" smtClean="0"/>
              <a:t>Glucagon has the opposite effect.  It tells the liver to convert glycogen into glucose and to release glucose into the blood.</a:t>
            </a:r>
          </a:p>
          <a:p>
            <a:pPr>
              <a:buNone/>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0290" name="Picture 2" descr="http://www.web-books.com/eLibrary/Medicine/Physiology/Endocrine/endocrine_system.jpg"/>
          <p:cNvPicPr>
            <a:picLocks noChangeAspect="1" noChangeArrowheads="1"/>
          </p:cNvPicPr>
          <p:nvPr/>
        </p:nvPicPr>
        <p:blipFill>
          <a:blip r:embed="rId3" cstate="print"/>
          <a:srcRect/>
          <a:stretch>
            <a:fillRect/>
          </a:stretch>
        </p:blipFill>
        <p:spPr bwMode="auto">
          <a:xfrm>
            <a:off x="1800950" y="78604"/>
            <a:ext cx="5104676" cy="677939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What happens if it does not work properly?</a:t>
            </a:r>
          </a:p>
          <a:p>
            <a:pPr>
              <a:buNone/>
            </a:pPr>
            <a:endParaRPr lang="en-US" dirty="0" smtClean="0"/>
          </a:p>
          <a:p>
            <a:r>
              <a:rPr lang="en-US" dirty="0" smtClean="0"/>
              <a:t>Glucagon slowly increases the blood </a:t>
            </a:r>
            <a:r>
              <a:rPr lang="en-US" smtClean="0"/>
              <a:t>sugar </a:t>
            </a:r>
            <a:r>
              <a:rPr lang="en-US" smtClean="0"/>
              <a:t>level. </a:t>
            </a:r>
            <a:r>
              <a:rPr lang="en-US" dirty="0" smtClean="0"/>
              <a:t>If the insulin secreting cells do not work properly, </a:t>
            </a:r>
            <a:r>
              <a:rPr lang="en-US" dirty="0" smtClean="0">
                <a:hlinkClick r:id="rId3"/>
              </a:rPr>
              <a:t>diabetes</a:t>
            </a:r>
            <a:r>
              <a:rPr lang="en-US" dirty="0" smtClean="0"/>
              <a:t> occurs. </a:t>
            </a:r>
          </a:p>
          <a:p>
            <a:endParaRPr lang="en-US" dirty="0" smtClean="0"/>
          </a:p>
          <a:p>
            <a:r>
              <a:rPr lang="en-US" dirty="0" smtClean="0"/>
              <a:t>Look at figure 3 on page 96</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 person whose body does not use insulin properly or whose pancreas does not make enough insulin has a condition called        </a:t>
            </a:r>
            <a:r>
              <a:rPr lang="en-US" b="1" dirty="0" smtClean="0"/>
              <a:t>diabetes mellitus</a:t>
            </a:r>
            <a:r>
              <a:rPr lang="en-US" dirty="0" smtClean="0"/>
              <a:t>.</a:t>
            </a:r>
          </a:p>
          <a:p>
            <a:endParaRPr lang="en-US" dirty="0" smtClean="0"/>
          </a:p>
          <a:p>
            <a:r>
              <a:rPr lang="en-US" dirty="0" smtClean="0"/>
              <a:t>They may need daily injections of insulin to keep his or her blood glucose levels within safe limits.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114690" name="Picture 2" descr="http://dir.nhlbi.nih.gov/labs/ldb/sc/images/nerves-full.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pPr marL="514350" indent="-514350">
              <a:buAutoNum type="arabicPeriod" startAt="2"/>
            </a:pPr>
            <a:r>
              <a:rPr lang="en-US" b="1" dirty="0" smtClean="0">
                <a:solidFill>
                  <a:schemeClr val="bg1"/>
                </a:solidFill>
              </a:rPr>
              <a:t>peripheral nervous system (PNS)</a:t>
            </a:r>
            <a:r>
              <a:rPr lang="en-US" dirty="0" smtClean="0">
                <a:solidFill>
                  <a:schemeClr val="bg1"/>
                </a:solidFill>
              </a:rPr>
              <a:t>-all the   parts of the nervous system except for the brain and the spinal cord. </a:t>
            </a:r>
          </a:p>
          <a:p>
            <a:pPr marL="514350" indent="-514350">
              <a:buNone/>
            </a:pPr>
            <a:endParaRPr lang="en-US" dirty="0" smtClean="0">
              <a:solidFill>
                <a:schemeClr val="bg1"/>
              </a:solidFill>
            </a:endParaRPr>
          </a:p>
          <a:p>
            <a:pPr marL="514350" indent="-514350">
              <a:buNone/>
            </a:pPr>
            <a:r>
              <a:rPr lang="en-US" dirty="0" smtClean="0">
                <a:solidFill>
                  <a:schemeClr val="bg1"/>
                </a:solidFill>
              </a:rPr>
              <a:t>	</a:t>
            </a:r>
            <a:r>
              <a:rPr lang="en-US" b="1" dirty="0" smtClean="0">
                <a:solidFill>
                  <a:schemeClr val="bg1"/>
                </a:solidFill>
              </a:rPr>
              <a:t>What does it do?</a:t>
            </a:r>
            <a:endParaRPr lang="en-US" b="1" dirty="0">
              <a:solidFill>
                <a:schemeClr val="bg1"/>
              </a:solidFill>
            </a:endParaRPr>
          </a:p>
          <a:p>
            <a:pPr marL="514350" indent="-514350">
              <a:buNone/>
            </a:pPr>
            <a:r>
              <a:rPr lang="en-US" dirty="0" smtClean="0">
                <a:solidFill>
                  <a:schemeClr val="bg1"/>
                </a:solidFill>
              </a:rPr>
              <a:t>      It connects all parts of the body to the CNS.  PNS uses specialized structures called nerves to carry information between your body and your CNS.</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3"/>
              </a:rPr>
              <a:t>http://www.nlm.nih.gov/medlineplus/tutorials/diabetesintroduction/htm/_no_50_no_0.htm</a:t>
            </a:r>
            <a:endParaRPr lang="en-US" dirty="0" smtClean="0"/>
          </a:p>
          <a:p>
            <a:endParaRPr lang="en-US" smtClean="0">
              <a:hlinkClick r:id="rId4"/>
            </a:endParaRPr>
          </a:p>
          <a:p>
            <a:r>
              <a:rPr lang="en-US" smtClean="0">
                <a:hlinkClick r:id="rId4"/>
              </a:rPr>
              <a:t>http://web.diabetes.org/link/link_for_life/main.html</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Hormone Imbalances</a:t>
            </a:r>
            <a:endParaRPr lang="en-US" dirty="0"/>
          </a:p>
        </p:txBody>
      </p:sp>
      <p:sp>
        <p:nvSpPr>
          <p:cNvPr id="3" name="Content Placeholder 2"/>
          <p:cNvSpPr>
            <a:spLocks noGrp="1"/>
          </p:cNvSpPr>
          <p:nvPr>
            <p:ph idx="1"/>
          </p:nvPr>
        </p:nvSpPr>
        <p:spPr/>
        <p:txBody>
          <a:bodyPr>
            <a:normAutofit fontScale="92500"/>
          </a:bodyPr>
          <a:lstStyle/>
          <a:p>
            <a:r>
              <a:rPr lang="en-US" dirty="0" smtClean="0"/>
              <a:t>When a child’s pituitary gland does not make enough growth hormone,</a:t>
            </a:r>
          </a:p>
          <a:p>
            <a:pPr lvl="4"/>
            <a:r>
              <a:rPr lang="en-US" sz="2400" dirty="0" smtClean="0"/>
              <a:t>the child’s growth is stunted</a:t>
            </a:r>
          </a:p>
          <a:p>
            <a:pPr lvl="4"/>
            <a:endParaRPr lang="en-US" sz="2400" dirty="0" smtClean="0"/>
          </a:p>
          <a:p>
            <a:r>
              <a:rPr lang="en-US" dirty="0" smtClean="0"/>
              <a:t>If detected early, a doctor can prescribe growth hormone and monitor the child’s growth.</a:t>
            </a:r>
          </a:p>
          <a:p>
            <a:endParaRPr lang="en-US" dirty="0" smtClean="0"/>
          </a:p>
          <a:p>
            <a:r>
              <a:rPr lang="en-US" dirty="0" smtClean="0"/>
              <a:t>If pituitary gland makes too much hormone, the child may grow taller than expected.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Look at figure 1 on page 80</a:t>
            </a:r>
            <a:endParaRPr lang="en-US" dirty="0">
              <a:solidFill>
                <a:srgbClr val="C00000"/>
              </a:solidFill>
            </a:endParaRPr>
          </a:p>
        </p:txBody>
      </p:sp>
      <p:sp>
        <p:nvSpPr>
          <p:cNvPr id="3" name="Content Placeholder 2"/>
          <p:cNvSpPr>
            <a:spLocks noGrp="1"/>
          </p:cNvSpPr>
          <p:nvPr>
            <p:ph idx="1"/>
          </p:nvPr>
        </p:nvSpPr>
        <p:spPr/>
        <p:txBody>
          <a:bodyPr/>
          <a:lstStyle/>
          <a:p>
            <a:endParaRPr lang="en-US" dirty="0" smtClean="0"/>
          </a:p>
          <a:p>
            <a:r>
              <a:rPr lang="en-US" dirty="0" smtClean="0"/>
              <a:t>The CNS (orange) acts as the control center for your body.  The PNS (in purple)  carries information to and from the CNS.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Peripheral Nervous System</a:t>
            </a:r>
            <a:endParaRPr lang="en-US" dirty="0"/>
          </a:p>
        </p:txBody>
      </p:sp>
      <p:sp>
        <p:nvSpPr>
          <p:cNvPr id="3" name="Content Placeholder 2"/>
          <p:cNvSpPr>
            <a:spLocks noGrp="1"/>
          </p:cNvSpPr>
          <p:nvPr>
            <p:ph idx="1"/>
          </p:nvPr>
        </p:nvSpPr>
        <p:spPr>
          <a:xfrm>
            <a:off x="457200" y="1600200"/>
            <a:ext cx="8229600" cy="4876800"/>
          </a:xfrm>
        </p:spPr>
        <p:txBody>
          <a:bodyPr/>
          <a:lstStyle/>
          <a:p>
            <a:r>
              <a:rPr lang="en-US" b="1" dirty="0" smtClean="0"/>
              <a:t>neuron</a:t>
            </a:r>
            <a:r>
              <a:rPr lang="en-US" dirty="0" smtClean="0"/>
              <a:t>-a nerve cell that is specialized to transfer messages in the form of fast-moving electrical energy.  (electrical messages are called </a:t>
            </a:r>
            <a:r>
              <a:rPr lang="en-US" b="1" dirty="0" smtClean="0"/>
              <a:t>impulses</a:t>
            </a:r>
            <a:r>
              <a:rPr lang="en-US" dirty="0" smtClean="0"/>
              <a:t>)</a:t>
            </a:r>
          </a:p>
          <a:p>
            <a:endParaRPr lang="en-US" dirty="0"/>
          </a:p>
          <a:p>
            <a:pPr>
              <a:buNone/>
            </a:pPr>
            <a:r>
              <a:rPr lang="en-US" dirty="0" smtClean="0"/>
              <a:t>	</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Neuron Structure</a:t>
            </a:r>
            <a:endParaRPr lang="en-US" dirty="0">
              <a:solidFill>
                <a:srgbClr val="C00000"/>
              </a:solidFill>
            </a:endParaRPr>
          </a:p>
        </p:txBody>
      </p:sp>
      <p:sp>
        <p:nvSpPr>
          <p:cNvPr id="3" name="Content Placeholder 2"/>
          <p:cNvSpPr>
            <a:spLocks noGrp="1"/>
          </p:cNvSpPr>
          <p:nvPr>
            <p:ph idx="1"/>
          </p:nvPr>
        </p:nvSpPr>
        <p:spPr>
          <a:xfrm>
            <a:off x="301752" y="1676400"/>
            <a:ext cx="8503920" cy="4422648"/>
          </a:xfrm>
        </p:spPr>
        <p:txBody>
          <a:bodyPr>
            <a:normAutofit lnSpcReduction="10000"/>
          </a:bodyPr>
          <a:lstStyle/>
          <a:p>
            <a:pPr marL="514350" indent="-514350">
              <a:buAutoNum type="arabicPeriod"/>
            </a:pPr>
            <a:r>
              <a:rPr lang="en-US" b="1" dirty="0" smtClean="0"/>
              <a:t>Cell body</a:t>
            </a:r>
            <a:r>
              <a:rPr lang="en-US" dirty="0" smtClean="0"/>
              <a:t>-large region in the center (has a nucleus and cell organelles)</a:t>
            </a:r>
          </a:p>
          <a:p>
            <a:pPr marL="514350" indent="-514350">
              <a:buNone/>
            </a:pPr>
            <a:endParaRPr lang="en-US" dirty="0"/>
          </a:p>
          <a:p>
            <a:pPr marL="514350" indent="-514350">
              <a:buAutoNum type="arabicPeriod" startAt="2"/>
            </a:pPr>
            <a:r>
              <a:rPr lang="en-US" b="1" dirty="0" smtClean="0"/>
              <a:t>Dendrites</a:t>
            </a:r>
            <a:r>
              <a:rPr lang="en-US" dirty="0" smtClean="0"/>
              <a:t>-branched extensions of the cell.  Neurons receive information from other cells through their dendrites.</a:t>
            </a:r>
          </a:p>
          <a:p>
            <a:pPr marL="514350" indent="-514350">
              <a:buNone/>
            </a:pPr>
            <a:r>
              <a:rPr lang="en-US" dirty="0"/>
              <a:t>	</a:t>
            </a:r>
            <a:r>
              <a:rPr lang="en-US" dirty="0" smtClean="0"/>
              <a:t>A neuron can have many dendrites.  This allows it to receive impulses from thousands of other cells.</a:t>
            </a:r>
          </a:p>
          <a:p>
            <a:pPr marL="514350" indent="-514350">
              <a:buNone/>
            </a:pPr>
            <a:endParaRPr lang="en-US" dirty="0" smtClean="0"/>
          </a:p>
          <a:p>
            <a:pPr marL="514350" indent="-514350">
              <a:buAutoNum type="arabicPeriod"/>
            </a:pPr>
            <a:endParaRPr lang="en-US" dirty="0"/>
          </a:p>
        </p:txBody>
      </p:sp>
      <p:pic>
        <p:nvPicPr>
          <p:cNvPr id="106498" name="Picture 2" descr="http://faculty.washington.edu/chudler/gif/neuron2.gif"/>
          <p:cNvPicPr>
            <a:picLocks noChangeAspect="1" noChangeArrowheads="1"/>
          </p:cNvPicPr>
          <p:nvPr/>
        </p:nvPicPr>
        <p:blipFill>
          <a:blip r:embed="rId3" cstate="print"/>
          <a:srcRect/>
          <a:stretch>
            <a:fillRect/>
          </a:stretch>
        </p:blipFill>
        <p:spPr bwMode="auto">
          <a:xfrm>
            <a:off x="7924800" y="0"/>
            <a:ext cx="904875" cy="4572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3024</TotalTime>
  <Words>2384</Words>
  <Application>Microsoft Office PowerPoint</Application>
  <PresentationFormat>On-screen Show (4:3)</PresentationFormat>
  <Paragraphs>420</Paragraphs>
  <Slides>61</Slides>
  <Notes>61</Notes>
  <HiddenSlides>1</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 Which of these activities do not involve your nervous system? </vt:lpstr>
      <vt:lpstr>Slide 2</vt:lpstr>
      <vt:lpstr>Start-up Activity pg.  79</vt:lpstr>
      <vt:lpstr>http://www.ama-assn.org/ama/pub/physician-resources/patient-education-materials/atlas-of-human-body/nervous-system-basic.shtml</vt:lpstr>
      <vt:lpstr>Section 1:   Nervous System </vt:lpstr>
      <vt:lpstr>Slide 6</vt:lpstr>
      <vt:lpstr>Look at figure 1 on page 80</vt:lpstr>
      <vt:lpstr>The Peripheral Nervous System</vt:lpstr>
      <vt:lpstr>Neuron Structure</vt:lpstr>
      <vt:lpstr>Slide 10</vt:lpstr>
      <vt:lpstr>Neuron</vt:lpstr>
      <vt:lpstr>Group Activity</vt:lpstr>
      <vt:lpstr>Neuron Activity</vt:lpstr>
      <vt:lpstr>Building a Neuron</vt:lpstr>
      <vt:lpstr>Slide 15</vt:lpstr>
      <vt:lpstr>Motor Neurons</vt:lpstr>
      <vt:lpstr>Worm:  Nervous System</vt:lpstr>
      <vt:lpstr>Nerves</vt:lpstr>
      <vt:lpstr>Peripheral Nervous System</vt:lpstr>
      <vt:lpstr>Motor </vt:lpstr>
      <vt:lpstr>PNS: Motor neurons </vt:lpstr>
      <vt:lpstr>Nerve Block</vt:lpstr>
      <vt:lpstr>Central Nervous System</vt:lpstr>
      <vt:lpstr>The CNS</vt:lpstr>
      <vt:lpstr>Cerebrum</vt:lpstr>
      <vt:lpstr>Cerebellum</vt:lpstr>
      <vt:lpstr>Medulla</vt:lpstr>
      <vt:lpstr>Spinal Cord</vt:lpstr>
      <vt:lpstr>Spinal Cord Injury</vt:lpstr>
      <vt:lpstr>Slide 30</vt:lpstr>
      <vt:lpstr>Section 2:  Responding to the Environment</vt:lpstr>
      <vt:lpstr>Integumentary System</vt:lpstr>
      <vt:lpstr>Reflex</vt:lpstr>
      <vt:lpstr>Feedback Mechanism</vt:lpstr>
      <vt:lpstr>        Sense of Light</vt:lpstr>
      <vt:lpstr>Photoreceptors</vt:lpstr>
      <vt:lpstr>Iris</vt:lpstr>
      <vt:lpstr>                    Lens</vt:lpstr>
      <vt:lpstr>Diagram of the Eye</vt:lpstr>
      <vt:lpstr>Common Vision Problems</vt:lpstr>
      <vt:lpstr>Slide 41</vt:lpstr>
      <vt:lpstr>Slide 42</vt:lpstr>
      <vt:lpstr>Slide 43</vt:lpstr>
      <vt:lpstr>Slide 44</vt:lpstr>
      <vt:lpstr>Sense of Hearing</vt:lpstr>
      <vt:lpstr>Slide 46</vt:lpstr>
      <vt:lpstr>Slide 47</vt:lpstr>
      <vt:lpstr>Slide 48</vt:lpstr>
      <vt:lpstr>Taste</vt:lpstr>
      <vt:lpstr>Sense of Smell</vt:lpstr>
      <vt:lpstr>The Endocrine System</vt:lpstr>
      <vt:lpstr>Slide 52</vt:lpstr>
      <vt:lpstr>Flight or Fight Response</vt:lpstr>
      <vt:lpstr>Types of endocrine glands </vt:lpstr>
      <vt:lpstr>Slide 55</vt:lpstr>
      <vt:lpstr>Pancreas (a feedback mechanism)</vt:lpstr>
      <vt:lpstr>Slide 57</vt:lpstr>
      <vt:lpstr>Slide 58</vt:lpstr>
      <vt:lpstr>Slide 59</vt:lpstr>
      <vt:lpstr>Slide 60</vt:lpstr>
      <vt:lpstr>Hormone Imbalances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of these activities do not involve your nervous system?</dc:title>
  <dc:creator>Kris</dc:creator>
  <cp:lastModifiedBy>Kris</cp:lastModifiedBy>
  <cp:revision>112</cp:revision>
  <dcterms:created xsi:type="dcterms:W3CDTF">2009-08-04T13:00:59Z</dcterms:created>
  <dcterms:modified xsi:type="dcterms:W3CDTF">2012-04-11T18:48:49Z</dcterms:modified>
</cp:coreProperties>
</file>