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8" r:id="rId11"/>
    <p:sldId id="265" r:id="rId12"/>
    <p:sldId id="289" r:id="rId13"/>
    <p:sldId id="266" r:id="rId14"/>
    <p:sldId id="267" r:id="rId15"/>
    <p:sldId id="291" r:id="rId16"/>
    <p:sldId id="292" r:id="rId17"/>
    <p:sldId id="269" r:id="rId18"/>
    <p:sldId id="270" r:id="rId19"/>
    <p:sldId id="281" r:id="rId20"/>
    <p:sldId id="271" r:id="rId21"/>
    <p:sldId id="272" r:id="rId22"/>
    <p:sldId id="273" r:id="rId23"/>
    <p:sldId id="295" r:id="rId24"/>
    <p:sldId id="290" r:id="rId25"/>
    <p:sldId id="274" r:id="rId26"/>
    <p:sldId id="278" r:id="rId27"/>
    <p:sldId id="275" r:id="rId28"/>
    <p:sldId id="276" r:id="rId29"/>
    <p:sldId id="293" r:id="rId30"/>
    <p:sldId id="277" r:id="rId31"/>
    <p:sldId id="279" r:id="rId32"/>
    <p:sldId id="280" r:id="rId33"/>
    <p:sldId id="282" r:id="rId34"/>
    <p:sldId id="283" r:id="rId35"/>
    <p:sldId id="285" r:id="rId36"/>
    <p:sldId id="286" r:id="rId37"/>
    <p:sldId id="287" r:id="rId38"/>
    <p:sldId id="294" r:id="rId39"/>
    <p:sldId id="288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86" d="100"/>
          <a:sy n="8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413C5-3321-4190-A90E-0246C6B9BDD8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1462F-BBFE-4295-91A2-AB59392DF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1462F-BBFE-4295-91A2-AB59392DF84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5948-D7D3-4C27-9C3B-8D0814ADF58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16FF-D4FA-4185-86FE-36EE607F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5948-D7D3-4C27-9C3B-8D0814ADF58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16FF-D4FA-4185-86FE-36EE607F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5948-D7D3-4C27-9C3B-8D0814ADF58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16FF-D4FA-4185-86FE-36EE607F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5948-D7D3-4C27-9C3B-8D0814ADF58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16FF-D4FA-4185-86FE-36EE607F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5948-D7D3-4C27-9C3B-8D0814ADF58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16FF-D4FA-4185-86FE-36EE607F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5948-D7D3-4C27-9C3B-8D0814ADF58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16FF-D4FA-4185-86FE-36EE607F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5948-D7D3-4C27-9C3B-8D0814ADF58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16FF-D4FA-4185-86FE-36EE607F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5948-D7D3-4C27-9C3B-8D0814ADF58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16FF-D4FA-4185-86FE-36EE607F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5948-D7D3-4C27-9C3B-8D0814ADF58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16FF-D4FA-4185-86FE-36EE607F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5948-D7D3-4C27-9C3B-8D0814ADF58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16FF-D4FA-4185-86FE-36EE607F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5948-D7D3-4C27-9C3B-8D0814ADF58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3A16FF-D4FA-4185-86FE-36EE607F76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75948-D7D3-4C27-9C3B-8D0814ADF58B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3A16FF-D4FA-4185-86FE-36EE607F760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y8dk5iS1f0&amp;feature=relate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genetics.utah.edu/content/begin/dna/builddna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belprize.org/educational/medicine/dna_double_helix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genetics.utah.edu/content/labs/extraction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uUpnAz5y1g&amp;feature=related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arn.genetics.utah.edu/content/labs/extraction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mb.ca/conservation/sustain/dnadone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plorelearning.com/" TargetMode="External"/><Relationship Id="rId4" Type="http://schemas.openxmlformats.org/officeDocument/2006/relationships/hyperlink" Target="http://library.thinkquest.org/19037/making_a_candy_model.html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wgbh/aso/tryit/dna/shockwave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wgbh/nova/sheppard/analyze.html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brary.thinkquest.org/J0112600/cloning.htm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ardian.co.uk/gall/0,8542,627251,00.html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usinesspundit.com/20-animals-that-have-been-cloned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genetics.utah.edu/content/begin/dn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y8dk5iS1f0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er.org/interactives/dna/history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 &amp; DNA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learned last chapter that genes are part of chromosomes (structures in the nucleus).</a:t>
            </a:r>
          </a:p>
          <a:p>
            <a:endParaRPr lang="en-US" dirty="0" smtClean="0"/>
          </a:p>
          <a:p>
            <a:r>
              <a:rPr lang="en-US" dirty="0" smtClean="0"/>
              <a:t>Chromosomes are made of protein and DNA.</a:t>
            </a:r>
          </a:p>
          <a:p>
            <a:endParaRPr lang="en-US" dirty="0" smtClean="0"/>
          </a:p>
          <a:p>
            <a:r>
              <a:rPr lang="en-US" dirty="0" smtClean="0"/>
              <a:t>DNA (deoxyribonucleic acid)- the genetic material that determines inherited characteristics.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Structure of DNA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Copies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pairing of bases allows the cell to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replicate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base allows bonds with only one other base.</a:t>
            </a:r>
          </a:p>
          <a:p>
            <a:r>
              <a:rPr lang="en-US" dirty="0" smtClean="0"/>
              <a:t>Pairs of bases are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complimentary</a:t>
            </a:r>
            <a:r>
              <a:rPr lang="en-US" dirty="0" smtClean="0"/>
              <a:t> to each other, for example: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sequence CGAC will bond with the sequence GTCG.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3"/>
              </a:rPr>
              <a:t>Building DNA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Copies are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replication, a DNA molecule is split down the middle (where the bases meet).  </a:t>
            </a:r>
          </a:p>
          <a:p>
            <a:r>
              <a:rPr lang="en-US" dirty="0" smtClean="0"/>
              <a:t>The bases on each side of the molecules are used as a pattern for a new strand.</a:t>
            </a:r>
          </a:p>
          <a:p>
            <a:endParaRPr lang="en-US" dirty="0" smtClean="0"/>
          </a:p>
          <a:p>
            <a:r>
              <a:rPr lang="en-US" dirty="0" smtClean="0"/>
              <a:t>Complimentary nucleotides are added to each side.  </a:t>
            </a:r>
          </a:p>
          <a:p>
            <a:endParaRPr lang="en-US" dirty="0" smtClean="0"/>
          </a:p>
          <a:p>
            <a:r>
              <a:rPr lang="en-US" dirty="0" smtClean="0"/>
              <a:t>Half of each of the DNA molecule is old, and the other ½ is new.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Copies are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is copied every time a cell divides.</a:t>
            </a:r>
          </a:p>
          <a:p>
            <a:endParaRPr lang="en-US" dirty="0" smtClean="0"/>
          </a:p>
          <a:p>
            <a:r>
              <a:rPr lang="en-US" dirty="0" smtClean="0"/>
              <a:t>Each new cell gets a complete copy of all the DNA.</a:t>
            </a:r>
          </a:p>
          <a:p>
            <a:endParaRPr lang="en-US" dirty="0" smtClean="0"/>
          </a:p>
          <a:p>
            <a:r>
              <a:rPr lang="en-US" dirty="0" smtClean="0"/>
              <a:t>The job of unwinding, copying, and re-winding the DNA is done by proteins within the cell.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Base Pair Rules Write the complimentary base sequence of: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AACTACCGT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AACTACGGT</a:t>
            </a:r>
          </a:p>
          <a:p>
            <a:pPr>
              <a:buNone/>
            </a:pPr>
            <a:r>
              <a:rPr lang="en-US" smtClean="0"/>
              <a:t>TTGATGCCA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2:  How DNA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is found is all organisms.  Most cells in your body contain 1.5 m of DNA.</a:t>
            </a:r>
          </a:p>
          <a:p>
            <a:endParaRPr lang="en-US" dirty="0" smtClean="0"/>
          </a:p>
          <a:p>
            <a:r>
              <a:rPr lang="en-US" dirty="0" smtClean="0"/>
              <a:t>If a cell lacks a nucleus, the DNA forms a loose loop within the cell.  </a:t>
            </a:r>
          </a:p>
          <a:p>
            <a:endParaRPr lang="en-US" dirty="0" smtClean="0"/>
          </a:p>
          <a:p>
            <a:r>
              <a:rPr lang="en-US" dirty="0" smtClean="0"/>
              <a:t>In a cell that has a nucleus, the DNA and proteins are bundled into chromosomes.</a:t>
            </a:r>
          </a:p>
          <a:p>
            <a:endParaRPr lang="en-US" dirty="0" smtClean="0"/>
          </a:p>
          <a:p>
            <a:r>
              <a:rPr lang="en-US" dirty="0" smtClean="0"/>
              <a:t>The order of the bases on one side of the molecule is a code that carries information.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Gene-</a:t>
            </a:r>
            <a:r>
              <a:rPr lang="en-US" dirty="0" smtClean="0"/>
              <a:t>consists of a string of nucleotides that give the cell information about how to make a specific trait.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so much DNA, so there are a variety of genes.</a:t>
            </a:r>
          </a:p>
          <a:p>
            <a:endParaRPr lang="en-US" dirty="0" smtClean="0"/>
          </a:p>
          <a:p>
            <a:r>
              <a:rPr lang="en-US" dirty="0" smtClean="0"/>
              <a:t>Humans have at least 30,000 genes.</a:t>
            </a:r>
          </a:p>
          <a:p>
            <a:endParaRPr lang="en-US" dirty="0" smtClean="0"/>
          </a:p>
          <a:p>
            <a:r>
              <a:rPr lang="en-US" dirty="0" smtClean="0"/>
              <a:t>Look at page 90-91 figure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DNA Game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did Scientists Know about the Material in Genes?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It must be able to give instructions for building </a:t>
            </a:r>
          </a:p>
          <a:p>
            <a:pPr marL="514350" indent="-514350">
              <a:buNone/>
            </a:pPr>
            <a:r>
              <a:rPr lang="en-US" dirty="0" smtClean="0"/>
              <a:t>	and maintaining cells.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It must be able to be copied each time a cell divides</a:t>
            </a:r>
          </a:p>
          <a:p>
            <a:pPr marL="514350" indent="-514350">
              <a:buNone/>
            </a:pPr>
            <a:r>
              <a:rPr lang="en-US" dirty="0" smtClean="0"/>
              <a:t>	so that each cell has identical genes.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 and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Groups of three bases are the codes for specific amino acids.</a:t>
            </a:r>
          </a:p>
          <a:p>
            <a:endParaRPr lang="en-US" dirty="0" smtClean="0"/>
          </a:p>
          <a:p>
            <a:r>
              <a:rPr lang="en-US" dirty="0" smtClean="0"/>
              <a:t>For example, CCA is the code for the amino acid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proline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	and AGC is the code for the amino acid </a:t>
            </a:r>
          </a:p>
          <a:p>
            <a:pPr>
              <a:buNone/>
            </a:pPr>
            <a:r>
              <a:rPr lang="en-US" dirty="0" smtClean="0"/>
              <a:t>			serine.</a:t>
            </a:r>
          </a:p>
          <a:p>
            <a:r>
              <a:rPr lang="en-US" dirty="0" smtClean="0"/>
              <a:t>A long string of amino acids form a protein.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Each gene is usually a set of instructions </a:t>
            </a:r>
            <a:r>
              <a:rPr lang="en-US" smtClean="0"/>
              <a:t>that makes </a:t>
            </a:r>
            <a:r>
              <a:rPr lang="en-US" dirty="0" smtClean="0"/>
              <a:t>a protein.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found throughout cells and cause most of the differences that you can see among organisms.</a:t>
            </a:r>
          </a:p>
          <a:p>
            <a:endParaRPr lang="en-US" dirty="0" smtClean="0"/>
          </a:p>
          <a:p>
            <a:r>
              <a:rPr lang="en-US" dirty="0" smtClean="0"/>
              <a:t>For example,  how tall you grow and whether your hair is curly or straight.</a:t>
            </a:r>
          </a:p>
          <a:p>
            <a:endParaRPr lang="en-US" dirty="0" smtClean="0"/>
          </a:p>
          <a:p>
            <a:r>
              <a:rPr lang="en-US" dirty="0" smtClean="0"/>
              <a:t>A single organism has thousands of genes that code for thousands of proteins.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RNA (ribonucleic acid)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type of molecule that helps make proteins.</a:t>
            </a:r>
          </a:p>
          <a:p>
            <a:endParaRPr lang="en-US" dirty="0" smtClean="0"/>
          </a:p>
          <a:p>
            <a:r>
              <a:rPr lang="en-US" dirty="0" smtClean="0"/>
              <a:t>It is so similar to DNA that it can serve as a temporary copy of DNA.</a:t>
            </a:r>
          </a:p>
          <a:p>
            <a:endParaRPr lang="en-US" dirty="0" smtClean="0"/>
          </a:p>
          <a:p>
            <a:r>
              <a:rPr lang="en-US" dirty="0" smtClean="0"/>
              <a:t>It helps in the process of changing the DNA code into proteins.</a:t>
            </a:r>
          </a:p>
          <a:p>
            <a:endParaRPr lang="en-US" dirty="0" smtClean="0"/>
          </a:p>
          <a:p>
            <a:r>
              <a:rPr lang="en-US" dirty="0" smtClean="0"/>
              <a:t>Look at age 92 figure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DNA Virtual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DNA/RNA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Cheek Cell DNA Extraction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http://www.gov.mb.ca/conservation/sustain/dnadone.pdf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http://library.thinkquest.org/19037/making_a_candy_model.html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http://www.explorelearning.com/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mRNA (messenger)-</a:t>
            </a:r>
            <a:r>
              <a:rPr lang="en-US" dirty="0" smtClean="0"/>
              <a:t>copy of DNA segment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Ribosome</a:t>
            </a:r>
            <a:r>
              <a:rPr lang="en-US" dirty="0" smtClean="0"/>
              <a:t>-a cell organelle composed of RNA and protein</a:t>
            </a:r>
          </a:p>
          <a:p>
            <a:endParaRPr lang="en-US" dirty="0" smtClean="0"/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tRNA</a:t>
            </a:r>
            <a:r>
              <a:rPr lang="en-US" dirty="0" smtClean="0"/>
              <a:t> (transfer)-picks up a specific amino acid from the cytoplasm,  and match up with bases from the mRNA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of a 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Steps: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1.     </a:t>
            </a:r>
            <a:r>
              <a:rPr lang="en-US" dirty="0" smtClean="0"/>
              <a:t>Copy one side of the segment of DNA containing a gene.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A </a:t>
            </a:r>
            <a:r>
              <a:rPr lang="en-US" dirty="0" err="1" smtClean="0"/>
              <a:t>mirrorlike</a:t>
            </a:r>
            <a:r>
              <a:rPr lang="en-US" dirty="0" smtClean="0"/>
              <a:t> copy of the DNA segment is made out of   </a:t>
            </a:r>
          </a:p>
          <a:p>
            <a:pPr marL="514350" indent="-514350">
              <a:buNone/>
            </a:pPr>
            <a:r>
              <a:rPr lang="en-US" dirty="0" smtClean="0"/>
              <a:t>       mRNA(messenger RNA)   It moves out of the nucleus and into the cytoplasm.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Each group of 3 bases on the mRNA segment codes for one amino acid.</a:t>
            </a:r>
          </a:p>
          <a:p>
            <a:pPr marL="514350" indent="-514350">
              <a:buAutoNum type="arabicPeriod" startAt="3"/>
            </a:pP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The mRNA segment is fed through the ribosome.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5.</a:t>
            </a:r>
            <a:r>
              <a:rPr lang="en-US" dirty="0" smtClean="0"/>
              <a:t>   The molecules of transfer RNA (</a:t>
            </a:r>
            <a:r>
              <a:rPr lang="en-US" dirty="0" err="1" smtClean="0"/>
              <a:t>tRNA</a:t>
            </a:r>
            <a:r>
              <a:rPr lang="en-US" dirty="0" smtClean="0"/>
              <a:t>) deliver </a:t>
            </a:r>
          </a:p>
          <a:p>
            <a:pPr>
              <a:buNone/>
            </a:pPr>
            <a:r>
              <a:rPr lang="en-US" dirty="0" smtClean="0"/>
              <a:t>       amino acids from the cytoplasm to the ribosome.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 startAt="6"/>
            </a:pPr>
            <a:r>
              <a:rPr lang="en-US" dirty="0" smtClean="0"/>
              <a:t>The amino acids are dropped off at the ribosome.</a:t>
            </a:r>
          </a:p>
          <a:p>
            <a:pPr marL="514350" indent="-514350">
              <a:buAutoNum type="arabicPeriod" startAt="6"/>
            </a:pPr>
            <a:endParaRPr lang="en-US" dirty="0" smtClean="0"/>
          </a:p>
          <a:p>
            <a:pPr marL="514350" indent="-514350">
              <a:buAutoNum type="arabicPeriod" startAt="6"/>
            </a:pPr>
            <a:r>
              <a:rPr lang="en-US" dirty="0" smtClean="0"/>
              <a:t>The amino acids are joined to make a protein.  One protein is produced for each gene.</a:t>
            </a:r>
          </a:p>
          <a:p>
            <a:pPr marL="514350" indent="-514350">
              <a:buAutoNum type="arabicPeriod" startAt="6"/>
            </a:pPr>
            <a:endParaRPr lang="en-US" dirty="0" smtClean="0"/>
          </a:p>
          <a:p>
            <a:pPr marL="514350" indent="-514350">
              <a:buAutoNum type="arabicPeriod" startAt="6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Making DNA and Protein Synthesis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DNA made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 is made of subunits called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nucleotides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nucleotide</a:t>
            </a:r>
            <a:r>
              <a:rPr lang="en-US" dirty="0" smtClean="0"/>
              <a:t>-consists of a sugar, a phosphate, and a base.</a:t>
            </a:r>
          </a:p>
          <a:p>
            <a:pPr lvl="1"/>
            <a:r>
              <a:rPr lang="en-US" dirty="0" smtClean="0"/>
              <a:t>The nucleotides  are identical except for the base.</a:t>
            </a:r>
          </a:p>
          <a:p>
            <a:pPr lvl="1"/>
            <a:r>
              <a:rPr lang="en-US" dirty="0" smtClean="0"/>
              <a:t>There are 4 bases (each one has a different shape):</a:t>
            </a:r>
          </a:p>
          <a:p>
            <a:pPr marL="1124712" lvl="2" indent="-457200">
              <a:buAutoNum type="arabicPeriod"/>
            </a:pPr>
            <a:r>
              <a:rPr lang="en-US" dirty="0" smtClean="0"/>
              <a:t>Adenine (A)</a:t>
            </a:r>
          </a:p>
          <a:p>
            <a:pPr marL="1124712" lvl="2" indent="-457200">
              <a:buAutoNum type="arabicPeriod"/>
            </a:pPr>
            <a:r>
              <a:rPr lang="en-US" dirty="0" smtClean="0"/>
              <a:t>Thymine (T)</a:t>
            </a:r>
          </a:p>
          <a:p>
            <a:pPr marL="1124712" lvl="2" indent="-457200">
              <a:buAutoNum type="arabicPeriod"/>
            </a:pPr>
            <a:r>
              <a:rPr lang="en-US" dirty="0" smtClean="0"/>
              <a:t>Guanine (G)</a:t>
            </a:r>
          </a:p>
          <a:p>
            <a:pPr marL="1124712" lvl="2" indent="-457200">
              <a:buAutoNum type="arabicPeriod"/>
            </a:pPr>
            <a:r>
              <a:rPr lang="en-US" dirty="0" smtClean="0"/>
              <a:t>Cytosine (C)</a:t>
            </a:r>
          </a:p>
          <a:p>
            <a:pPr marL="1124712" lvl="2" indent="-457200">
              <a:buNone/>
            </a:pPr>
            <a:endParaRPr lang="en-US" dirty="0" smtClean="0"/>
          </a:p>
          <a:p>
            <a:pPr marL="1124712" lvl="2" indent="-457200">
              <a:buNone/>
            </a:pPr>
            <a:r>
              <a:rPr lang="en-US" dirty="0" smtClean="0"/>
              <a:t>Look at figure 1 on page 86</a:t>
            </a:r>
          </a:p>
          <a:p>
            <a:pPr marL="1124712" lvl="2" indent="-45720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Mutations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Changes in the number, type, or order of bases on a</a:t>
            </a:r>
          </a:p>
          <a:p>
            <a:pPr>
              <a:buNone/>
            </a:pPr>
            <a:r>
              <a:rPr lang="en-US" dirty="0" smtClean="0"/>
              <a:t>piece of DNA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deletion</a:t>
            </a:r>
            <a:r>
              <a:rPr lang="en-US" dirty="0" smtClean="0"/>
              <a:t>-when a base is left out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insertion</a:t>
            </a:r>
            <a:r>
              <a:rPr lang="en-US" dirty="0" smtClean="0"/>
              <a:t>-when an extra base is added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substitution</a:t>
            </a:r>
            <a:r>
              <a:rPr lang="en-US" dirty="0" smtClean="0"/>
              <a:t>-the wrong base is used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Mutations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Possible consequences:</a:t>
            </a:r>
          </a:p>
          <a:p>
            <a:pPr marL="514350" indent="-514350">
              <a:buAutoNum type="arabicPeriod"/>
            </a:pPr>
            <a:r>
              <a:rPr lang="en-US" dirty="0" smtClean="0"/>
              <a:t>Improved trait</a:t>
            </a:r>
          </a:p>
          <a:p>
            <a:pPr marL="514350" indent="-514350">
              <a:buAutoNum type="arabicPeriod"/>
            </a:pPr>
            <a:r>
              <a:rPr lang="en-US" dirty="0" smtClean="0"/>
              <a:t>No change</a:t>
            </a:r>
          </a:p>
          <a:p>
            <a:pPr marL="514350" indent="-514350">
              <a:buAutoNum type="arabicPeriod"/>
            </a:pPr>
            <a:r>
              <a:rPr lang="en-US" dirty="0" smtClean="0"/>
              <a:t>Harmful trait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When an error is found, it is usually fixed.  If it is not,</a:t>
            </a:r>
          </a:p>
          <a:p>
            <a:pPr marL="514350" indent="-514350">
              <a:buNone/>
            </a:pPr>
            <a:r>
              <a:rPr lang="en-US" dirty="0" smtClean="0"/>
              <a:t>Then the mistakes become part of the genetic message.</a:t>
            </a:r>
          </a:p>
          <a:p>
            <a:pPr marL="514350" indent="-514350">
              <a:buNone/>
            </a:pPr>
            <a:r>
              <a:rPr lang="en-US" dirty="0" smtClean="0"/>
              <a:t>If it occurs in sex cells, the changed gene can be passed </a:t>
            </a:r>
          </a:p>
          <a:p>
            <a:pPr marL="514350" indent="-514350">
              <a:buNone/>
            </a:pPr>
            <a:r>
              <a:rPr lang="en-US" dirty="0" smtClean="0"/>
              <a:t>on to the next generation.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mutations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errors when DNA is copied</a:t>
            </a:r>
          </a:p>
          <a:p>
            <a:r>
              <a:rPr lang="en-US" dirty="0" smtClean="0"/>
              <a:t>Damage to DNA</a:t>
            </a:r>
          </a:p>
          <a:p>
            <a:r>
              <a:rPr lang="en-US" dirty="0" smtClean="0"/>
              <a:t>A physical or chemical agent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mutagen</a:t>
            </a:r>
            <a:r>
              <a:rPr lang="en-US" dirty="0" smtClean="0"/>
              <a:t> –a physical or chemical agent that can cause 	            a mutation</a:t>
            </a:r>
          </a:p>
          <a:p>
            <a:pPr lvl="2"/>
            <a:r>
              <a:rPr lang="en-US" dirty="0" smtClean="0"/>
              <a:t>Examples are x-rays, high radiation, ultraviolet radiation,</a:t>
            </a:r>
          </a:p>
          <a:p>
            <a:pPr lvl="2">
              <a:buNone/>
            </a:pPr>
            <a:r>
              <a:rPr lang="en-US" dirty="0" smtClean="0"/>
              <a:t>	asbestos, and chemicals in cigarette smoke.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can be harmful because it may cause a gene to produce the wrong protein.</a:t>
            </a:r>
          </a:p>
          <a:p>
            <a:endParaRPr lang="en-US" dirty="0" smtClean="0"/>
          </a:p>
          <a:p>
            <a:r>
              <a:rPr lang="en-US" dirty="0" smtClean="0"/>
              <a:t>A simple change in an amino acid can cause the disease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sickle cell anemia</a:t>
            </a:r>
            <a:r>
              <a:rPr lang="en-US" dirty="0" smtClean="0"/>
              <a:t>.  It affects red blood cells.</a:t>
            </a:r>
          </a:p>
          <a:p>
            <a:endParaRPr lang="en-US" dirty="0" smtClean="0"/>
          </a:p>
          <a:p>
            <a:r>
              <a:rPr lang="en-US" dirty="0" smtClean="0"/>
              <a:t>Look at page 95 figure 4 to see the result in the substitution.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ickle_cell_anemi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1" y="3504428"/>
            <a:ext cx="4038600" cy="33535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3962400"/>
            <a:ext cx="4188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Normal Cells		  Sickle Cells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11430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Sickle Cell Anemia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 descr="sickle cell.jpg"/>
          <p:cNvPicPr>
            <a:picLocks noGrp="1" noChangeAspect="1"/>
          </p:cNvPicPr>
          <p:nvPr>
            <p:ph idx="4294967295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18160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cause ethical and scientific debates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Genetic Engineering-scientists manipulate individual genes within organisms.</a:t>
            </a:r>
          </a:p>
          <a:p>
            <a:pPr marL="880110" lvl="1" indent="-514350"/>
            <a:r>
              <a:rPr lang="en-US" dirty="0" smtClean="0"/>
              <a:t>Look at figure 5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880110" lvl="1" indent="-514350"/>
            <a:r>
              <a:rPr lang="en-US" dirty="0" smtClean="0"/>
              <a:t>Can use it to create new products like drugs, foods, or fabrics.</a:t>
            </a:r>
          </a:p>
          <a:p>
            <a:pPr marL="880110" lvl="1" indent="-514350"/>
            <a:r>
              <a:rPr lang="en-US" dirty="0" smtClean="0"/>
              <a:t>Cows may be used to produce human proteins.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Can Genetic Engineering be Dangerous?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r>
              <a:rPr lang="en-US" dirty="0" smtClean="0"/>
              <a:t>Some scientists worry about the dangers of creating genetically engineered organisms.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DNA fingerprinting-identifies the unique patterns in an individual’s DNA</a:t>
            </a:r>
          </a:p>
          <a:p>
            <a:endParaRPr lang="en-US" dirty="0" smtClean="0"/>
          </a:p>
          <a:p>
            <a:r>
              <a:rPr lang="en-US" dirty="0" smtClean="0"/>
              <a:t>It can be used as evidence in crimes.</a:t>
            </a:r>
          </a:p>
          <a:p>
            <a:endParaRPr lang="en-US" dirty="0" smtClean="0"/>
          </a:p>
          <a:p>
            <a:r>
              <a:rPr lang="en-US" dirty="0" smtClean="0"/>
              <a:t>It can be used to identify hereditary diseases and family relations.</a:t>
            </a:r>
          </a:p>
          <a:p>
            <a:endParaRPr lang="en-US" dirty="0" smtClean="0"/>
          </a:p>
          <a:p>
            <a:r>
              <a:rPr lang="en-US" dirty="0" smtClean="0"/>
              <a:t>Identical twins have identical DNA.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clone</a:t>
            </a:r>
            <a:r>
              <a:rPr lang="en-US" dirty="0" smtClean="0"/>
              <a:t>-a new organism that has an exact copy of another organism’s genes.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3"/>
              </a:rPr>
              <a:t>DNA Fingerprinting Lab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mtClean="0">
                <a:hlinkClick r:id="rId4"/>
              </a:rPr>
              <a:t>How cloning 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http://www.guardian.co.uk/gall/0,8542,627251,00.html</a:t>
            </a:r>
            <a:endParaRPr lang="en-US" dirty="0" smtClean="0"/>
          </a:p>
          <a:p>
            <a:endParaRPr lang="en-US" dirty="0" smtClean="0"/>
          </a:p>
          <a:p>
            <a:r>
              <a:rPr lang="en-US" smtClean="0">
                <a:hlinkClick r:id="rId4"/>
              </a:rPr>
              <a:t>http://www.businesspundit.com/20-animals-that-have-been-cloned/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http://learn.genetics.utah.edu/content/begin/dna/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3"/>
              </a:rPr>
              <a:t>DNA </a:t>
            </a:r>
            <a:r>
              <a:rPr lang="en-US" dirty="0" smtClean="0">
                <a:hlinkClick r:id="rId3"/>
              </a:rPr>
              <a:t>video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1950	Chargaff’s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Erwin Chargaff found that in DNA the amount: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adenine equals the amount of thymine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guanine equals the amount of cytosine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This is known as Chargaff’s Rules.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Rosalind Franklin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made images of DNA molecules using a process called x-ray diffraction.</a:t>
            </a:r>
          </a:p>
          <a:p>
            <a:endParaRPr lang="en-US" dirty="0" smtClean="0"/>
          </a:p>
          <a:p>
            <a:r>
              <a:rPr lang="en-US" dirty="0" smtClean="0"/>
              <a:t>How did it work?  X-rays are aimed at the DNA molecule.  The x-ray hits part of the molecule and bounces off.  She captured it on film, and suggested it had a spiral shape.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Watson and Crick’s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seeing Franklin’s images,  they concluded that DNA looked like a long twisted ladder. </a:t>
            </a:r>
          </a:p>
          <a:p>
            <a:endParaRPr lang="en-US" dirty="0" smtClean="0"/>
          </a:p>
          <a:p>
            <a:r>
              <a:rPr lang="en-US" dirty="0" smtClean="0"/>
              <a:t>They built a model of DNA, which helped explain how DNA is copied and how it functions in the cell.</a:t>
            </a:r>
          </a:p>
        </p:txBody>
      </p:sp>
      <p:pic>
        <p:nvPicPr>
          <p:cNvPr id="1028" name="Picture 4" descr="http://www.strideguides.com/CU/ImageCache/cache_JtcRgk2_32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113784"/>
            <a:ext cx="2819400" cy="27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http://www.learner.org/interactives/dna/history.html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DNA Looks Like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048000"/>
            <a:ext cx="3048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http://jennifersaylor.files.wordpress.com/2006/08/d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048000"/>
            <a:ext cx="4572000" cy="304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95400" y="1905000"/>
            <a:ext cx="73424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Double Helix</a:t>
            </a:r>
            <a:r>
              <a:rPr lang="en-US" dirty="0" smtClean="0"/>
              <a:t>-it looks like a twisted ladder.  The two sides to the ladder </a:t>
            </a:r>
          </a:p>
          <a:p>
            <a:r>
              <a:rPr lang="en-US" dirty="0" smtClean="0"/>
              <a:t>are made of alternating sugar and phosphate parts.  The rungs of the </a:t>
            </a:r>
          </a:p>
          <a:p>
            <a:r>
              <a:rPr lang="en-US" dirty="0" smtClean="0"/>
              <a:t>ladder are made of a pair of bases.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4197</TotalTime>
  <Words>1255</Words>
  <Application>Microsoft Office PowerPoint</Application>
  <PresentationFormat>On-screen Show (4:3)</PresentationFormat>
  <Paragraphs>247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Flow</vt:lpstr>
      <vt:lpstr>Genes &amp; DNA</vt:lpstr>
      <vt:lpstr>What did Scientists Know about the Material in Genes?</vt:lpstr>
      <vt:lpstr>What is DNA made of?</vt:lpstr>
      <vt:lpstr>Slide 4</vt:lpstr>
      <vt:lpstr>1950 Chargaff’s Rules</vt:lpstr>
      <vt:lpstr>Rosalind Franklin</vt:lpstr>
      <vt:lpstr>Watson and Crick’s Model</vt:lpstr>
      <vt:lpstr>Timeline</vt:lpstr>
      <vt:lpstr>What DNA Looks Like</vt:lpstr>
      <vt:lpstr>Slide 10</vt:lpstr>
      <vt:lpstr>Making Copies of DNA</vt:lpstr>
      <vt:lpstr>Slide 12</vt:lpstr>
      <vt:lpstr>How Copies are Made</vt:lpstr>
      <vt:lpstr>When Copies are Made</vt:lpstr>
      <vt:lpstr>Using Base Pair Rules Write the complimentary base sequence of:</vt:lpstr>
      <vt:lpstr>Slide 16</vt:lpstr>
      <vt:lpstr>Section 2:  How DNA Works</vt:lpstr>
      <vt:lpstr>Slide 18</vt:lpstr>
      <vt:lpstr>Slide 19</vt:lpstr>
      <vt:lpstr>Genes and Proteins</vt:lpstr>
      <vt:lpstr>Proteins</vt:lpstr>
      <vt:lpstr>RNA (ribonucleic acid)</vt:lpstr>
      <vt:lpstr>Slide 23</vt:lpstr>
      <vt:lpstr>Slide 24</vt:lpstr>
      <vt:lpstr>Slide 25</vt:lpstr>
      <vt:lpstr>Slide 26</vt:lpstr>
      <vt:lpstr>Making of a Protein</vt:lpstr>
      <vt:lpstr>Slide 28</vt:lpstr>
      <vt:lpstr>Slide 29</vt:lpstr>
      <vt:lpstr>Mutations-</vt:lpstr>
      <vt:lpstr>Do Mutations Matter?</vt:lpstr>
      <vt:lpstr>How do mutations happen?</vt:lpstr>
      <vt:lpstr>An Example of Substitution</vt:lpstr>
      <vt:lpstr>Slide 34</vt:lpstr>
      <vt:lpstr>Genetic Knowledge</vt:lpstr>
      <vt:lpstr>Can Genetic Engineering be Dangerous?</vt:lpstr>
      <vt:lpstr>Genetic Identification</vt:lpstr>
      <vt:lpstr>Slide 38</vt:lpstr>
      <vt:lpstr>Slide 39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 &amp; DNA</dc:title>
  <dc:creator>Kris</dc:creator>
  <cp:lastModifiedBy>Kris</cp:lastModifiedBy>
  <cp:revision>41</cp:revision>
  <dcterms:created xsi:type="dcterms:W3CDTF">2010-01-25T02:10:45Z</dcterms:created>
  <dcterms:modified xsi:type="dcterms:W3CDTF">2013-01-25T03:28:28Z</dcterms:modified>
</cp:coreProperties>
</file>