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8"/>
  </p:notesMasterIdLst>
  <p:sldIdLst>
    <p:sldId id="256" r:id="rId2"/>
    <p:sldId id="257" r:id="rId3"/>
    <p:sldId id="307" r:id="rId4"/>
    <p:sldId id="258" r:id="rId5"/>
    <p:sldId id="259" r:id="rId6"/>
    <p:sldId id="260" r:id="rId7"/>
    <p:sldId id="261" r:id="rId8"/>
    <p:sldId id="263" r:id="rId9"/>
    <p:sldId id="308" r:id="rId10"/>
    <p:sldId id="309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92" r:id="rId20"/>
    <p:sldId id="271" r:id="rId21"/>
    <p:sldId id="272" r:id="rId22"/>
    <p:sldId id="273" r:id="rId23"/>
    <p:sldId id="274" r:id="rId24"/>
    <p:sldId id="310" r:id="rId25"/>
    <p:sldId id="279" r:id="rId26"/>
    <p:sldId id="275" r:id="rId27"/>
    <p:sldId id="276" r:id="rId28"/>
    <p:sldId id="277" r:id="rId29"/>
    <p:sldId id="280" r:id="rId30"/>
    <p:sldId id="281" r:id="rId31"/>
    <p:sldId id="278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1" r:id="rId41"/>
    <p:sldId id="290" r:id="rId42"/>
    <p:sldId id="293" r:id="rId43"/>
    <p:sldId id="294" r:id="rId44"/>
    <p:sldId id="295" r:id="rId45"/>
    <p:sldId id="296" r:id="rId46"/>
    <p:sldId id="297" r:id="rId47"/>
    <p:sldId id="311" r:id="rId48"/>
    <p:sldId id="300" r:id="rId49"/>
    <p:sldId id="299" r:id="rId50"/>
    <p:sldId id="298" r:id="rId51"/>
    <p:sldId id="301" r:id="rId52"/>
    <p:sldId id="302" r:id="rId53"/>
    <p:sldId id="303" r:id="rId54"/>
    <p:sldId id="304" r:id="rId55"/>
    <p:sldId id="305" r:id="rId56"/>
    <p:sldId id="30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7" autoAdjust="0"/>
  </p:normalViewPr>
  <p:slideViewPr>
    <p:cSldViewPr>
      <p:cViewPr varScale="1">
        <p:scale>
          <a:sx n="86" d="100"/>
          <a:sy n="86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A6462-7C06-498F-B142-B5CF3FE2031C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BA73D-9C81-4729-94CD-F864C157D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73D-9C81-4729-94CD-F864C157D0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656E38-5923-4268-8D3A-7CF8198A7DF8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55807C-A685-4E00-97A7-FBCBB0AB9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fl-cymru.org.uk/vtc/factors_plant_growth/eng/Introduction/InteractiveWhiteboardActivity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a.pearson.com.au/schools/cw/au_sch_phillips_sci3_1/dnd/sci3_9_1.html" TargetMode="External"/><Relationship Id="rId5" Type="http://schemas.openxmlformats.org/officeDocument/2006/relationships/hyperlink" Target="http://urbanext.illinois.edu/gpe/case4/c4facts1a.html" TargetMode="External"/><Relationship Id="rId4" Type="http://schemas.openxmlformats.org/officeDocument/2006/relationships/hyperlink" Target="http://www.sciencekids.co.nz/gamesactivities/lifecycle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inism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JRXGmArIWmo&amp;feature=related" TargetMode="External"/><Relationship Id="rId5" Type="http://schemas.openxmlformats.org/officeDocument/2006/relationships/hyperlink" Target="http://www.youtube.com/watch?v=YBj2Q-je-94" TargetMode="External"/><Relationship Id="rId4" Type="http://schemas.openxmlformats.org/officeDocument/2006/relationships/hyperlink" Target="http://www.youtube.com/watch?v=zkmVxxw5ka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oe.k12.ut.us/CURR/science/sciber00/7th/genetics/sciber/punnett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biosci/genbio/virtual_labs/BL_05/BL_05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lencoe.mcgraw-hill.com/sites/0078778066/student_view0/chapter5/math_practice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ftb.org/1/concep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corner.com/worksheets/meiosis_internet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h7c8YbYGqo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bfe8d51OF4Q" TargetMode="External"/><Relationship Id="rId4" Type="http://schemas.openxmlformats.org/officeDocument/2006/relationships/hyperlink" Target="http://www.youtube.com/watch?v=D1_-mQS_FZ0&amp;feature=related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baby/divi_flash.html" TargetMode="External"/><Relationship Id="rId7" Type="http://schemas.openxmlformats.org/officeDocument/2006/relationships/hyperlink" Target="http://www2.edc.org/weblabs/DragonMeiosis/DragonMeiosisMenu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edc.org/weblabs/Mendel/mendel.html" TargetMode="External"/><Relationship Id="rId5" Type="http://schemas.openxmlformats.org/officeDocument/2006/relationships/hyperlink" Target="http://www.cellsalive.com/meiosis.htm" TargetMode="External"/><Relationship Id="rId4" Type="http://schemas.openxmlformats.org/officeDocument/2006/relationships/hyperlink" Target="http://www.johnkyrk.com/meiosis.htmlhtt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3:  Heredity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8077200" cy="167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Heredity</a:t>
            </a:r>
            <a:r>
              <a:rPr lang="en-US" sz="3600" dirty="0" smtClean="0">
                <a:solidFill>
                  <a:srgbClr val="FFC000"/>
                </a:solidFill>
              </a:rPr>
              <a:t>-the passing of genetic traits 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                    from parents to offspring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Labeling the Flower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Labeling 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hlinkClick r:id="rId5"/>
              </a:rPr>
              <a:t>Mystery (go to case 4)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6"/>
              </a:rPr>
              <a:t>Labeling Flower Parts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 studied one characteristic at a time.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characteristic</a:t>
            </a:r>
            <a:r>
              <a:rPr lang="en-US" dirty="0" smtClean="0"/>
              <a:t>-a feature that has different forms in a population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err="1" smtClean="0"/>
              <a:t>ie</a:t>
            </a:r>
            <a:r>
              <a:rPr lang="en-US" dirty="0" smtClean="0"/>
              <a:t>-hair color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trait</a:t>
            </a:r>
            <a:r>
              <a:rPr lang="en-US" dirty="0" smtClean="0"/>
              <a:t>-the different forms like red, yellow, or brown are called this.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Look at the different characteristics that he studied on page 58 figure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Mendels</a:t>
            </a:r>
            <a:r>
              <a:rPr lang="en-US" dirty="0" smtClean="0"/>
              <a:t> </a:t>
            </a: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 crossed pea plants to study different characteristics.</a:t>
            </a:r>
          </a:p>
          <a:p>
            <a:r>
              <a:rPr lang="en-US" dirty="0" smtClean="0"/>
              <a:t>He used true breeding plants.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err="1" smtClean="0"/>
              <a:t>ie</a:t>
            </a:r>
            <a:r>
              <a:rPr lang="en-US" dirty="0" smtClean="0"/>
              <a:t>.  white flower with a purple flower</a:t>
            </a:r>
          </a:p>
          <a:p>
            <a:r>
              <a:rPr lang="en-US" dirty="0" smtClean="0"/>
              <a:t>The offspring of the 1</a:t>
            </a:r>
            <a:r>
              <a:rPr lang="en-US" baseline="30000" dirty="0" smtClean="0"/>
              <a:t>st</a:t>
            </a:r>
            <a:r>
              <a:rPr lang="en-US" dirty="0" smtClean="0"/>
              <a:t> cross is called the </a:t>
            </a:r>
          </a:p>
          <a:p>
            <a:pPr>
              <a:buNone/>
            </a:pPr>
            <a:r>
              <a:rPr lang="en-US" dirty="0" smtClean="0"/>
              <a:t>     1</a:t>
            </a:r>
            <a:r>
              <a:rPr lang="en-US" baseline="30000" dirty="0" smtClean="0"/>
              <a:t>st</a:t>
            </a:r>
            <a:r>
              <a:rPr lang="en-US" dirty="0" smtClean="0"/>
              <a:t> generation.</a:t>
            </a:r>
          </a:p>
          <a:p>
            <a:pPr>
              <a:buNone/>
            </a:pPr>
            <a:r>
              <a:rPr lang="en-US" dirty="0" smtClean="0"/>
              <a:t>The results in the 1</a:t>
            </a:r>
            <a:r>
              <a:rPr lang="en-US" baseline="30000" dirty="0" smtClean="0"/>
              <a:t>st</a:t>
            </a:r>
            <a:r>
              <a:rPr lang="en-US" dirty="0" smtClean="0"/>
              <a:t> cross were always purple flowers.</a:t>
            </a:r>
          </a:p>
          <a:p>
            <a:pPr>
              <a:buNone/>
            </a:pPr>
            <a:r>
              <a:rPr lang="en-US" dirty="0" smtClean="0"/>
              <a:t>He called this trait that appeared the </a:t>
            </a:r>
            <a:r>
              <a:rPr lang="en-US" dirty="0" smtClean="0">
                <a:solidFill>
                  <a:srgbClr val="FFC000"/>
                </a:solidFill>
              </a:rPr>
              <a:t>dominant trait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recessive trait</a:t>
            </a:r>
            <a:r>
              <a:rPr lang="en-US" dirty="0" smtClean="0"/>
              <a:t>-the trait that seemed to fade into the background.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 allowed the 1</a:t>
            </a:r>
            <a:r>
              <a:rPr lang="en-US" baseline="30000" dirty="0" smtClean="0"/>
              <a:t>st</a:t>
            </a:r>
            <a:r>
              <a:rPr lang="en-US" dirty="0" smtClean="0"/>
              <a:t> generation plants to self-pollinate.</a:t>
            </a:r>
          </a:p>
          <a:p>
            <a:endParaRPr lang="en-US" dirty="0" smtClean="0"/>
          </a:p>
          <a:p>
            <a:r>
              <a:rPr lang="en-US" dirty="0" smtClean="0"/>
              <a:t>The results:  The recessive trait (white flower) </a:t>
            </a:r>
          </a:p>
          <a:p>
            <a:pPr>
              <a:buNone/>
            </a:pPr>
            <a:r>
              <a:rPr lang="en-US" dirty="0" smtClean="0"/>
              <a:t>                              appeared.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Mendelian</a:t>
            </a:r>
            <a:r>
              <a:rPr lang="en-US" dirty="0" smtClean="0"/>
              <a:t> Cross Activity (page 58)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Ratios in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Ratio</a:t>
            </a:r>
            <a:r>
              <a:rPr lang="en-US" dirty="0" smtClean="0"/>
              <a:t>-a relationship between two different numbers that is often expressed as a fraction.</a:t>
            </a:r>
          </a:p>
          <a:p>
            <a:r>
              <a:rPr lang="en-US" dirty="0" smtClean="0"/>
              <a:t>Look at Mendel’s results on page 60.  Calculate the dominant-to-recessive ration for each characteristic.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 explained his results showed that each plant had two sets of instructions for each characteristic.  Each parent donated one set of instructions.</a:t>
            </a:r>
          </a:p>
          <a:p>
            <a:endParaRPr lang="en-US" dirty="0" smtClean="0"/>
          </a:p>
          <a:p>
            <a:r>
              <a:rPr lang="en-US" dirty="0" smtClean="0"/>
              <a:t>He published his findings in 1865, but it was not until after his death that his work was recognized.  </a:t>
            </a:r>
          </a:p>
          <a:p>
            <a:r>
              <a:rPr lang="en-US" dirty="0" smtClean="0"/>
              <a:t>He opened the door to modern genetics.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  Traits &amp;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Mendel discovered that the ratio of dominant traits to recessive traits were 3:1.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genes</a:t>
            </a:r>
            <a:r>
              <a:rPr lang="en-US" dirty="0" smtClean="0"/>
              <a:t>-a set of instructions for an inherited trait.</a:t>
            </a:r>
          </a:p>
          <a:p>
            <a:endParaRPr lang="en-US" dirty="0" smtClean="0"/>
          </a:p>
          <a:p>
            <a:r>
              <a:rPr lang="en-US" dirty="0" smtClean="0"/>
              <a:t>Each parent gives one set of genes to the offspring.  So, the offspring has two forms of the same gene for each characteristic (one from each parent).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Alleles-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different forms of a gene (dominant &amp; recessive)</a:t>
            </a:r>
          </a:p>
          <a:p>
            <a:endParaRPr lang="en-US" dirty="0" smtClean="0"/>
          </a:p>
          <a:p>
            <a:r>
              <a:rPr lang="en-US" dirty="0" smtClean="0"/>
              <a:t>dominant  alleles are shown with a capital letter, and recessive are shown with a lowercase letter :	 </a:t>
            </a:r>
            <a:r>
              <a:rPr lang="en-US" dirty="0" err="1" smtClean="0"/>
              <a:t>Rr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phenotype</a:t>
            </a:r>
            <a:r>
              <a:rPr lang="en-US" dirty="0" smtClean="0"/>
              <a:t>-an organism’s appearance</a:t>
            </a:r>
          </a:p>
          <a:p>
            <a:endParaRPr lang="en-US" dirty="0" smtClean="0"/>
          </a:p>
          <a:p>
            <a:r>
              <a:rPr lang="en-US" dirty="0" smtClean="0"/>
              <a:t>For example, in humans there’s hair color,</a:t>
            </a:r>
          </a:p>
          <a:p>
            <a:pPr>
              <a:buNone/>
            </a:pPr>
            <a:r>
              <a:rPr lang="en-US" dirty="0" smtClean="0"/>
              <a:t>    skin color, and eye color.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albinism</a:t>
            </a:r>
            <a:r>
              <a:rPr lang="en-US" dirty="0" smtClean="0"/>
              <a:t>-prevents the hair, eyes, and skin from having normal coloring.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http://www.albinism.org/</a:t>
            </a:r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http://www.youtube.com/watch?v=zkmVxxw5kaw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http://www.youtube.com/watch?v=YBj2Q-je-94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>
                <a:hlinkClick r:id="rId6"/>
              </a:rPr>
              <a:t>Albino in Africa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Born in 1822 in </a:t>
            </a:r>
            <a:r>
              <a:rPr lang="en-US" dirty="0" err="1" smtClean="0"/>
              <a:t>Heinzendorf</a:t>
            </a:r>
            <a:r>
              <a:rPr lang="en-US" dirty="0" smtClean="0"/>
              <a:t>, Austria</a:t>
            </a:r>
          </a:p>
          <a:p>
            <a:r>
              <a:rPr lang="en-US" dirty="0" smtClean="0"/>
              <a:t>Grew up on a farm and learned a lot about flowers and fruit trees.</a:t>
            </a:r>
          </a:p>
          <a:p>
            <a:r>
              <a:rPr lang="en-US" dirty="0" smtClean="0"/>
              <a:t>Entered a monastery at age 21</a:t>
            </a:r>
          </a:p>
          <a:p>
            <a:r>
              <a:rPr lang="en-US" dirty="0" smtClean="0"/>
              <a:t>Monks taught science &amp; performed experiments</a:t>
            </a:r>
          </a:p>
          <a:p>
            <a:r>
              <a:rPr lang="en-US" dirty="0" smtClean="0"/>
              <a:t>He was sent to Vienna where he could receive training in teaching.</a:t>
            </a:r>
          </a:p>
          <a:p>
            <a:r>
              <a:rPr lang="en-US" dirty="0" smtClean="0"/>
              <a:t>He had trouble taking tests.</a:t>
            </a:r>
          </a:p>
          <a:p>
            <a:r>
              <a:rPr lang="en-US" dirty="0" smtClean="0"/>
              <a:t>He failed the final exam &amp; returned to the monastery to do research.</a:t>
            </a:r>
          </a:p>
          <a:p>
            <a:r>
              <a:rPr lang="en-US" dirty="0" smtClean="0"/>
              <a:t>He discovered the principles of heredity in the monastery garden.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Both inherited alleles together </a:t>
            </a:r>
          </a:p>
          <a:p>
            <a:endParaRPr lang="en-US" dirty="0" smtClean="0"/>
          </a:p>
          <a:p>
            <a:r>
              <a:rPr lang="en-US" dirty="0" smtClean="0"/>
              <a:t>A plant with two dominant or two recessive alleles (PP or pp) is said to be </a:t>
            </a:r>
            <a:r>
              <a:rPr lang="en-US" b="1" dirty="0" smtClean="0">
                <a:solidFill>
                  <a:srgbClr val="FFC000"/>
                </a:solidFill>
              </a:rPr>
              <a:t>homozygous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plant that has a dominant and a recessive allele (Pp) is </a:t>
            </a:r>
            <a:r>
              <a:rPr lang="en-US" b="1" dirty="0" smtClean="0">
                <a:solidFill>
                  <a:srgbClr val="FFC000"/>
                </a:solidFill>
              </a:rPr>
              <a:t>heterozygous.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used to organize all the possible combinations of offspring from particular parents.</a:t>
            </a:r>
          </a:p>
          <a:p>
            <a:endParaRPr lang="en-US" dirty="0" smtClean="0"/>
          </a:p>
          <a:p>
            <a:r>
              <a:rPr lang="en-US" dirty="0" smtClean="0"/>
              <a:t>If you cross a true breeding purple-flowered plant (PP) with a true  breeding white-flowered plant  (pp),  all of the offspring </a:t>
            </a:r>
          </a:p>
          <a:p>
            <a:pPr>
              <a:buNone/>
            </a:pPr>
            <a:r>
              <a:rPr lang="en-US" dirty="0" smtClean="0"/>
              <a:t>    will have the same genotype (Pp).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dominant allele (P) ensures that all offspring will be purple-flowered.  The recessive allele (p) may be passed on to the next generation.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3"/>
              </a:rPr>
              <a:t>http://www.usoe.k12.ut.us/CURR/science/sciber00/7th/genetics/sciber/punnett.htm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Attempt to do the following crosses:</a:t>
            </a:r>
          </a:p>
          <a:p>
            <a:endParaRPr lang="en-US" dirty="0" smtClean="0"/>
          </a:p>
          <a:p>
            <a:r>
              <a:rPr lang="en-US" dirty="0" smtClean="0"/>
              <a:t>PP with Pp</a:t>
            </a:r>
          </a:p>
          <a:p>
            <a:endParaRPr lang="en-US" dirty="0" smtClean="0"/>
          </a:p>
          <a:p>
            <a:r>
              <a:rPr lang="en-US" dirty="0" smtClean="0"/>
              <a:t>Pp with pp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PP with pp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err="1" smtClean="0"/>
              <a:t>Punnett</a:t>
            </a:r>
            <a:r>
              <a:rPr lang="en-US" dirty="0" smtClean="0"/>
              <a:t> Square   (Pp cross)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        P                  </a:t>
            </a:r>
            <a:r>
              <a:rPr lang="en-US" dirty="0" err="1" smtClean="0"/>
              <a:t>p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p		        P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2362200"/>
            <a:ext cx="48006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2247900" y="434340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</p:cNvCxnSpPr>
          <p:nvPr/>
        </p:nvCxnSpPr>
        <p:spPr>
          <a:xfrm rot="10800000" flipH="1" flipV="1">
            <a:off x="1828800" y="4343400"/>
            <a:ext cx="2514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0"/>
            <a:endCxn id="4" idx="2"/>
          </p:cNvCxnSpPr>
          <p:nvPr/>
        </p:nvCxnSpPr>
        <p:spPr>
          <a:xfrm rot="16200000" flipH="1">
            <a:off x="2247900" y="43434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>
            <a:off x="1828800" y="4419600"/>
            <a:ext cx="480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124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3600" dirty="0" smtClean="0"/>
              <a:t>PP           </a:t>
            </a:r>
            <a:r>
              <a:rPr lang="en-US" sz="3600" dirty="0" err="1" smtClean="0"/>
              <a:t>Pp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pP</a:t>
            </a:r>
            <a:r>
              <a:rPr lang="en-US" sz="3600" dirty="0" smtClean="0"/>
              <a:t>               </a:t>
            </a:r>
            <a:r>
              <a:rPr lang="en-US" sz="3600" dirty="0" err="1" smtClean="0"/>
              <a:t>pp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hlinkClick r:id="rId3"/>
              </a:rPr>
              <a:t>Punnett</a:t>
            </a:r>
            <a:r>
              <a:rPr lang="en-US" dirty="0" smtClean="0">
                <a:hlinkClick r:id="rId3"/>
              </a:rPr>
              <a:t> Square Virtual Lab</a:t>
            </a:r>
            <a:endParaRPr lang="en-US" dirty="0" smtClean="0"/>
          </a:p>
          <a:p>
            <a:r>
              <a:rPr lang="en-US" smtClean="0">
                <a:hlinkClick r:id="rId4"/>
              </a:rPr>
              <a:t>Practice Problems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wrinkled seeds taste sweeter than round seeds.  How could you produce more wrinkled seeds?   The dominant allele for seed shape is R (round).  These seeds change sugar into starch.  This is what causes the seed to be round.  Seeds with </a:t>
            </a:r>
            <a:r>
              <a:rPr lang="en-US" dirty="0" err="1" smtClean="0"/>
              <a:t>rr</a:t>
            </a:r>
            <a:r>
              <a:rPr lang="en-US" dirty="0" smtClean="0"/>
              <a:t> do not make or store this starch, so the seed tastes sweeter.</a:t>
            </a:r>
          </a:p>
          <a:p>
            <a:endParaRPr lang="en-US" dirty="0" smtClean="0"/>
          </a:p>
          <a:p>
            <a:r>
              <a:rPr lang="en-US" dirty="0" smtClean="0"/>
              <a:t>If you had a pea plant with </a:t>
            </a:r>
            <a:r>
              <a:rPr lang="en-US" dirty="0" err="1" smtClean="0"/>
              <a:t>Rr</a:t>
            </a:r>
            <a:r>
              <a:rPr lang="en-US" dirty="0" smtClean="0"/>
              <a:t>, what would you cross it with to get some offspring with wrinkled seeds?</a:t>
            </a:r>
          </a:p>
          <a:p>
            <a:endParaRPr lang="en-US" dirty="0" smtClean="0"/>
          </a:p>
          <a:p>
            <a:r>
              <a:rPr lang="en-US" dirty="0" smtClean="0"/>
              <a:t>Draw a </a:t>
            </a:r>
            <a:r>
              <a:rPr lang="en-US" dirty="0" err="1" smtClean="0"/>
              <a:t>Punnett</a:t>
            </a:r>
            <a:r>
              <a:rPr lang="en-US" dirty="0" smtClean="0"/>
              <a:t> Square to show this.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Mendel’s 2</a:t>
            </a:r>
            <a:r>
              <a:rPr lang="en-US" baseline="30000" dirty="0" smtClean="0"/>
              <a:t>nd</a:t>
            </a:r>
            <a:r>
              <a:rPr lang="en-US" dirty="0" smtClean="0"/>
              <a:t>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 allowed the 1</a:t>
            </a:r>
            <a:r>
              <a:rPr lang="en-US" baseline="30000" dirty="0" smtClean="0"/>
              <a:t>st</a:t>
            </a:r>
            <a:r>
              <a:rPr lang="en-US" dirty="0" smtClean="0"/>
              <a:t> generation plants to self-pollinate.</a:t>
            </a:r>
          </a:p>
          <a:p>
            <a:endParaRPr lang="en-US" dirty="0" smtClean="0"/>
          </a:p>
          <a:p>
            <a:r>
              <a:rPr lang="en-US" dirty="0" smtClean="0"/>
              <a:t>PP, Pp, &amp; </a:t>
            </a:r>
            <a:r>
              <a:rPr lang="en-US" dirty="0" err="1" smtClean="0"/>
              <a:t>pP</a:t>
            </a:r>
            <a:r>
              <a:rPr lang="en-US" dirty="0" smtClean="0"/>
              <a:t> have the same phenotype-purple flowers.  Why?  Because each contains at least one dominant allele.</a:t>
            </a:r>
          </a:p>
          <a:p>
            <a:endParaRPr lang="en-US" dirty="0" smtClean="0"/>
          </a:p>
          <a:p>
            <a:r>
              <a:rPr lang="en-US" dirty="0" smtClean="0"/>
              <a:t>The only combination that produces white flowers is the pp.  Look at figure 3 on pg. 64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ratio is 3:1.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chances?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parent has 2 alleles for each gene.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offspring having Pp allele is equally likely to receive either allele.  It is like a coin toss.</a:t>
            </a:r>
          </a:p>
          <a:p>
            <a:pPr>
              <a:buNone/>
            </a:pPr>
            <a:r>
              <a:rPr lang="en-US" dirty="0" smtClean="0"/>
              <a:t>	50%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mathematical chance that something will happen.  It is most often written as a fraction or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probability of tossing  a coin and getting 2 heads in a row?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http://www.dnaftb.org/1/concept/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Multiply the probability of tossing the 1</a:t>
            </a:r>
            <a:r>
              <a:rPr lang="en-US" baseline="30000" dirty="0" smtClean="0"/>
              <a:t>st</a:t>
            </a:r>
            <a:r>
              <a:rPr lang="en-US" dirty="0" smtClean="0"/>
              <a:t> head by the probability of tossing the 2</a:t>
            </a:r>
            <a:r>
              <a:rPr lang="en-US" baseline="30000" dirty="0" smtClean="0"/>
              <a:t>nd</a:t>
            </a:r>
            <a:r>
              <a:rPr lang="en-US" dirty="0" smtClean="0"/>
              <a:t> head.</a:t>
            </a:r>
          </a:p>
          <a:p>
            <a:endParaRPr lang="en-US" dirty="0" smtClean="0"/>
          </a:p>
          <a:p>
            <a:r>
              <a:rPr lang="en-US" dirty="0" smtClean="0"/>
              <a:t>½  x  ½ = ¼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find the </a:t>
            </a:r>
            <a:r>
              <a:rPr lang="en-US" dirty="0" err="1" smtClean="0"/>
              <a:t>probablility</a:t>
            </a:r>
            <a:r>
              <a:rPr lang="en-US" dirty="0" smtClean="0"/>
              <a:t> that you will toss 2 heads in a row, multiply the probability of the 1</a:t>
            </a:r>
            <a:r>
              <a:rPr lang="en-US" baseline="30000" dirty="0" smtClean="0"/>
              <a:t>st</a:t>
            </a:r>
            <a:r>
              <a:rPr lang="en-US" dirty="0" smtClean="0"/>
              <a:t> toss by the probability of the 2</a:t>
            </a:r>
            <a:r>
              <a:rPr lang="en-US" baseline="30000" dirty="0" smtClean="0"/>
              <a:t>nd</a:t>
            </a:r>
            <a:r>
              <a:rPr lang="en-US" dirty="0" smtClean="0"/>
              <a:t>  toss.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½ (1</a:t>
            </a:r>
            <a:r>
              <a:rPr lang="en-US" baseline="30000" dirty="0" smtClean="0"/>
              <a:t>st</a:t>
            </a:r>
            <a:r>
              <a:rPr lang="en-US" dirty="0" smtClean="0"/>
              <a:t> toss)    x      ½ (2</a:t>
            </a:r>
            <a:r>
              <a:rPr lang="en-US" baseline="30000" dirty="0" smtClean="0"/>
              <a:t>nd</a:t>
            </a:r>
            <a:r>
              <a:rPr lang="en-US" dirty="0" smtClean="0"/>
              <a:t> toss)   =   ¼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roll a pair of dice, what is the probability that you will roll 2 threes?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633222" indent="-514350">
              <a:buAutoNum type="arabicPeriod"/>
            </a:pPr>
            <a:r>
              <a:rPr lang="en-US" dirty="0" smtClean="0"/>
              <a:t>Count the number of faces on a single die.  Put this number in the denominator:  ____</a:t>
            </a:r>
          </a:p>
          <a:p>
            <a:pPr marL="633222" indent="-514350">
              <a:buAutoNum type="arabicPeriod"/>
            </a:pPr>
            <a:endParaRPr lang="en-US" dirty="0" smtClean="0"/>
          </a:p>
          <a:p>
            <a:pPr marL="633222" indent="-514350">
              <a:buAutoNum type="arabicPeriod"/>
            </a:pPr>
            <a:r>
              <a:rPr lang="en-US" dirty="0" smtClean="0"/>
              <a:t>Count how many ways you can roll a three with one die.  Put this number in the numerator:   _____</a:t>
            </a:r>
          </a:p>
          <a:p>
            <a:pPr marL="633222" indent="-514350">
              <a:buAutoNum type="arabicPeriod"/>
            </a:pPr>
            <a:endParaRPr lang="en-US" dirty="0" smtClean="0"/>
          </a:p>
          <a:p>
            <a:pPr marL="633222" indent="-514350">
              <a:buAutoNum type="arabicPeriod"/>
            </a:pPr>
            <a:r>
              <a:rPr lang="en-US" dirty="0" smtClean="0"/>
              <a:t>To find the probability that you will throw 2 threes, multiply the probability of throwing the first three by the probability of throwing the second three:  ____ x ____ = 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roll a single die, what is the probability that you will roll an even number?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3/6 or ½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order for a pea plant to have white flowers, it must receive a  p  allele from each parent.</a:t>
            </a:r>
          </a:p>
          <a:p>
            <a:endParaRPr lang="en-US" dirty="0" smtClean="0"/>
          </a:p>
          <a:p>
            <a:r>
              <a:rPr lang="en-US" dirty="0" smtClean="0"/>
              <a:t>Offspring from a Pp x Pp cross has a 50% chance of receiving either allele from either parent.  </a:t>
            </a:r>
          </a:p>
          <a:p>
            <a:endParaRPr lang="en-US" dirty="0" smtClean="0"/>
          </a:p>
          <a:p>
            <a:r>
              <a:rPr lang="en-US" dirty="0" smtClean="0"/>
              <a:t>The probability of inheriting 2 p alleles is:</a:t>
            </a:r>
          </a:p>
          <a:p>
            <a:pPr>
              <a:buNone/>
            </a:pPr>
            <a:r>
              <a:rPr lang="en-US" dirty="0" smtClean="0"/>
              <a:t>		½ x ½ = ¼ or 25%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Exceptions to Mendel’s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Incomplete Dominance-</a:t>
            </a:r>
          </a:p>
          <a:p>
            <a:r>
              <a:rPr lang="en-US" dirty="0" smtClean="0"/>
              <a:t>One trait is not completely dominant over another.</a:t>
            </a:r>
          </a:p>
          <a:p>
            <a:r>
              <a:rPr lang="en-US" smtClean="0"/>
              <a:t>Each </a:t>
            </a:r>
            <a:r>
              <a:rPr lang="en-US" dirty="0" smtClean="0"/>
              <a:t>has a degree of influence.</a:t>
            </a:r>
          </a:p>
          <a:p>
            <a:endParaRPr lang="en-US" dirty="0" smtClean="0"/>
          </a:p>
          <a:p>
            <a:r>
              <a:rPr lang="en-US" dirty="0" smtClean="0"/>
              <a:t>Look at figure 5 on page 66</a:t>
            </a:r>
          </a:p>
          <a:p>
            <a:pPr>
              <a:buNone/>
            </a:pPr>
            <a:r>
              <a:rPr lang="en-US" dirty="0" smtClean="0"/>
              <a:t>     Cross-breeding 2 true breeding snapdragons</a:t>
            </a:r>
          </a:p>
          <a:p>
            <a:pPr>
              <a:buNone/>
            </a:pPr>
            <a:r>
              <a:rPr lang="en-US" dirty="0" smtClean="0"/>
              <a:t>      resulted in pink.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Gene, Many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gene can influence more than</a:t>
            </a:r>
          </a:p>
          <a:p>
            <a:pPr>
              <a:buNone/>
            </a:pPr>
            <a:r>
              <a:rPr lang="en-US" dirty="0" smtClean="0"/>
              <a:t>    one trait.</a:t>
            </a:r>
          </a:p>
          <a:p>
            <a:endParaRPr lang="en-US" dirty="0" smtClean="0"/>
          </a:p>
          <a:p>
            <a:r>
              <a:rPr lang="en-US" dirty="0" smtClean="0"/>
              <a:t>Look at Figure 6 on page 66</a:t>
            </a:r>
          </a:p>
          <a:p>
            <a:pPr>
              <a:buNone/>
            </a:pPr>
            <a:r>
              <a:rPr lang="en-US" dirty="0" smtClean="0"/>
              <a:t>    The white fur is caused by a single gene, but it also controls more than fur color.  It controls eye color as well.</a:t>
            </a:r>
            <a:endParaRPr lang="en-US" dirty="0"/>
          </a:p>
        </p:txBody>
      </p:sp>
      <p:pic>
        <p:nvPicPr>
          <p:cNvPr id="4" name="Picture 3" descr="ti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8297" y="0"/>
            <a:ext cx="243570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Genes, One 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Traits like the color of your eyes, skin, and hair are from several genes acting together.</a:t>
            </a:r>
          </a:p>
          <a:p>
            <a:endParaRPr lang="en-US" dirty="0" smtClean="0"/>
          </a:p>
          <a:p>
            <a:r>
              <a:rPr lang="en-US" dirty="0" smtClean="0"/>
              <a:t>So, it is difficult to tell if traits are the result of a dominant or recessive gene.  </a:t>
            </a:r>
          </a:p>
          <a:p>
            <a:endParaRPr lang="en-US" dirty="0" smtClean="0"/>
          </a:p>
          <a:p>
            <a:r>
              <a:rPr lang="en-US" dirty="0" smtClean="0"/>
              <a:t>Different combinations of alleles cause different eye color shades.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077200" cy="5181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*</a:t>
            </a:r>
            <a:r>
              <a:rPr lang="en-US" sz="2700" dirty="0" smtClean="0"/>
              <a:t>He noticed that a trait that appeared in one   </a:t>
            </a:r>
            <a:br>
              <a:rPr lang="en-US" sz="2700" dirty="0" smtClean="0"/>
            </a:br>
            <a:r>
              <a:rPr lang="en-US" sz="2700" dirty="0" smtClean="0"/>
              <a:t>  generation (parents) was not always </a:t>
            </a:r>
            <a:br>
              <a:rPr lang="en-US" sz="2700" dirty="0" smtClean="0"/>
            </a:br>
            <a:r>
              <a:rPr lang="en-US" sz="2700" dirty="0" smtClean="0"/>
              <a:t>  present in the next generation (offspring).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*In the generation after that, the trait showed up again.</a:t>
            </a:r>
            <a:br>
              <a:rPr lang="en-US" sz="27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dirty="0" smtClean="0"/>
              <a:t>Mendel decided to study these patterns in garden peas.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9346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More Mendel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ye chart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4206"/>
            <a:ext cx="9144000" cy="70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 genes make it possible that you will grow to be tall, however, a healthy diet is essential to reach your full potential height.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2 kinds of reproduction: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1.	asexual </a:t>
            </a:r>
          </a:p>
          <a:p>
            <a:pPr>
              <a:buNone/>
            </a:pPr>
            <a:r>
              <a:rPr lang="en-US" dirty="0" smtClean="0"/>
              <a:t>		2.	sexual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one parent cell is needed</a:t>
            </a:r>
          </a:p>
          <a:p>
            <a:r>
              <a:rPr lang="en-US" dirty="0" smtClean="0"/>
              <a:t>The structures inside the cell are copied, the cell divides, and results in offspring that are exact copies of their parents.</a:t>
            </a:r>
          </a:p>
          <a:p>
            <a:r>
              <a:rPr lang="en-US" dirty="0" smtClean="0"/>
              <a:t>This type of division is known as mitosis.</a:t>
            </a:r>
          </a:p>
          <a:p>
            <a:endParaRPr lang="en-US" dirty="0" smtClean="0"/>
          </a:p>
          <a:p>
            <a:r>
              <a:rPr lang="en-US" dirty="0" smtClean="0"/>
              <a:t>The cells in your body reproduce this 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Produces offspring that share traits with their parents but are not exactly like either parent.</a:t>
            </a:r>
          </a:p>
          <a:p>
            <a:endParaRPr lang="en-US" dirty="0" smtClean="0"/>
          </a:p>
          <a:p>
            <a:r>
              <a:rPr lang="en-US" dirty="0" smtClean="0"/>
              <a:t>The parent cells are called </a:t>
            </a:r>
            <a:r>
              <a:rPr lang="en-US" b="1" dirty="0" smtClean="0">
                <a:solidFill>
                  <a:srgbClr val="0070C0"/>
                </a:solidFill>
              </a:rPr>
              <a:t>sex cells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Homologous chromosomes-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Chromosomes that carry the same set of genes (like a pair of shoes)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Human sex cells are different.  They have ½ the normal amount of chromosomes:  23.</a:t>
            </a:r>
          </a:p>
          <a:p>
            <a:r>
              <a:rPr lang="en-US" dirty="0" smtClean="0"/>
              <a:t>Sex cells only have one shoe.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a copying process that produces sex cells with half the usual number of chromosomes.</a:t>
            </a:r>
          </a:p>
          <a:p>
            <a:endParaRPr lang="en-US" dirty="0" smtClean="0"/>
          </a:p>
          <a:p>
            <a:r>
              <a:rPr lang="en-US" dirty="0" smtClean="0"/>
              <a:t>Why?  </a:t>
            </a:r>
          </a:p>
          <a:p>
            <a:pPr>
              <a:buNone/>
            </a:pPr>
            <a:r>
              <a:rPr lang="en-US" dirty="0" smtClean="0"/>
              <a:t>		Human egg cell has 23 chromosomes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Sperm cell has         23 chromosomes</a:t>
            </a:r>
          </a:p>
          <a:p>
            <a:pPr>
              <a:buNone/>
            </a:pPr>
            <a:r>
              <a:rPr lang="en-US" dirty="0" smtClean="0"/>
              <a:t>	The new cell that forms when they join has</a:t>
            </a:r>
          </a:p>
          <a:p>
            <a:pPr>
              <a:buNone/>
            </a:pPr>
            <a:r>
              <a:rPr lang="en-US" dirty="0" smtClean="0"/>
              <a:t>					      46 chromosomes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Internet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Biology Corner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http://www.youtube.com/watch?v=uh7c8YbYGqo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http://www.youtube.com/watch?v=D1_-mQS_FZ0&amp;feature=related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http://www.youtube.com/watch?v=bfe8d51OF4Q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(meiosis square dance)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http://www.pbs.org/wgbh/nova/baby/divi_flash.html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http://www.johnkyrk.com/meiosis.htmlhttp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http://www.cellsalive.com/meiosis.htm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6"/>
              </a:rPr>
              <a:t>Mendel Tour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>
                <a:hlinkClick r:id="rId7"/>
              </a:rPr>
              <a:t>Dragon Meiosis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were garden peas a good choice?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Pea plants grow quickly.</a:t>
            </a:r>
          </a:p>
          <a:p>
            <a:r>
              <a:rPr lang="en-US" dirty="0" smtClean="0"/>
              <a:t>There are many different kinds available.</a:t>
            </a:r>
          </a:p>
          <a:p>
            <a:r>
              <a:rPr lang="en-US" dirty="0" smtClean="0"/>
              <a:t>They are able to self pollinate.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Self-pollinating plant</a:t>
            </a:r>
            <a:r>
              <a:rPr lang="en-US" dirty="0" smtClean="0"/>
              <a:t>-has both male and female reproductive structures.  So, pollen from one flower can fertilize the ovule of the same flower or the ovule of another flower on the same plant.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Walter Sutton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Mendel’s work, Walter </a:t>
            </a:r>
            <a:r>
              <a:rPr lang="en-US" smtClean="0"/>
              <a:t>made an important </a:t>
            </a:r>
            <a:r>
              <a:rPr lang="en-US" dirty="0" smtClean="0"/>
              <a:t>observation: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Genes are located on Chromosomes!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He found that the steps in meiosis explained Mendel’s results.  Look at figure 4 on page </a:t>
            </a:r>
          </a:p>
          <a:p>
            <a:pPr>
              <a:buNone/>
            </a:pPr>
            <a:r>
              <a:rPr lang="en-US" dirty="0" smtClean="0"/>
              <a:t>    72.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carry genes that determine sex.</a:t>
            </a:r>
          </a:p>
          <a:p>
            <a:endParaRPr lang="en-US" dirty="0" smtClean="0"/>
          </a:p>
          <a:p>
            <a:r>
              <a:rPr lang="en-US" dirty="0" smtClean="0"/>
              <a:t>Females have two X chromosomes:     XX</a:t>
            </a:r>
          </a:p>
          <a:p>
            <a:r>
              <a:rPr lang="en-US" dirty="0" smtClean="0"/>
              <a:t>Males have one X and one Y chromosome:</a:t>
            </a:r>
          </a:p>
          <a:p>
            <a:pPr>
              <a:buNone/>
            </a:pPr>
            <a:r>
              <a:rPr lang="en-US" dirty="0" smtClean="0"/>
              <a:t>								    XY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During meiosis, one of each of the chromosome pairs ends up in a sex cell.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 or a Boy?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So, when meiosis produces egg cells, each egg gets one X chromosome.</a:t>
            </a:r>
          </a:p>
          <a:p>
            <a:endParaRPr lang="en-US" dirty="0" smtClean="0"/>
          </a:p>
          <a:p>
            <a:r>
              <a:rPr lang="en-US" dirty="0" smtClean="0"/>
              <a:t>Meiosis produces sperm with either an X or a Y chromosome.  If an X is given, a female will be produced, and if a Y if given, a male will be produced.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gene for this disorder is recessive, so men are more likely to have these disorders.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Types of Sex-Linked Disorders:</a:t>
            </a:r>
          </a:p>
          <a:p>
            <a:r>
              <a:rPr lang="en-US" dirty="0" smtClean="0"/>
              <a:t>The X chromosome carries the </a:t>
            </a:r>
            <a:r>
              <a:rPr lang="en-US" b="1" dirty="0" smtClean="0">
                <a:solidFill>
                  <a:srgbClr val="0070C0"/>
                </a:solidFill>
              </a:rPr>
              <a:t>colorblindness</a:t>
            </a:r>
            <a:r>
              <a:rPr lang="en-US" dirty="0" smtClean="0"/>
              <a:t> disorder.</a:t>
            </a:r>
          </a:p>
          <a:p>
            <a:pPr lvl="1"/>
            <a:r>
              <a:rPr lang="en-US" dirty="0" smtClean="0"/>
              <a:t>To help people who are colorblind cities have added shapes to their street lights.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Hemophilia</a:t>
            </a:r>
            <a:r>
              <a:rPr lang="en-US" dirty="0" smtClean="0"/>
              <a:t>-prevents blood from clotting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people are worried that they may pass a disease onto their children, they can consult a genetic counselor.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Pedigree</a:t>
            </a:r>
            <a:r>
              <a:rPr lang="en-US" dirty="0" smtClean="0"/>
              <a:t>-a tool used for tracing a trait through generations of a family.  It can be used to predict whether a person is a carrier of a hereditary disease.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at figure 7  on page 74</a:t>
            </a:r>
          </a:p>
          <a:p>
            <a:endParaRPr lang="en-US" dirty="0" smtClean="0"/>
          </a:p>
          <a:p>
            <a:r>
              <a:rPr lang="en-US" dirty="0" smtClean="0"/>
              <a:t>It is a pedigree that traces a disease called cystic fibrosis, which causes serious lung problems.  Parents must be carriers for it to show up in their children.</a:t>
            </a:r>
          </a:p>
          <a:p>
            <a:endParaRPr lang="en-US" dirty="0" smtClean="0"/>
          </a:p>
          <a:p>
            <a:r>
              <a:rPr lang="en-US" dirty="0" smtClean="0"/>
              <a:t>Many different pedigrees can be drawn up to trace a trait. 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Organisms with desirable characteristics are put together.</a:t>
            </a:r>
          </a:p>
          <a:p>
            <a:endParaRPr lang="en-US" dirty="0" smtClean="0"/>
          </a:p>
          <a:p>
            <a:r>
              <a:rPr lang="en-US" dirty="0" smtClean="0"/>
              <a:t>For example,  chickens that produce larger eggs are bred for that purpose.</a:t>
            </a:r>
          </a:p>
          <a:p>
            <a:endParaRPr lang="en-US" dirty="0" smtClean="0"/>
          </a:p>
          <a:p>
            <a:r>
              <a:rPr lang="en-US" dirty="0" smtClean="0"/>
              <a:t>Specific breeds of dogs with desirable traits are bred.  </a:t>
            </a:r>
          </a:p>
          <a:p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it important that pea plants can self pollinate?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eggs (in an ovule) and sperm (in pollen) from the same plant combine to make a new plant.</a:t>
            </a:r>
          </a:p>
          <a:p>
            <a:endParaRPr lang="en-US" dirty="0" smtClean="0"/>
          </a:p>
          <a:p>
            <a:r>
              <a:rPr lang="en-US" dirty="0" smtClean="0"/>
              <a:t>These are called true-breeding plants.</a:t>
            </a:r>
          </a:p>
          <a:p>
            <a:endParaRPr lang="en-US" dirty="0" smtClean="0"/>
          </a:p>
          <a:p>
            <a:r>
              <a:rPr lang="en-US" b="1" dirty="0" smtClean="0"/>
              <a:t>True-breeding</a:t>
            </a:r>
            <a:r>
              <a:rPr lang="en-US" dirty="0" smtClean="0"/>
              <a:t>-all of its offspring will have the same trait as the parent.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Pollen from one plant fertilizes the ovule of a flower on a different plant.</a:t>
            </a:r>
          </a:p>
          <a:p>
            <a:endParaRPr lang="en-US" dirty="0" smtClean="0"/>
          </a:p>
          <a:p>
            <a:r>
              <a:rPr lang="en-US" dirty="0" smtClean="0"/>
              <a:t>How can this happen?</a:t>
            </a:r>
          </a:p>
          <a:p>
            <a:endParaRPr lang="en-US" dirty="0" smtClean="0"/>
          </a:p>
          <a:p>
            <a:pPr marL="633222" indent="-514350">
              <a:buAutoNum type="arabicPeriod"/>
            </a:pPr>
            <a:r>
              <a:rPr lang="en-US" dirty="0" smtClean="0"/>
              <a:t>Pollen may be carried by insects to a flower</a:t>
            </a:r>
          </a:p>
          <a:p>
            <a:pPr marL="633222" indent="-514350">
              <a:buNone/>
            </a:pPr>
            <a:r>
              <a:rPr lang="en-US" dirty="0" smtClean="0"/>
              <a:t>      on a different plant.</a:t>
            </a:r>
          </a:p>
          <a:p>
            <a:pPr marL="633222" indent="-514350">
              <a:buAutoNum type="arabicPeriod" startAt="2"/>
            </a:pPr>
            <a:r>
              <a:rPr lang="en-US" dirty="0" smtClean="0"/>
              <a:t>Pollen can be carried by the wind from one flower to another.</a:t>
            </a:r>
          </a:p>
          <a:p>
            <a:pPr marL="633222" indent="-514350">
              <a:buAutoNum type="arabicPeriod" startAt="2"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/>
              <a:t>Look at figure 2 on page 57</a:t>
            </a:r>
          </a:p>
          <a:p>
            <a:pPr marL="633222" indent="-51435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be sure that plants would cross pollinate, he removed the anthers of one plant so that the plant could not self-pollinate.  He used pollen from another plant to fertilize the plant.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Look at figure 4 on page 58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        Parts of a Flower</a:t>
            </a:r>
            <a:endParaRPr lang="en-US" dirty="0"/>
          </a:p>
        </p:txBody>
      </p:sp>
      <p:pic>
        <p:nvPicPr>
          <p:cNvPr id="2050" name="Picture 2" descr="http://www.amnh.org/learn/biodiversity_counts/ident_help/Parts_Plants/plants_GIF_Files/parts_of_flower(3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81800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6051</TotalTime>
  <Words>2025</Words>
  <Application>Microsoft Office PowerPoint</Application>
  <PresentationFormat>On-screen Show (4:3)</PresentationFormat>
  <Paragraphs>352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Median</vt:lpstr>
      <vt:lpstr>Chapter 3:  Heredity</vt:lpstr>
      <vt:lpstr>Gregor Mendel</vt:lpstr>
      <vt:lpstr>Slide 3</vt:lpstr>
      <vt:lpstr>*He noticed that a trait that appeared in one      generation (parents) was not always    present in the next generation (offspring).  *In the generation after that, the trait showed up again.  Mendel decided to study these patterns in garden peas.  </vt:lpstr>
      <vt:lpstr>Why were garden peas a good choice? </vt:lpstr>
      <vt:lpstr>Why is it important that pea plants can self pollinate?</vt:lpstr>
      <vt:lpstr>Cross-pollination</vt:lpstr>
      <vt:lpstr>Slide 8</vt:lpstr>
      <vt:lpstr>        Parts of a Flower</vt:lpstr>
      <vt:lpstr>Flower Websites</vt:lpstr>
      <vt:lpstr>Slide 11</vt:lpstr>
      <vt:lpstr>Mendels 1st Experiments</vt:lpstr>
      <vt:lpstr>2nd Experiments</vt:lpstr>
      <vt:lpstr>Ratios in Experiments</vt:lpstr>
      <vt:lpstr>Mendel’s Conclusion</vt:lpstr>
      <vt:lpstr>Section 2:   Traits &amp; Inheritance</vt:lpstr>
      <vt:lpstr>Alleles-</vt:lpstr>
      <vt:lpstr>Slide 18</vt:lpstr>
      <vt:lpstr>Slide 19</vt:lpstr>
      <vt:lpstr>Genotype-</vt:lpstr>
      <vt:lpstr>Punnett Square</vt:lpstr>
      <vt:lpstr>Slide 22</vt:lpstr>
      <vt:lpstr>    Punnett Square   (Pp cross)</vt:lpstr>
      <vt:lpstr>Slide 24</vt:lpstr>
      <vt:lpstr> Seeds </vt:lpstr>
      <vt:lpstr>    Mendel’s 2nd Experiments</vt:lpstr>
      <vt:lpstr>What are the chances?</vt:lpstr>
      <vt:lpstr>Probability-</vt:lpstr>
      <vt:lpstr>Calculating Probabilities</vt:lpstr>
      <vt:lpstr>Slide 30</vt:lpstr>
      <vt:lpstr>Calculating Probabilities</vt:lpstr>
      <vt:lpstr>Math Focus</vt:lpstr>
      <vt:lpstr>Steps</vt:lpstr>
      <vt:lpstr>Slide 34</vt:lpstr>
      <vt:lpstr>Slide 35</vt:lpstr>
      <vt:lpstr>Genotype Probability</vt:lpstr>
      <vt:lpstr>The Exceptions to Mendel’s Principles</vt:lpstr>
      <vt:lpstr>One Gene, Many Traits</vt:lpstr>
      <vt:lpstr>Many Genes, One Trait</vt:lpstr>
      <vt:lpstr>Slide 40</vt:lpstr>
      <vt:lpstr>Importance of Environment</vt:lpstr>
      <vt:lpstr>Section 3</vt:lpstr>
      <vt:lpstr>Asexual Reproduction</vt:lpstr>
      <vt:lpstr>Sexual Reproduction</vt:lpstr>
      <vt:lpstr> Homologous chromosomes- </vt:lpstr>
      <vt:lpstr>Meiosis</vt:lpstr>
      <vt:lpstr>Meiosis Internet Lesson</vt:lpstr>
      <vt:lpstr>You Tubes</vt:lpstr>
      <vt:lpstr>Slide 49</vt:lpstr>
      <vt:lpstr>Walter Sutton</vt:lpstr>
      <vt:lpstr>Sex Chromosomes</vt:lpstr>
      <vt:lpstr>Girl or a Boy?</vt:lpstr>
      <vt:lpstr>Sex-Linked Disorders</vt:lpstr>
      <vt:lpstr>Genetic Counseling</vt:lpstr>
      <vt:lpstr>Slide 55</vt:lpstr>
      <vt:lpstr>Selective Breeding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Kris</dc:creator>
  <cp:lastModifiedBy>Kris</cp:lastModifiedBy>
  <cp:revision>103</cp:revision>
  <dcterms:created xsi:type="dcterms:W3CDTF">2009-04-01T17:59:53Z</dcterms:created>
  <dcterms:modified xsi:type="dcterms:W3CDTF">2013-01-07T20:59:04Z</dcterms:modified>
</cp:coreProperties>
</file>