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1"/>
  </p:notesMasterIdLst>
  <p:handoutMasterIdLst>
    <p:handoutMasterId r:id="rId42"/>
  </p:handoutMasterIdLst>
  <p:sldIdLst>
    <p:sldId id="489" r:id="rId5"/>
    <p:sldId id="341" r:id="rId6"/>
    <p:sldId id="490" r:id="rId7"/>
    <p:sldId id="491" r:id="rId8"/>
    <p:sldId id="513" r:id="rId9"/>
    <p:sldId id="494" r:id="rId10"/>
    <p:sldId id="495" r:id="rId11"/>
    <p:sldId id="503" r:id="rId12"/>
    <p:sldId id="504" r:id="rId13"/>
    <p:sldId id="505" r:id="rId14"/>
    <p:sldId id="508" r:id="rId15"/>
    <p:sldId id="512" r:id="rId16"/>
    <p:sldId id="516" r:id="rId17"/>
    <p:sldId id="517" r:id="rId18"/>
    <p:sldId id="518" r:id="rId19"/>
    <p:sldId id="519" r:id="rId20"/>
    <p:sldId id="520" r:id="rId21"/>
    <p:sldId id="522" r:id="rId22"/>
    <p:sldId id="531" r:id="rId23"/>
    <p:sldId id="532" r:id="rId24"/>
    <p:sldId id="534" r:id="rId25"/>
    <p:sldId id="536" r:id="rId26"/>
    <p:sldId id="537" r:id="rId27"/>
    <p:sldId id="538" r:id="rId28"/>
    <p:sldId id="541" r:id="rId29"/>
    <p:sldId id="543" r:id="rId30"/>
    <p:sldId id="544" r:id="rId31"/>
    <p:sldId id="546" r:id="rId32"/>
    <p:sldId id="554" r:id="rId33"/>
    <p:sldId id="555" r:id="rId34"/>
    <p:sldId id="556" r:id="rId35"/>
    <p:sldId id="557" r:id="rId36"/>
    <p:sldId id="558" r:id="rId37"/>
    <p:sldId id="559" r:id="rId38"/>
    <p:sldId id="562" r:id="rId39"/>
    <p:sldId id="564" r:id="rId40"/>
  </p:sldIdLst>
  <p:sldSz cx="9144000" cy="6858000" type="screen4x3"/>
  <p:notesSz cx="6858000" cy="9144000"/>
  <p:custShowLst>
    <p:custShow name="Chapter" id="0">
      <p:sldLst/>
    </p:custShow>
    <p:custShow name="ELI Sect 1" id="1">
      <p:sldLst/>
    </p:custShow>
    <p:custShow name="ELI Sect 2" id="2">
      <p:sldLst/>
    </p:custShow>
    <p:custShow name="ELI Sect 3" id="3">
      <p:sldLst/>
    </p:custShow>
    <p:custShow name="ELI Sect 4" id="4">
      <p:sldLst/>
    </p:custShow>
    <p:custShow name="ELI STP" id="5">
      <p:sldLst/>
    </p:custShow>
    <p:custShow name="Image/Math" id="6">
      <p:sldLst/>
    </p:custShow>
    <p:custShow name="Bellringers" id="7">
      <p:sldLst/>
    </p:custShow>
    <p:custShow name="Transparencies" id="8">
      <p:sldLst/>
    </p:custShow>
    <p:custShow name="VIs Con" id="9">
      <p:sldLst/>
    </p:custShow>
    <p:custShow name="Resources" id="10">
      <p:sldLst/>
    </p:custShow>
    <p:custShow name="Chapter menu" id="11">
      <p:sldLst/>
    </p:custShow>
    <p:custShow name="No CNN" id="12">
      <p:sldLst/>
    </p:custShow>
    <p:custShow name="Chapter Presentation" id="13">
      <p:sldLst>
        <p:sld r:id="rId6"/>
        <p:sld r:id="rId5"/>
        <p:sld r:id="rId7"/>
        <p:sld r:id="rId8"/>
        <p:sld r:id="rId10"/>
        <p:sld r:id="rId11"/>
        <p:sld r:id="rId12"/>
        <p:sld r:id="rId13"/>
        <p:sld r:id="rId14"/>
        <p:sld r:id="rId15"/>
        <p:sld r:id="rId16"/>
        <p:sld r:id="rId9"/>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Lst>
    </p:custShow>
    <p:custShow name="Image and Activity Bank" id="14">
      <p:sldLst/>
    </p:custShow>
    <p:custShow name="Standardized Test Prep" id="15">
      <p:sldLst/>
    </p:custShow>
    <p:custShow name="Section 1" id="16">
      <p:sldLst>
        <p:sld r:id="rId6"/>
        <p:sld r:id="rId5"/>
        <p:sld r:id="rId7"/>
        <p:sld r:id="rId8"/>
        <p:sld r:id="rId10"/>
        <p:sld r:id="rId11"/>
        <p:sld r:id="rId12"/>
        <p:sld r:id="rId13"/>
        <p:sld r:id="rId14"/>
        <p:sld r:id="rId15"/>
        <p:sld r:id="rId16"/>
        <p:sld r:id="rId9"/>
      </p:sldLst>
    </p:custShow>
    <p:custShow name="Section 2" id="17">
      <p:sldLst>
        <p:sld r:id="rId17"/>
        <p:sld r:id="rId18"/>
        <p:sld r:id="rId19"/>
        <p:sld r:id="rId20"/>
        <p:sld r:id="rId21"/>
        <p:sld r:id="rId22"/>
        <p:sld r:id="rId23"/>
        <p:sld r:id="rId24"/>
        <p:sld r:id="rId25"/>
      </p:sldLst>
    </p:custShow>
    <p:custShow name="Section 3" id="18">
      <p:sldLst>
        <p:sld r:id="rId26"/>
        <p:sld r:id="rId27"/>
        <p:sld r:id="rId28"/>
        <p:sld r:id="rId29"/>
        <p:sld r:id="rId30"/>
        <p:sld r:id="rId31"/>
        <p:sld r:id="rId32"/>
        <p:sld r:id="rId33"/>
        <p:sld r:id="rId34"/>
        <p:sld r:id="rId35"/>
        <p:sld r:id="rId36"/>
        <p:sld r:id="rId37"/>
        <p:sld r:id="rId38"/>
        <p:sld r:id="rId39"/>
        <p:sld r:id="rId40"/>
      </p:sldLst>
    </p:custShow>
  </p:custShowLst>
  <p:custDataLst>
    <p:tags r:id="rId43"/>
  </p:custDataLst>
  <p:defaultTextStyle>
    <a:defPPr>
      <a:defRPr lang="en-US"/>
    </a:defPPr>
    <a:lvl1pPr algn="l" rtl="0" eaLnBrk="0" fontAlgn="base" hangingPunct="0">
      <a:spcBef>
        <a:spcPct val="0"/>
      </a:spcBef>
      <a:spcAft>
        <a:spcPct val="0"/>
      </a:spcAft>
      <a:defRPr sz="4000" kern="1200" baseline="-25000">
        <a:solidFill>
          <a:schemeClr val="tx1"/>
        </a:solidFill>
        <a:latin typeface="Arial" charset="0"/>
        <a:ea typeface="+mn-ea"/>
        <a:cs typeface="+mn-cs"/>
      </a:defRPr>
    </a:lvl1pPr>
    <a:lvl2pPr marL="457200" algn="l" rtl="0" eaLnBrk="0" fontAlgn="base" hangingPunct="0">
      <a:spcBef>
        <a:spcPct val="0"/>
      </a:spcBef>
      <a:spcAft>
        <a:spcPct val="0"/>
      </a:spcAft>
      <a:defRPr sz="4000" kern="1200" baseline="-25000">
        <a:solidFill>
          <a:schemeClr val="tx1"/>
        </a:solidFill>
        <a:latin typeface="Arial" charset="0"/>
        <a:ea typeface="+mn-ea"/>
        <a:cs typeface="+mn-cs"/>
      </a:defRPr>
    </a:lvl2pPr>
    <a:lvl3pPr marL="914400" algn="l" rtl="0" eaLnBrk="0" fontAlgn="base" hangingPunct="0">
      <a:spcBef>
        <a:spcPct val="0"/>
      </a:spcBef>
      <a:spcAft>
        <a:spcPct val="0"/>
      </a:spcAft>
      <a:defRPr sz="4000" kern="1200" baseline="-25000">
        <a:solidFill>
          <a:schemeClr val="tx1"/>
        </a:solidFill>
        <a:latin typeface="Arial" charset="0"/>
        <a:ea typeface="+mn-ea"/>
        <a:cs typeface="+mn-cs"/>
      </a:defRPr>
    </a:lvl3pPr>
    <a:lvl4pPr marL="1371600" algn="l" rtl="0" eaLnBrk="0" fontAlgn="base" hangingPunct="0">
      <a:spcBef>
        <a:spcPct val="0"/>
      </a:spcBef>
      <a:spcAft>
        <a:spcPct val="0"/>
      </a:spcAft>
      <a:defRPr sz="4000" kern="1200" baseline="-25000">
        <a:solidFill>
          <a:schemeClr val="tx1"/>
        </a:solidFill>
        <a:latin typeface="Arial" charset="0"/>
        <a:ea typeface="+mn-ea"/>
        <a:cs typeface="+mn-cs"/>
      </a:defRPr>
    </a:lvl4pPr>
    <a:lvl5pPr marL="1828800" algn="l" rtl="0" eaLnBrk="0" fontAlgn="base" hangingPunct="0">
      <a:spcBef>
        <a:spcPct val="0"/>
      </a:spcBef>
      <a:spcAft>
        <a:spcPct val="0"/>
      </a:spcAft>
      <a:defRPr sz="4000" kern="1200" baseline="-25000">
        <a:solidFill>
          <a:schemeClr val="tx1"/>
        </a:solidFill>
        <a:latin typeface="Arial" charset="0"/>
        <a:ea typeface="+mn-ea"/>
        <a:cs typeface="+mn-cs"/>
      </a:defRPr>
    </a:lvl5pPr>
    <a:lvl6pPr marL="2286000" algn="l" defTabSz="914400" rtl="0" eaLnBrk="1" latinLnBrk="0" hangingPunct="1">
      <a:defRPr sz="4000" kern="1200" baseline="-25000">
        <a:solidFill>
          <a:schemeClr val="tx1"/>
        </a:solidFill>
        <a:latin typeface="Arial" charset="0"/>
        <a:ea typeface="+mn-ea"/>
        <a:cs typeface="+mn-cs"/>
      </a:defRPr>
    </a:lvl6pPr>
    <a:lvl7pPr marL="2743200" algn="l" defTabSz="914400" rtl="0" eaLnBrk="1" latinLnBrk="0" hangingPunct="1">
      <a:defRPr sz="4000" kern="1200" baseline="-25000">
        <a:solidFill>
          <a:schemeClr val="tx1"/>
        </a:solidFill>
        <a:latin typeface="Arial" charset="0"/>
        <a:ea typeface="+mn-ea"/>
        <a:cs typeface="+mn-cs"/>
      </a:defRPr>
    </a:lvl7pPr>
    <a:lvl8pPr marL="3200400" algn="l" defTabSz="914400" rtl="0" eaLnBrk="1" latinLnBrk="0" hangingPunct="1">
      <a:defRPr sz="4000" kern="1200" baseline="-25000">
        <a:solidFill>
          <a:schemeClr val="tx1"/>
        </a:solidFill>
        <a:latin typeface="Arial" charset="0"/>
        <a:ea typeface="+mn-ea"/>
        <a:cs typeface="+mn-cs"/>
      </a:defRPr>
    </a:lvl8pPr>
    <a:lvl9pPr marL="3657600" algn="l" defTabSz="914400" rtl="0" eaLnBrk="1" latinLnBrk="0" hangingPunct="1">
      <a:defRPr sz="40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CC3300"/>
    <a:srgbClr val="000099"/>
    <a:srgbClr val="FFCC00"/>
    <a:srgbClr val="CC0000"/>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1" autoAdjust="0"/>
    <p:restoredTop sz="85111" autoAdjust="0"/>
  </p:normalViewPr>
  <p:slideViewPr>
    <p:cSldViewPr snapToObjects="1">
      <p:cViewPr>
        <p:scale>
          <a:sx n="75" d="100"/>
          <a:sy n="75" d="100"/>
        </p:scale>
        <p:origin x="-762" y="-144"/>
      </p:cViewPr>
      <p:guideLst>
        <p:guide orient="horz" pos="2160"/>
        <p:guide pos="2880"/>
      </p:guideLst>
    </p:cSldViewPr>
  </p:slideViewPr>
  <p:outlineViewPr>
    <p:cViewPr>
      <p:scale>
        <a:sx n="50" d="100"/>
        <a:sy n="50"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100" d="100"/>
        <a:sy n="100" d="100"/>
      </p:scale>
      <p:origin x="0" y="18408"/>
    </p:cViewPr>
  </p:sorterViewPr>
  <p:notesViewPr>
    <p:cSldViewPr snapToObjects="1">
      <p:cViewPr varScale="1">
        <p:scale>
          <a:sx n="111" d="100"/>
          <a:sy n="111" d="100"/>
        </p:scale>
        <p:origin x="-104" y="-3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xfrm>
            <a:off x="1150938" y="692150"/>
            <a:ext cx="4556125" cy="3416300"/>
          </a:xfrm>
          <a:ln/>
        </p:spPr>
      </p:sp>
      <p:sp>
        <p:nvSpPr>
          <p:cNvPr id="66563"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xfrm>
            <a:off x="1150938" y="692150"/>
            <a:ext cx="4556125" cy="3416300"/>
          </a:xfrm>
          <a:ln/>
        </p:spPr>
      </p:sp>
      <p:sp>
        <p:nvSpPr>
          <p:cNvPr id="70659"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xfrm>
            <a:off x="1150938" y="692150"/>
            <a:ext cx="4556125" cy="3416300"/>
          </a:xfrm>
          <a:ln/>
        </p:spPr>
      </p:sp>
      <p:sp>
        <p:nvSpPr>
          <p:cNvPr id="75779"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a:xfrm>
            <a:off x="1150938" y="692150"/>
            <a:ext cx="4556125" cy="3416300"/>
          </a:xfrm>
          <a:ln/>
        </p:spPr>
      </p:sp>
      <p:sp>
        <p:nvSpPr>
          <p:cNvPr id="82947"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a:xfrm>
            <a:off x="1150938" y="692150"/>
            <a:ext cx="4556125" cy="3416300"/>
          </a:xfrm>
          <a:ln/>
        </p:spPr>
      </p:sp>
      <p:sp>
        <p:nvSpPr>
          <p:cNvPr id="83971"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xfrm>
            <a:off x="1150938" y="692150"/>
            <a:ext cx="4556125" cy="3416300"/>
          </a:xfrm>
          <a:ln/>
        </p:spPr>
      </p:sp>
      <p:sp>
        <p:nvSpPr>
          <p:cNvPr id="54275"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xfrm>
            <a:off x="1150938" y="692150"/>
            <a:ext cx="4556125" cy="3416300"/>
          </a:xfrm>
          <a:ln/>
        </p:spPr>
      </p:sp>
      <p:sp>
        <p:nvSpPr>
          <p:cNvPr id="58371"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a:ln w="9525"/>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 Box 13"/>
          <p:cNvSpPr txBox="1">
            <a:spLocks noChangeArrowheads="1"/>
          </p:cNvSpPr>
          <p:nvPr userDrawn="1"/>
        </p:nvSpPr>
        <p:spPr bwMode="auto">
          <a:xfrm>
            <a:off x="5283200" y="6643688"/>
            <a:ext cx="3048000" cy="214312"/>
          </a:xfrm>
          <a:prstGeom prst="rect">
            <a:avLst/>
          </a:prstGeom>
          <a:noFill/>
          <a:ln w="12700">
            <a:noFill/>
            <a:miter lim="800000"/>
            <a:headEnd/>
            <a:tailEnd/>
          </a:ln>
        </p:spPr>
        <p:txBody>
          <a:bodyPr>
            <a:spAutoFit/>
          </a:bodyPr>
          <a:lstStyle/>
          <a:p>
            <a:r>
              <a:rPr lang="en-US" sz="800" baseline="0">
                <a:solidFill>
                  <a:schemeClr val="bg1"/>
                </a:solidFill>
              </a:rPr>
              <a:t>Copyright © by Holt, Rinehart and Winston. All rights reserved.</a:t>
            </a:r>
          </a:p>
        </p:txBody>
      </p:sp>
      <p:pic>
        <p:nvPicPr>
          <p:cNvPr id="3" name="Picture 14"/>
          <p:cNvPicPr>
            <a:picLocks noChangeAspect="1" noChangeArrowheads="1"/>
          </p:cNvPicPr>
          <p:nvPr userDrawn="1"/>
        </p:nvPicPr>
        <p:blipFill>
          <a:blip r:embed="rId3" cstate="print"/>
          <a:srcRect/>
          <a:stretch>
            <a:fillRect/>
          </a:stretch>
        </p:blipFill>
        <p:spPr bwMode="auto">
          <a:xfrm>
            <a:off x="6350000" y="6248400"/>
            <a:ext cx="1792288" cy="393700"/>
          </a:xfrm>
          <a:prstGeom prst="rect">
            <a:avLst/>
          </a:prstGeom>
          <a:noFill/>
          <a:ln w="9525">
            <a:noFill/>
            <a:miter lim="800000"/>
            <a:headEnd/>
            <a:tailEnd/>
          </a:ln>
        </p:spPr>
      </p:pic>
      <p:sp>
        <p:nvSpPr>
          <p:cNvPr id="4" name="Rectangle 15"/>
          <p:cNvSpPr>
            <a:spLocks noChangeArrowheads="1"/>
          </p:cNvSpPr>
          <p:nvPr userDrawn="1"/>
        </p:nvSpPr>
        <p:spPr bwMode="auto">
          <a:xfrm>
            <a:off x="6483350" y="6278563"/>
            <a:ext cx="1524000" cy="274637"/>
          </a:xfrm>
          <a:prstGeom prst="rect">
            <a:avLst/>
          </a:prstGeom>
          <a:noFill/>
          <a:ln w="12700">
            <a:noFill/>
            <a:miter lim="800000"/>
            <a:headEnd/>
            <a:tailEnd/>
          </a:ln>
        </p:spPr>
        <p:txBody>
          <a:bodyPr>
            <a:spAutoFit/>
          </a:bodyPr>
          <a:lstStyle/>
          <a:p>
            <a:pPr algn="ctr"/>
            <a:r>
              <a:rPr lang="en-US" sz="1200" b="1" baseline="0">
                <a:solidFill>
                  <a:srgbClr val="000099"/>
                </a:solidFill>
              </a:rPr>
              <a:t>Resources</a:t>
            </a:r>
            <a:endParaRPr lang="en-US" sz="1000" b="1" baseline="0">
              <a:solidFill>
                <a:srgbClr val="000099"/>
              </a:solidFill>
            </a:endParaRPr>
          </a:p>
        </p:txBody>
      </p:sp>
      <p:pic>
        <p:nvPicPr>
          <p:cNvPr id="5" name="Picture 16"/>
          <p:cNvPicPr>
            <a:picLocks noChangeAspect="1" noChangeArrowheads="1"/>
          </p:cNvPicPr>
          <p:nvPr userDrawn="1"/>
        </p:nvPicPr>
        <p:blipFill>
          <a:blip r:embed="rId4" cstate="print"/>
          <a:srcRect/>
          <a:stretch>
            <a:fillRect/>
          </a:stretch>
        </p:blipFill>
        <p:spPr bwMode="auto">
          <a:xfrm>
            <a:off x="4445000" y="6248400"/>
            <a:ext cx="1792288" cy="393700"/>
          </a:xfrm>
          <a:prstGeom prst="rect">
            <a:avLst/>
          </a:prstGeom>
          <a:noFill/>
          <a:ln w="9525">
            <a:noFill/>
            <a:miter lim="800000"/>
            <a:headEnd/>
            <a:tailEnd/>
          </a:ln>
        </p:spPr>
      </p:pic>
      <p:sp>
        <p:nvSpPr>
          <p:cNvPr id="6" name="Rectangle 17"/>
          <p:cNvSpPr>
            <a:spLocks noChangeArrowheads="1"/>
          </p:cNvSpPr>
          <p:nvPr userDrawn="1"/>
        </p:nvSpPr>
        <p:spPr bwMode="auto">
          <a:xfrm>
            <a:off x="4597400" y="6278563"/>
            <a:ext cx="1524000" cy="274637"/>
          </a:xfrm>
          <a:prstGeom prst="rect">
            <a:avLst/>
          </a:prstGeom>
          <a:noFill/>
          <a:ln w="12700">
            <a:noFill/>
            <a:miter lim="800000"/>
            <a:headEnd/>
            <a:tailEnd/>
          </a:ln>
        </p:spPr>
        <p:txBody>
          <a:bodyPr>
            <a:spAutoFit/>
          </a:bodyPr>
          <a:lstStyle/>
          <a:p>
            <a:pPr algn="ctr"/>
            <a:r>
              <a:rPr lang="en-US" sz="1200" b="1" baseline="0">
                <a:solidFill>
                  <a:srgbClr val="000099"/>
                </a:solidFill>
              </a:rPr>
              <a:t>Chapter menu</a:t>
            </a:r>
            <a:endParaRPr lang="en-US" sz="1000" b="1" baseline="0">
              <a:solidFill>
                <a:srgbClr val="000099"/>
              </a:solidFill>
            </a:endParaRPr>
          </a:p>
        </p:txBody>
      </p:sp>
      <p:sp>
        <p:nvSpPr>
          <p:cNvPr id="7" name="AutoShape 18">
            <a:hlinkClick r:id="" action="ppaction://customshow?id=11" highlightClick="1"/>
          </p:cNvPr>
          <p:cNvSpPr>
            <a:spLocks noChangeArrowheads="1"/>
          </p:cNvSpPr>
          <p:nvPr userDrawn="1"/>
        </p:nvSpPr>
        <p:spPr bwMode="auto">
          <a:xfrm>
            <a:off x="4445000" y="6278563"/>
            <a:ext cx="1792288" cy="365125"/>
          </a:xfrm>
          <a:prstGeom prst="actionButtonBlank">
            <a:avLst/>
          </a:prstGeom>
          <a:noFill/>
          <a:ln w="12700">
            <a:noFill/>
            <a:miter lim="800000"/>
            <a:headEnd/>
            <a:tailEnd/>
          </a:ln>
        </p:spPr>
        <p:txBody>
          <a:bodyPr wrap="none" anchor="ctr"/>
          <a:lstStyle/>
          <a:p>
            <a:endParaRPr lang="en-US"/>
          </a:p>
        </p:txBody>
      </p:sp>
      <p:sp>
        <p:nvSpPr>
          <p:cNvPr id="8" name="AutoShape 19">
            <a:hlinkClick r:id="" action="ppaction://customshow?id=10" highlightClick="1"/>
          </p:cNvPr>
          <p:cNvSpPr>
            <a:spLocks noChangeArrowheads="1"/>
          </p:cNvSpPr>
          <p:nvPr userDrawn="1"/>
        </p:nvSpPr>
        <p:spPr bwMode="auto">
          <a:xfrm>
            <a:off x="6350000" y="6278563"/>
            <a:ext cx="1792288" cy="363537"/>
          </a:xfrm>
          <a:prstGeom prst="actionButtonBlank">
            <a:avLst/>
          </a:prstGeom>
          <a:noFill/>
          <a:ln w="12700">
            <a:noFill/>
            <a:miter lim="800000"/>
            <a:headEnd/>
            <a:tailEnd/>
          </a:ln>
        </p:spPr>
        <p:txBody>
          <a:bodyPr wrap="none" anchor="ctr"/>
          <a:lstStyle/>
          <a:p>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066800"/>
            <a:ext cx="1949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9595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ext Box 15"/>
          <p:cNvSpPr txBox="1">
            <a:spLocks noChangeArrowheads="1"/>
          </p:cNvSpPr>
          <p:nvPr userDrawn="1"/>
        </p:nvSpPr>
        <p:spPr bwMode="auto">
          <a:xfrm>
            <a:off x="5283200" y="6643688"/>
            <a:ext cx="3048000" cy="214312"/>
          </a:xfrm>
          <a:prstGeom prst="rect">
            <a:avLst/>
          </a:prstGeom>
          <a:noFill/>
          <a:ln w="12700">
            <a:noFill/>
            <a:miter lim="800000"/>
            <a:headEnd/>
            <a:tailEnd/>
          </a:ln>
        </p:spPr>
        <p:txBody>
          <a:bodyPr>
            <a:spAutoFit/>
          </a:bodyPr>
          <a:lstStyle/>
          <a:p>
            <a:r>
              <a:rPr lang="en-US" sz="800" baseline="0">
                <a:solidFill>
                  <a:schemeClr val="bg1"/>
                </a:solidFill>
              </a:rPr>
              <a:t>Copyright © by Holt, Rinehart and Winston. All rights reserved.</a:t>
            </a:r>
          </a:p>
        </p:txBody>
      </p:sp>
      <p:pic>
        <p:nvPicPr>
          <p:cNvPr id="1027" name="Picture 16"/>
          <p:cNvPicPr>
            <a:picLocks noChangeAspect="1" noChangeArrowheads="1"/>
          </p:cNvPicPr>
          <p:nvPr userDrawn="1"/>
        </p:nvPicPr>
        <p:blipFill>
          <a:blip r:embed="rId14" cstate="print"/>
          <a:srcRect/>
          <a:stretch>
            <a:fillRect/>
          </a:stretch>
        </p:blipFill>
        <p:spPr bwMode="auto">
          <a:xfrm>
            <a:off x="6350000" y="6248400"/>
            <a:ext cx="1792288" cy="393700"/>
          </a:xfrm>
          <a:prstGeom prst="rect">
            <a:avLst/>
          </a:prstGeom>
          <a:noFill/>
          <a:ln w="9525">
            <a:noFill/>
            <a:miter lim="800000"/>
            <a:headEnd/>
            <a:tailEnd/>
          </a:ln>
        </p:spPr>
      </p:pic>
      <p:sp>
        <p:nvSpPr>
          <p:cNvPr id="1028" name="Rectangle 17"/>
          <p:cNvSpPr>
            <a:spLocks noChangeArrowheads="1"/>
          </p:cNvSpPr>
          <p:nvPr userDrawn="1"/>
        </p:nvSpPr>
        <p:spPr bwMode="auto">
          <a:xfrm>
            <a:off x="6483350" y="6278563"/>
            <a:ext cx="1524000" cy="274637"/>
          </a:xfrm>
          <a:prstGeom prst="rect">
            <a:avLst/>
          </a:prstGeom>
          <a:noFill/>
          <a:ln w="12700">
            <a:noFill/>
            <a:miter lim="800000"/>
            <a:headEnd/>
            <a:tailEnd/>
          </a:ln>
        </p:spPr>
        <p:txBody>
          <a:bodyPr>
            <a:spAutoFit/>
          </a:bodyPr>
          <a:lstStyle/>
          <a:p>
            <a:pPr algn="ctr"/>
            <a:r>
              <a:rPr lang="en-US" sz="1200" b="1" baseline="0">
                <a:solidFill>
                  <a:srgbClr val="000099"/>
                </a:solidFill>
              </a:rPr>
              <a:t>Resources</a:t>
            </a:r>
            <a:endParaRPr lang="en-US" sz="1000" b="1" baseline="0">
              <a:solidFill>
                <a:srgbClr val="000099"/>
              </a:solidFill>
            </a:endParaRPr>
          </a:p>
        </p:txBody>
      </p:sp>
      <p:pic>
        <p:nvPicPr>
          <p:cNvPr id="1029" name="Picture 18"/>
          <p:cNvPicPr>
            <a:picLocks noChangeAspect="1" noChangeArrowheads="1"/>
          </p:cNvPicPr>
          <p:nvPr userDrawn="1"/>
        </p:nvPicPr>
        <p:blipFill>
          <a:blip r:embed="rId15" cstate="print"/>
          <a:srcRect/>
          <a:stretch>
            <a:fillRect/>
          </a:stretch>
        </p:blipFill>
        <p:spPr bwMode="auto">
          <a:xfrm>
            <a:off x="4445000" y="6248400"/>
            <a:ext cx="1792288" cy="393700"/>
          </a:xfrm>
          <a:prstGeom prst="rect">
            <a:avLst/>
          </a:prstGeom>
          <a:noFill/>
          <a:ln w="9525">
            <a:noFill/>
            <a:miter lim="800000"/>
            <a:headEnd/>
            <a:tailEnd/>
          </a:ln>
        </p:spPr>
      </p:pic>
      <p:sp>
        <p:nvSpPr>
          <p:cNvPr id="1030" name="Rectangle 19"/>
          <p:cNvSpPr>
            <a:spLocks noChangeArrowheads="1"/>
          </p:cNvSpPr>
          <p:nvPr userDrawn="1"/>
        </p:nvSpPr>
        <p:spPr bwMode="auto">
          <a:xfrm>
            <a:off x="4597400" y="6278563"/>
            <a:ext cx="1524000" cy="274637"/>
          </a:xfrm>
          <a:prstGeom prst="rect">
            <a:avLst/>
          </a:prstGeom>
          <a:noFill/>
          <a:ln w="12700">
            <a:noFill/>
            <a:miter lim="800000"/>
            <a:headEnd/>
            <a:tailEnd/>
          </a:ln>
        </p:spPr>
        <p:txBody>
          <a:bodyPr>
            <a:spAutoFit/>
          </a:bodyPr>
          <a:lstStyle/>
          <a:p>
            <a:pPr algn="ctr"/>
            <a:r>
              <a:rPr lang="en-US" sz="1200" b="1" baseline="0">
                <a:solidFill>
                  <a:srgbClr val="000099"/>
                </a:solidFill>
              </a:rPr>
              <a:t>Chapter menu</a:t>
            </a:r>
            <a:endParaRPr lang="en-US" sz="1000" b="1" baseline="0">
              <a:solidFill>
                <a:srgbClr val="000099"/>
              </a:solidFill>
            </a:endParaRPr>
          </a:p>
        </p:txBody>
      </p:sp>
      <p:sp>
        <p:nvSpPr>
          <p:cNvPr id="1031" name="AutoShape 20">
            <a:hlinkClick r:id="" action="ppaction://customshow?id=11" highlightClick="1"/>
          </p:cNvPr>
          <p:cNvSpPr>
            <a:spLocks noChangeArrowheads="1"/>
          </p:cNvSpPr>
          <p:nvPr userDrawn="1"/>
        </p:nvSpPr>
        <p:spPr bwMode="auto">
          <a:xfrm>
            <a:off x="4445000" y="6278563"/>
            <a:ext cx="1792288" cy="365125"/>
          </a:xfrm>
          <a:prstGeom prst="actionButtonBlank">
            <a:avLst/>
          </a:prstGeom>
          <a:noFill/>
          <a:ln w="12700">
            <a:noFill/>
            <a:miter lim="800000"/>
            <a:headEnd/>
            <a:tailEnd/>
          </a:ln>
        </p:spPr>
        <p:txBody>
          <a:bodyPr wrap="none" anchor="ctr"/>
          <a:lstStyle/>
          <a:p>
            <a:endParaRPr lang="en-US"/>
          </a:p>
        </p:txBody>
      </p:sp>
      <p:sp>
        <p:nvSpPr>
          <p:cNvPr id="1032" name="AutoShape 21">
            <a:hlinkClick r:id="" action="ppaction://customshow?id=10" highlightClick="1"/>
          </p:cNvPr>
          <p:cNvSpPr>
            <a:spLocks noChangeArrowheads="1"/>
          </p:cNvSpPr>
          <p:nvPr userDrawn="1"/>
        </p:nvSpPr>
        <p:spPr bwMode="auto">
          <a:xfrm>
            <a:off x="6350000" y="6278563"/>
            <a:ext cx="1792288" cy="363537"/>
          </a:xfrm>
          <a:prstGeom prst="actionButtonBlank">
            <a:avLst/>
          </a:prstGeom>
          <a:noFill/>
          <a:ln w="12700">
            <a:noFill/>
            <a:miter lim="800000"/>
            <a:headEnd/>
            <a:tailEnd/>
          </a:ln>
        </p:spPr>
        <p:txBody>
          <a:bodyPr wrap="none" anchor="ctr"/>
          <a:lstStyle/>
          <a:p>
            <a:endParaRPr lang="en-US"/>
          </a:p>
        </p:txBody>
      </p:sp>
      <p:sp>
        <p:nvSpPr>
          <p:cNvPr id="1033" name="Rectangle 22"/>
          <p:cNvSpPr>
            <a:spLocks noGrp="1" noChangeArrowheads="1"/>
          </p:cNvSpPr>
          <p:nvPr>
            <p:ph type="title"/>
          </p:nvPr>
        </p:nvSpPr>
        <p:spPr bwMode="auto">
          <a:xfrm>
            <a:off x="685800" y="1066800"/>
            <a:ext cx="5664200" cy="609600"/>
          </a:xfrm>
          <a:prstGeom prst="rect">
            <a:avLst/>
          </a:prstGeom>
          <a:noFill/>
          <a:ln w="1270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23"/>
          <p:cNvSpPr>
            <a:spLocks noGrp="1" noChangeArrowheads="1"/>
          </p:cNvSpPr>
          <p:nvPr>
            <p:ph type="body" idx="1"/>
          </p:nvPr>
        </p:nvSpPr>
        <p:spPr bwMode="auto">
          <a:xfrm>
            <a:off x="711200" y="1828800"/>
            <a:ext cx="7772400" cy="411480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advClick="0"/>
  <p:txStyles>
    <p:titleStyle>
      <a:lvl1pPr algn="l" rtl="0" eaLnBrk="0" fontAlgn="base" hangingPunct="0">
        <a:spcBef>
          <a:spcPct val="0"/>
        </a:spcBef>
        <a:spcAft>
          <a:spcPct val="0"/>
        </a:spcAft>
        <a:defRPr sz="2800" b="1">
          <a:solidFill>
            <a:srgbClr val="FFCC00"/>
          </a:solidFill>
          <a:latin typeface="+mj-lt"/>
          <a:ea typeface="+mj-ea"/>
          <a:cs typeface="+mj-cs"/>
        </a:defRPr>
      </a:lvl1pPr>
      <a:lvl2pPr algn="l" rtl="0" eaLnBrk="0" fontAlgn="base" hangingPunct="0">
        <a:spcBef>
          <a:spcPct val="0"/>
        </a:spcBef>
        <a:spcAft>
          <a:spcPct val="0"/>
        </a:spcAft>
        <a:defRPr sz="2800" b="1">
          <a:solidFill>
            <a:srgbClr val="FFCC00"/>
          </a:solidFill>
          <a:latin typeface="Arial" charset="0"/>
        </a:defRPr>
      </a:lvl2pPr>
      <a:lvl3pPr algn="l" rtl="0" eaLnBrk="0" fontAlgn="base" hangingPunct="0">
        <a:spcBef>
          <a:spcPct val="0"/>
        </a:spcBef>
        <a:spcAft>
          <a:spcPct val="0"/>
        </a:spcAft>
        <a:defRPr sz="2800" b="1">
          <a:solidFill>
            <a:srgbClr val="FFCC00"/>
          </a:solidFill>
          <a:latin typeface="Arial" charset="0"/>
        </a:defRPr>
      </a:lvl3pPr>
      <a:lvl4pPr algn="l" rtl="0" eaLnBrk="0" fontAlgn="base" hangingPunct="0">
        <a:spcBef>
          <a:spcPct val="0"/>
        </a:spcBef>
        <a:spcAft>
          <a:spcPct val="0"/>
        </a:spcAft>
        <a:defRPr sz="2800" b="1">
          <a:solidFill>
            <a:srgbClr val="FFCC00"/>
          </a:solidFill>
          <a:latin typeface="Arial" charset="0"/>
        </a:defRPr>
      </a:lvl4pPr>
      <a:lvl5pPr algn="l" rtl="0" eaLnBrk="0" fontAlgn="base" hangingPunct="0">
        <a:spcBef>
          <a:spcPct val="0"/>
        </a:spcBef>
        <a:spcAft>
          <a:spcPct val="0"/>
        </a:spcAft>
        <a:defRPr sz="2800" b="1">
          <a:solidFill>
            <a:srgbClr val="FFCC00"/>
          </a:solidFill>
          <a:latin typeface="Arial" charset="0"/>
        </a:defRPr>
      </a:lvl5pPr>
      <a:lvl6pPr marL="457200" algn="l" rtl="0" eaLnBrk="0" fontAlgn="base" hangingPunct="0">
        <a:spcBef>
          <a:spcPct val="0"/>
        </a:spcBef>
        <a:spcAft>
          <a:spcPct val="0"/>
        </a:spcAft>
        <a:defRPr sz="2800" b="1">
          <a:solidFill>
            <a:srgbClr val="FFCC00"/>
          </a:solidFill>
          <a:latin typeface="Arial" charset="0"/>
        </a:defRPr>
      </a:lvl6pPr>
      <a:lvl7pPr marL="914400" algn="l" rtl="0" eaLnBrk="0" fontAlgn="base" hangingPunct="0">
        <a:spcBef>
          <a:spcPct val="0"/>
        </a:spcBef>
        <a:spcAft>
          <a:spcPct val="0"/>
        </a:spcAft>
        <a:defRPr sz="2800" b="1">
          <a:solidFill>
            <a:srgbClr val="FFCC00"/>
          </a:solidFill>
          <a:latin typeface="Arial" charset="0"/>
        </a:defRPr>
      </a:lvl7pPr>
      <a:lvl8pPr marL="1371600" algn="l" rtl="0" eaLnBrk="0" fontAlgn="base" hangingPunct="0">
        <a:spcBef>
          <a:spcPct val="0"/>
        </a:spcBef>
        <a:spcAft>
          <a:spcPct val="0"/>
        </a:spcAft>
        <a:defRPr sz="2800" b="1">
          <a:solidFill>
            <a:srgbClr val="FFCC00"/>
          </a:solidFill>
          <a:latin typeface="Arial" charset="0"/>
        </a:defRPr>
      </a:lvl8pPr>
      <a:lvl9pPr marL="1828800" algn="l" rtl="0" eaLnBrk="0" fontAlgn="base" hangingPunct="0">
        <a:spcBef>
          <a:spcPct val="0"/>
        </a:spcBef>
        <a:spcAft>
          <a:spcPct val="0"/>
        </a:spcAft>
        <a:defRPr sz="2800" b="1">
          <a:solidFill>
            <a:srgbClr val="FFCC00"/>
          </a:solidFill>
          <a:latin typeface="Arial" charset="0"/>
        </a:defRPr>
      </a:lvl9pPr>
    </p:titleStyle>
    <p:bodyStyle>
      <a:lvl1pPr marL="342900" indent="-342900" algn="l" rtl="0" eaLnBrk="0" fontAlgn="base" hangingPunct="0">
        <a:spcBef>
          <a:spcPct val="20000"/>
        </a:spcBef>
        <a:spcAft>
          <a:spcPct val="0"/>
        </a:spcAft>
        <a:buSzPct val="100000"/>
        <a:buChar char="•"/>
        <a:defRPr sz="2400">
          <a:solidFill>
            <a:srgbClr val="FFCC00"/>
          </a:solidFill>
          <a:latin typeface="+mn-lt"/>
          <a:ea typeface="+mn-ea"/>
          <a:cs typeface="+mn-cs"/>
        </a:defRPr>
      </a:lvl1pPr>
      <a:lvl2pPr marL="742950" indent="-285750" algn="l" rtl="0" eaLnBrk="0" fontAlgn="base" hangingPunct="0">
        <a:spcBef>
          <a:spcPct val="20000"/>
        </a:spcBef>
        <a:spcAft>
          <a:spcPct val="0"/>
        </a:spcAft>
        <a:buSzPct val="100000"/>
        <a:buChar char="–"/>
        <a:defRPr sz="2400">
          <a:solidFill>
            <a:srgbClr val="FFCC00"/>
          </a:solidFill>
          <a:latin typeface="+mn-lt"/>
        </a:defRPr>
      </a:lvl2pPr>
      <a:lvl3pPr marL="1143000" indent="-228600" algn="l" rtl="0" eaLnBrk="0" fontAlgn="base" hangingPunct="0">
        <a:spcBef>
          <a:spcPct val="20000"/>
        </a:spcBef>
        <a:spcAft>
          <a:spcPct val="0"/>
        </a:spcAft>
        <a:buSzPct val="100000"/>
        <a:buChar char="•"/>
        <a:defRPr sz="2400">
          <a:solidFill>
            <a:srgbClr val="FFCC00"/>
          </a:solidFill>
          <a:latin typeface="+mn-lt"/>
        </a:defRPr>
      </a:lvl3pPr>
      <a:lvl4pPr marL="1600200" indent="-228600" algn="l" rtl="0" eaLnBrk="0" fontAlgn="base" hangingPunct="0">
        <a:spcBef>
          <a:spcPct val="20000"/>
        </a:spcBef>
        <a:spcAft>
          <a:spcPct val="0"/>
        </a:spcAft>
        <a:buSzPct val="100000"/>
        <a:buChar char="–"/>
        <a:defRPr sz="2400">
          <a:solidFill>
            <a:srgbClr val="FFCC00"/>
          </a:solidFill>
          <a:latin typeface="+mn-lt"/>
        </a:defRPr>
      </a:lvl4pPr>
      <a:lvl5pPr marL="2057400" indent="-228600" algn="l" rtl="0" eaLnBrk="0" fontAlgn="base" hangingPunct="0">
        <a:spcBef>
          <a:spcPct val="20000"/>
        </a:spcBef>
        <a:spcAft>
          <a:spcPct val="0"/>
        </a:spcAft>
        <a:buSzPct val="100000"/>
        <a:buChar char="»"/>
        <a:defRPr sz="2400">
          <a:solidFill>
            <a:srgbClr val="FFCC00"/>
          </a:solidFill>
          <a:latin typeface="+mn-lt"/>
        </a:defRPr>
      </a:lvl5pPr>
      <a:lvl6pPr marL="2514600" indent="-228600" algn="l" rtl="0" eaLnBrk="0" fontAlgn="base" hangingPunct="0">
        <a:spcBef>
          <a:spcPct val="20000"/>
        </a:spcBef>
        <a:spcAft>
          <a:spcPct val="0"/>
        </a:spcAft>
        <a:buSzPct val="100000"/>
        <a:buChar char="»"/>
        <a:defRPr sz="2400">
          <a:solidFill>
            <a:srgbClr val="FFCC00"/>
          </a:solidFill>
          <a:latin typeface="+mn-lt"/>
        </a:defRPr>
      </a:lvl6pPr>
      <a:lvl7pPr marL="2971800" indent="-228600" algn="l" rtl="0" eaLnBrk="0" fontAlgn="base" hangingPunct="0">
        <a:spcBef>
          <a:spcPct val="20000"/>
        </a:spcBef>
        <a:spcAft>
          <a:spcPct val="0"/>
        </a:spcAft>
        <a:buSzPct val="100000"/>
        <a:buChar char="»"/>
        <a:defRPr sz="2400">
          <a:solidFill>
            <a:srgbClr val="FFCC00"/>
          </a:solidFill>
          <a:latin typeface="+mn-lt"/>
        </a:defRPr>
      </a:lvl7pPr>
      <a:lvl8pPr marL="3429000" indent="-228600" algn="l" rtl="0" eaLnBrk="0" fontAlgn="base" hangingPunct="0">
        <a:spcBef>
          <a:spcPct val="20000"/>
        </a:spcBef>
        <a:spcAft>
          <a:spcPct val="0"/>
        </a:spcAft>
        <a:buSzPct val="100000"/>
        <a:buChar char="»"/>
        <a:defRPr sz="2400">
          <a:solidFill>
            <a:srgbClr val="FFCC00"/>
          </a:solidFill>
          <a:latin typeface="+mn-lt"/>
        </a:defRPr>
      </a:lvl8pPr>
      <a:lvl9pPr marL="3886200" indent="-228600" algn="l" rtl="0" eaLnBrk="0" fontAlgn="base" hangingPunct="0">
        <a:spcBef>
          <a:spcPct val="20000"/>
        </a:spcBef>
        <a:spcAft>
          <a:spcPct val="0"/>
        </a:spcAft>
        <a:buSzPct val="100000"/>
        <a:buChar char="»"/>
        <a:defRPr sz="24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89218"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4339" name="Rectangle 5"/>
          <p:cNvSpPr>
            <a:spLocks noChangeArrowheads="1"/>
          </p:cNvSpPr>
          <p:nvPr>
            <p:ph type="title"/>
          </p:nvPr>
        </p:nvSpPr>
        <p:spPr>
          <a:noFill/>
        </p:spPr>
        <p:txBody>
          <a:bodyPr/>
          <a:lstStyle/>
          <a:p>
            <a:r>
              <a:rPr lang="en-US" smtClean="0"/>
              <a:t>Latitude</a:t>
            </a:r>
            <a:endParaRPr lang="en-US" b="0" smtClean="0"/>
          </a:p>
        </p:txBody>
      </p:sp>
      <p:sp>
        <p:nvSpPr>
          <p:cNvPr id="1289222" name="Rectangle 6"/>
          <p:cNvSpPr>
            <a:spLocks noChangeArrowheads="1"/>
          </p:cNvSpPr>
          <p:nvPr>
            <p:ph type="body" idx="1"/>
          </p:nvPr>
        </p:nvSpPr>
        <p:spPr>
          <a:noFill/>
        </p:spPr>
        <p:txBody>
          <a:bodyPr/>
          <a:lstStyle/>
          <a:p>
            <a:pPr>
              <a:lnSpc>
                <a:spcPct val="90000"/>
              </a:lnSpc>
              <a:spcBef>
                <a:spcPct val="0"/>
              </a:spcBef>
              <a:buSzTx/>
            </a:pPr>
            <a:r>
              <a:rPr lang="en-US" b="1" smtClean="0"/>
              <a:t>Latitude </a:t>
            </a:r>
            <a:r>
              <a:rPr lang="en-US" smtClean="0">
                <a:solidFill>
                  <a:schemeClr val="bg1"/>
                </a:solidFill>
              </a:rPr>
              <a:t>is the distance north or south from the equator and is expressed in degrees.</a:t>
            </a:r>
          </a:p>
          <a:p>
            <a:pPr>
              <a:lnSpc>
                <a:spcPct val="90000"/>
              </a:lnSpc>
              <a:spcBef>
                <a:spcPct val="0"/>
              </a:spcBef>
              <a:buSzTx/>
              <a:buFontTx/>
              <a:buNone/>
            </a:pPr>
            <a:endParaRPr lang="en-US" b="1" smtClean="0">
              <a:solidFill>
                <a:schemeClr val="bg1"/>
              </a:solidFill>
            </a:endParaRPr>
          </a:p>
          <a:p>
            <a:pPr>
              <a:lnSpc>
                <a:spcPct val="90000"/>
              </a:lnSpc>
              <a:spcBef>
                <a:spcPct val="0"/>
              </a:spcBef>
              <a:buClr>
                <a:srgbClr val="FFCC00"/>
              </a:buClr>
              <a:buSzTx/>
            </a:pPr>
            <a:r>
              <a:rPr lang="en-US" smtClean="0">
                <a:solidFill>
                  <a:schemeClr val="bg1"/>
                </a:solidFill>
              </a:rPr>
              <a:t>The equator is located at 0° latitude.The most northerly latitude is the North Pole, at 90° north, whereas the most southerly latitude is the South Pole, at 90° south.</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Latitude strongly affects climate because the amount of solar energy an area of the Earth receives depends on its latitude.</a:t>
            </a:r>
          </a:p>
          <a:p>
            <a:pPr>
              <a:lnSpc>
                <a:spcPct val="90000"/>
              </a:lnSpc>
              <a:spcBef>
                <a:spcPct val="0"/>
              </a:spcBef>
              <a:buSzTx/>
              <a:buFontTx/>
              <a:buNone/>
            </a:pPr>
            <a:endParaRPr lang="en-US" smtClean="0"/>
          </a:p>
        </p:txBody>
      </p:sp>
      <p:sp>
        <p:nvSpPr>
          <p:cNvPr id="14341"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14342"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9222">
                                            <p:txEl>
                                              <p:pRg st="0" end="0"/>
                                            </p:txEl>
                                          </p:spTgt>
                                        </p:tgtEl>
                                        <p:attrNameLst>
                                          <p:attrName>style.visibility</p:attrName>
                                        </p:attrNameLst>
                                      </p:cBhvr>
                                      <p:to>
                                        <p:strVal val="visible"/>
                                      </p:to>
                                    </p:set>
                                    <p:animEffect transition="in" filter="wipe(left)">
                                      <p:cBhvr>
                                        <p:cTn id="7" dur="500"/>
                                        <p:tgtEl>
                                          <p:spTgt spid="12892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9222">
                                            <p:txEl>
                                              <p:pRg st="2" end="2"/>
                                            </p:txEl>
                                          </p:spTgt>
                                        </p:tgtEl>
                                        <p:attrNameLst>
                                          <p:attrName>style.visibility</p:attrName>
                                        </p:attrNameLst>
                                      </p:cBhvr>
                                      <p:to>
                                        <p:strVal val="visible"/>
                                      </p:to>
                                    </p:set>
                                    <p:animEffect transition="in" filter="wipe(left)">
                                      <p:cBhvr>
                                        <p:cTn id="12" dur="500"/>
                                        <p:tgtEl>
                                          <p:spTgt spid="12892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89222">
                                            <p:txEl>
                                              <p:pRg st="4" end="4"/>
                                            </p:txEl>
                                          </p:spTgt>
                                        </p:tgtEl>
                                        <p:attrNameLst>
                                          <p:attrName>style.visibility</p:attrName>
                                        </p:attrNameLst>
                                      </p:cBhvr>
                                      <p:to>
                                        <p:strVal val="visible"/>
                                      </p:to>
                                    </p:set>
                                    <p:animEffect transition="in" filter="wipe(left)">
                                      <p:cBhvr>
                                        <p:cTn id="17" dur="500"/>
                                        <p:tgtEl>
                                          <p:spTgt spid="1289222">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28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2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21986"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2531" name="Rectangle 5"/>
          <p:cNvSpPr>
            <a:spLocks noChangeArrowheads="1"/>
          </p:cNvSpPr>
          <p:nvPr>
            <p:ph type="title"/>
          </p:nvPr>
        </p:nvSpPr>
        <p:spPr>
          <a:xfrm>
            <a:off x="673100" y="914400"/>
            <a:ext cx="5664200" cy="609600"/>
          </a:xfrm>
          <a:noFill/>
        </p:spPr>
        <p:txBody>
          <a:bodyPr/>
          <a:lstStyle/>
          <a:p>
            <a:r>
              <a:rPr lang="en-US" smtClean="0"/>
              <a:t>El Niño–Southern Oscillation</a:t>
            </a:r>
            <a:endParaRPr lang="en-US" b="0" smtClean="0"/>
          </a:p>
        </p:txBody>
      </p:sp>
      <p:sp>
        <p:nvSpPr>
          <p:cNvPr id="1321990" name="Rectangle 6"/>
          <p:cNvSpPr>
            <a:spLocks noChangeArrowheads="1"/>
          </p:cNvSpPr>
          <p:nvPr>
            <p:ph type="body" idx="1"/>
          </p:nvPr>
        </p:nvSpPr>
        <p:spPr>
          <a:xfrm>
            <a:off x="457200" y="1524000"/>
            <a:ext cx="4419600" cy="4419600"/>
          </a:xfrm>
          <a:noFill/>
        </p:spPr>
        <p:txBody>
          <a:bodyPr/>
          <a:lstStyle/>
          <a:p>
            <a:pPr>
              <a:spcBef>
                <a:spcPct val="0"/>
              </a:spcBef>
              <a:buSzTx/>
            </a:pPr>
            <a:r>
              <a:rPr lang="en-US" b="1" smtClean="0"/>
              <a:t>La Niña </a:t>
            </a:r>
            <a:r>
              <a:rPr lang="en-US" smtClean="0">
                <a:solidFill>
                  <a:schemeClr val="bg1"/>
                </a:solidFill>
              </a:rPr>
              <a:t>is the cool phase of the El Niño–Southern oscillation. It is the periodic occurrence in the eastern Pacific Ocean in which the surface water temperature becomes unusually cool.</a:t>
            </a:r>
          </a:p>
          <a:p>
            <a:pPr>
              <a:spcBef>
                <a:spcPct val="0"/>
              </a:spcBef>
              <a:buSzTx/>
              <a:buFontTx/>
              <a:buNone/>
            </a:pPr>
            <a:endParaRPr lang="en-US" b="1" smtClean="0">
              <a:solidFill>
                <a:schemeClr val="bg1"/>
              </a:solidFill>
            </a:endParaRPr>
          </a:p>
          <a:p>
            <a:pPr>
              <a:spcBef>
                <a:spcPct val="0"/>
              </a:spcBef>
              <a:buClr>
                <a:srgbClr val="FFCC00"/>
              </a:buClr>
              <a:buSzTx/>
            </a:pPr>
            <a:r>
              <a:rPr lang="en-US" smtClean="0">
                <a:solidFill>
                  <a:schemeClr val="bg1"/>
                </a:solidFill>
              </a:rPr>
              <a:t>El Niño and La Niña are opposite phases of the El Niño–Southern Oscillation (ENSO) cycle.</a:t>
            </a:r>
          </a:p>
          <a:p>
            <a:pPr>
              <a:spcBef>
                <a:spcPct val="0"/>
              </a:spcBef>
              <a:buSzTx/>
              <a:buFontTx/>
              <a:buNone/>
            </a:pPr>
            <a:endParaRPr lang="en-US" smtClean="0"/>
          </a:p>
        </p:txBody>
      </p:sp>
      <p:sp>
        <p:nvSpPr>
          <p:cNvPr id="22533"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22534"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pic>
        <p:nvPicPr>
          <p:cNvPr id="22535" name="Picture 7" descr="13_03"/>
          <p:cNvPicPr>
            <a:picLocks noChangeAspect="1" noChangeArrowheads="1"/>
          </p:cNvPicPr>
          <p:nvPr/>
        </p:nvPicPr>
        <p:blipFill>
          <a:blip r:embed="rId4" cstate="print"/>
          <a:srcRect/>
          <a:stretch>
            <a:fillRect/>
          </a:stretch>
        </p:blipFill>
        <p:spPr bwMode="auto">
          <a:xfrm>
            <a:off x="4724400" y="1524000"/>
            <a:ext cx="4419600" cy="533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1990">
                                            <p:txEl>
                                              <p:pRg st="0" end="0"/>
                                            </p:txEl>
                                          </p:spTgt>
                                        </p:tgtEl>
                                        <p:attrNameLst>
                                          <p:attrName>style.visibility</p:attrName>
                                        </p:attrNameLst>
                                      </p:cBhvr>
                                      <p:to>
                                        <p:strVal val="visible"/>
                                      </p:to>
                                    </p:set>
                                    <p:animEffect transition="in" filter="wipe(left)">
                                      <p:cBhvr>
                                        <p:cTn id="7" dur="500"/>
                                        <p:tgtEl>
                                          <p:spTgt spid="13219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1990">
                                            <p:txEl>
                                              <p:pRg st="2" end="2"/>
                                            </p:txEl>
                                          </p:spTgt>
                                        </p:tgtEl>
                                        <p:attrNameLst>
                                          <p:attrName>style.visibility</p:attrName>
                                        </p:attrNameLst>
                                      </p:cBhvr>
                                      <p:to>
                                        <p:strVal val="visible"/>
                                      </p:to>
                                    </p:set>
                                    <p:animEffect transition="in" filter="wipe(left)">
                                      <p:cBhvr>
                                        <p:cTn id="12" dur="500"/>
                                        <p:tgtEl>
                                          <p:spTgt spid="1321990">
                                            <p:txEl>
                                              <p:pRg st="2" end="2"/>
                                            </p:txEl>
                                          </p:spTgt>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132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99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28130"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3555" name="Rectangle 5"/>
          <p:cNvSpPr>
            <a:spLocks noChangeArrowheads="1"/>
          </p:cNvSpPr>
          <p:nvPr>
            <p:ph type="title"/>
          </p:nvPr>
        </p:nvSpPr>
        <p:spPr>
          <a:xfrm>
            <a:off x="673100" y="914400"/>
            <a:ext cx="5664200" cy="609600"/>
          </a:xfrm>
          <a:noFill/>
        </p:spPr>
        <p:txBody>
          <a:bodyPr/>
          <a:lstStyle/>
          <a:p>
            <a:r>
              <a:rPr lang="en-US" smtClean="0"/>
              <a:t>Topography</a:t>
            </a:r>
            <a:endParaRPr lang="en-US" b="0" smtClean="0"/>
          </a:p>
        </p:txBody>
      </p:sp>
      <p:sp>
        <p:nvSpPr>
          <p:cNvPr id="1328134" name="Rectangle 6"/>
          <p:cNvSpPr>
            <a:spLocks noChangeArrowheads="1"/>
          </p:cNvSpPr>
          <p:nvPr>
            <p:ph type="body" idx="1"/>
          </p:nvPr>
        </p:nvSpPr>
        <p:spPr>
          <a:xfrm>
            <a:off x="457200" y="1371600"/>
            <a:ext cx="8229600" cy="4572000"/>
          </a:xfrm>
          <a:noFill/>
        </p:spPr>
        <p:txBody>
          <a:bodyPr/>
          <a:lstStyle/>
          <a:p>
            <a:pPr>
              <a:spcBef>
                <a:spcPct val="0"/>
              </a:spcBef>
              <a:buClr>
                <a:srgbClr val="FFCC00"/>
              </a:buClr>
              <a:buSzTx/>
            </a:pPr>
            <a:r>
              <a:rPr lang="en-US" sz="2000" smtClean="0">
                <a:solidFill>
                  <a:schemeClr val="bg1"/>
                </a:solidFill>
              </a:rPr>
              <a:t>Height above sea level (elevation) has an important effect on climate. Temperatures fall by about 6°C (about 11°F) for every 1,000 m increase in elevation. </a:t>
            </a:r>
          </a:p>
          <a:p>
            <a:pPr>
              <a:spcBef>
                <a:spcPct val="0"/>
              </a:spcBef>
              <a:buClr>
                <a:srgbClr val="FFCC00"/>
              </a:buClr>
              <a:buSzTx/>
            </a:pPr>
            <a:r>
              <a:rPr lang="en-US" sz="2000" smtClean="0">
                <a:solidFill>
                  <a:schemeClr val="bg1"/>
                </a:solidFill>
              </a:rPr>
              <a:t>Mountain ranges also influence the distribution of precipitation. For example, warm air from the ocean blows east, hits the mountains, and rises. As the air rises, it cools, causing it to rain on the western side of the mountain. When the air reaches the eastern side of the mountain it is dry. This effect is known as a </a:t>
            </a:r>
            <a:r>
              <a:rPr lang="en-US" sz="2000" i="1" smtClean="0">
                <a:solidFill>
                  <a:schemeClr val="bg1"/>
                </a:solidFill>
              </a:rPr>
              <a:t>rain shadow</a:t>
            </a:r>
            <a:r>
              <a:rPr lang="en-US" sz="2000" smtClean="0">
                <a:solidFill>
                  <a:schemeClr val="bg1"/>
                </a:solidFill>
              </a:rPr>
              <a:t>.</a:t>
            </a:r>
          </a:p>
          <a:p>
            <a:pPr>
              <a:spcBef>
                <a:spcPct val="0"/>
              </a:spcBef>
              <a:buClr>
                <a:srgbClr val="FFCC00"/>
              </a:buClr>
              <a:buSzTx/>
            </a:pPr>
            <a:endParaRPr lang="en-US" smtClean="0"/>
          </a:p>
        </p:txBody>
      </p:sp>
      <p:sp>
        <p:nvSpPr>
          <p:cNvPr id="23557"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23558"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pic>
        <p:nvPicPr>
          <p:cNvPr id="23559" name="Picture 7" descr="13_04"/>
          <p:cNvPicPr>
            <a:picLocks noChangeAspect="1" noChangeArrowheads="1"/>
          </p:cNvPicPr>
          <p:nvPr/>
        </p:nvPicPr>
        <p:blipFill>
          <a:blip r:embed="rId4" cstate="print"/>
          <a:srcRect/>
          <a:stretch>
            <a:fillRect/>
          </a:stretch>
        </p:blipFill>
        <p:spPr bwMode="auto">
          <a:xfrm>
            <a:off x="673100" y="3810000"/>
            <a:ext cx="8159750" cy="304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8134">
                                            <p:txEl>
                                              <p:pRg st="0" end="0"/>
                                            </p:txEl>
                                          </p:spTgt>
                                        </p:tgtEl>
                                        <p:attrNameLst>
                                          <p:attrName>style.visibility</p:attrName>
                                        </p:attrNameLst>
                                      </p:cBhvr>
                                      <p:to>
                                        <p:strVal val="visible"/>
                                      </p:to>
                                    </p:set>
                                    <p:animEffect transition="in" filter="wipe(left)">
                                      <p:cBhvr>
                                        <p:cTn id="7" dur="500"/>
                                        <p:tgtEl>
                                          <p:spTgt spid="13281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8134">
                                            <p:txEl>
                                              <p:pRg st="1" end="1"/>
                                            </p:txEl>
                                          </p:spTgt>
                                        </p:tgtEl>
                                        <p:attrNameLst>
                                          <p:attrName>style.visibility</p:attrName>
                                        </p:attrNameLst>
                                      </p:cBhvr>
                                      <p:to>
                                        <p:strVal val="visible"/>
                                      </p:to>
                                    </p:set>
                                    <p:animEffect transition="in" filter="wipe(left)">
                                      <p:cBhvr>
                                        <p:cTn id="12" dur="500"/>
                                        <p:tgtEl>
                                          <p:spTgt spid="1328134">
                                            <p:txEl>
                                              <p:pRg st="1" end="1"/>
                                            </p:txEl>
                                          </p:spTgt>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132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813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6322"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4579" name="Rectangle 5"/>
          <p:cNvSpPr>
            <a:spLocks noChangeArrowheads="1"/>
          </p:cNvSpPr>
          <p:nvPr>
            <p:ph type="title"/>
          </p:nvPr>
        </p:nvSpPr>
        <p:spPr>
          <a:xfrm>
            <a:off x="685800" y="1066800"/>
            <a:ext cx="6477000" cy="609600"/>
          </a:xfrm>
          <a:noFill/>
        </p:spPr>
        <p:txBody>
          <a:bodyPr/>
          <a:lstStyle/>
          <a:p>
            <a:r>
              <a:rPr lang="en-US" smtClean="0"/>
              <a:t>Other Influences on Earth’s Climate</a:t>
            </a:r>
            <a:endParaRPr lang="en-US" b="0" smtClean="0"/>
          </a:p>
        </p:txBody>
      </p:sp>
      <p:sp>
        <p:nvSpPr>
          <p:cNvPr id="1336326"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In large-scale volcanic eruptions, sulfur dioxide gas can reach the upper atmosphere. </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The sulfur dioxide, which can remain in the atmosphere for up to 3 years, reacts with smaller amounts of water vapor and dust in the stratosphere.</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This reaction forms a bright layer of haze that reflects enough sunlight to cause the global temperature to decrease.</a:t>
            </a:r>
          </a:p>
          <a:p>
            <a:pPr>
              <a:lnSpc>
                <a:spcPct val="90000"/>
              </a:lnSpc>
              <a:spcBef>
                <a:spcPct val="0"/>
              </a:spcBef>
              <a:buClr>
                <a:srgbClr val="FFCC00"/>
              </a:buClr>
              <a:buSzTx/>
            </a:pPr>
            <a:endParaRPr lang="en-US" smtClean="0"/>
          </a:p>
        </p:txBody>
      </p:sp>
      <p:sp>
        <p:nvSpPr>
          <p:cNvPr id="24581"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24582"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6326">
                                            <p:txEl>
                                              <p:pRg st="0" end="0"/>
                                            </p:txEl>
                                          </p:spTgt>
                                        </p:tgtEl>
                                        <p:attrNameLst>
                                          <p:attrName>style.visibility</p:attrName>
                                        </p:attrNameLst>
                                      </p:cBhvr>
                                      <p:to>
                                        <p:strVal val="visible"/>
                                      </p:to>
                                    </p:set>
                                    <p:animEffect transition="in" filter="wipe(left)">
                                      <p:cBhvr>
                                        <p:cTn id="7" dur="500"/>
                                        <p:tgtEl>
                                          <p:spTgt spid="13363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6326">
                                            <p:txEl>
                                              <p:pRg st="2" end="2"/>
                                            </p:txEl>
                                          </p:spTgt>
                                        </p:tgtEl>
                                        <p:attrNameLst>
                                          <p:attrName>style.visibility</p:attrName>
                                        </p:attrNameLst>
                                      </p:cBhvr>
                                      <p:to>
                                        <p:strVal val="visible"/>
                                      </p:to>
                                    </p:set>
                                    <p:animEffect transition="in" filter="wipe(left)">
                                      <p:cBhvr>
                                        <p:cTn id="12" dur="500"/>
                                        <p:tgtEl>
                                          <p:spTgt spid="133632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6326">
                                            <p:txEl>
                                              <p:pRg st="4" end="4"/>
                                            </p:txEl>
                                          </p:spTgt>
                                        </p:tgtEl>
                                        <p:attrNameLst>
                                          <p:attrName>style.visibility</p:attrName>
                                        </p:attrNameLst>
                                      </p:cBhvr>
                                      <p:to>
                                        <p:strVal val="visible"/>
                                      </p:to>
                                    </p:set>
                                    <p:animEffect transition="in" filter="wipe(left)">
                                      <p:cBhvr>
                                        <p:cTn id="17" dur="500"/>
                                        <p:tgtEl>
                                          <p:spTgt spid="1336326">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3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32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44514"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5603" name="Rectangle 5"/>
          <p:cNvSpPr>
            <a:spLocks noChangeArrowheads="1"/>
          </p:cNvSpPr>
          <p:nvPr>
            <p:ph type="title"/>
          </p:nvPr>
        </p:nvSpPr>
        <p:spPr>
          <a:noFill/>
        </p:spPr>
        <p:txBody>
          <a:bodyPr/>
          <a:lstStyle/>
          <a:p>
            <a:r>
              <a:rPr lang="en-US" smtClean="0"/>
              <a:t>The Ozone Shield</a:t>
            </a:r>
            <a:endParaRPr lang="en-US" b="0" smtClean="0"/>
          </a:p>
        </p:txBody>
      </p:sp>
      <p:sp>
        <p:nvSpPr>
          <p:cNvPr id="1344518"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The </a:t>
            </a:r>
            <a:r>
              <a:rPr lang="en-US" b="1" smtClean="0"/>
              <a:t>ozone layer </a:t>
            </a:r>
            <a:r>
              <a:rPr lang="en-US" smtClean="0">
                <a:solidFill>
                  <a:schemeClr val="bg1"/>
                </a:solidFill>
              </a:rPr>
              <a:t>is the layer of the atmosphere at an altitude of 15 to 40 km in which ozone absorbs ultraviolet solar radiation. </a:t>
            </a:r>
            <a:r>
              <a:rPr lang="en-US" i="1" smtClean="0">
                <a:solidFill>
                  <a:schemeClr val="bg1"/>
                </a:solidFill>
              </a:rPr>
              <a:t>Ozone</a:t>
            </a:r>
            <a:r>
              <a:rPr lang="en-US" smtClean="0">
                <a:solidFill>
                  <a:schemeClr val="bg1"/>
                </a:solidFill>
              </a:rPr>
              <a:t> is a molecule made of three oxygen atoms.</a:t>
            </a:r>
          </a:p>
          <a:p>
            <a:pPr>
              <a:lnSpc>
                <a:spcPct val="90000"/>
              </a:lnSpc>
              <a:spcBef>
                <a:spcPct val="0"/>
              </a:spcBef>
              <a:buClr>
                <a:srgbClr val="FFCC00"/>
              </a:buClr>
              <a:buSzTx/>
            </a:pPr>
            <a:endParaRPr lang="en-US" b="1" smtClean="0">
              <a:solidFill>
                <a:schemeClr val="bg1"/>
              </a:solidFill>
            </a:endParaRPr>
          </a:p>
          <a:p>
            <a:pPr>
              <a:lnSpc>
                <a:spcPct val="90000"/>
              </a:lnSpc>
              <a:spcBef>
                <a:spcPct val="0"/>
              </a:spcBef>
              <a:buClr>
                <a:srgbClr val="FFCC00"/>
              </a:buClr>
              <a:buSzTx/>
            </a:pPr>
            <a:r>
              <a:rPr lang="en-US" smtClean="0">
                <a:solidFill>
                  <a:schemeClr val="bg1"/>
                </a:solidFill>
              </a:rPr>
              <a:t>UV light is harmful to organisms because it can damage the genetic material in living cells.</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By shielding the Earth’s surface from most of the sun’s UV light, the ozone in the stratosphere acts like a sunscreen for the Earth’s inhabitants.</a:t>
            </a:r>
          </a:p>
          <a:p>
            <a:pPr>
              <a:lnSpc>
                <a:spcPct val="90000"/>
              </a:lnSpc>
              <a:spcBef>
                <a:spcPct val="0"/>
              </a:spcBef>
              <a:buClr>
                <a:srgbClr val="FFCC00"/>
              </a:buClr>
              <a:buSzTx/>
            </a:pPr>
            <a:endParaRPr lang="en-US" smtClean="0"/>
          </a:p>
        </p:txBody>
      </p:sp>
      <p:sp>
        <p:nvSpPr>
          <p:cNvPr id="25605"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25606"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2 </a:t>
            </a:r>
            <a:r>
              <a:rPr lang="en-US" sz="2000" b="1" baseline="0">
                <a:solidFill>
                  <a:schemeClr val="bg1"/>
                </a:solidFill>
              </a:rPr>
              <a:t>The Ozone Shield</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4518">
                                            <p:txEl>
                                              <p:pRg st="0" end="0"/>
                                            </p:txEl>
                                          </p:spTgt>
                                        </p:tgtEl>
                                        <p:attrNameLst>
                                          <p:attrName>style.visibility</p:attrName>
                                        </p:attrNameLst>
                                      </p:cBhvr>
                                      <p:to>
                                        <p:strVal val="visible"/>
                                      </p:to>
                                    </p:set>
                                    <p:animEffect transition="in" filter="wipe(left)">
                                      <p:cBhvr>
                                        <p:cTn id="7" dur="500"/>
                                        <p:tgtEl>
                                          <p:spTgt spid="13445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4518">
                                            <p:txEl>
                                              <p:pRg st="2" end="2"/>
                                            </p:txEl>
                                          </p:spTgt>
                                        </p:tgtEl>
                                        <p:attrNameLst>
                                          <p:attrName>style.visibility</p:attrName>
                                        </p:attrNameLst>
                                      </p:cBhvr>
                                      <p:to>
                                        <p:strVal val="visible"/>
                                      </p:to>
                                    </p:set>
                                    <p:animEffect transition="in" filter="wipe(left)">
                                      <p:cBhvr>
                                        <p:cTn id="12" dur="500"/>
                                        <p:tgtEl>
                                          <p:spTgt spid="134451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44518">
                                            <p:txEl>
                                              <p:pRg st="4" end="4"/>
                                            </p:txEl>
                                          </p:spTgt>
                                        </p:tgtEl>
                                        <p:attrNameLst>
                                          <p:attrName>style.visibility</p:attrName>
                                        </p:attrNameLst>
                                      </p:cBhvr>
                                      <p:to>
                                        <p:strVal val="visible"/>
                                      </p:to>
                                    </p:set>
                                    <p:animEffect transition="in" filter="wipe(left)">
                                      <p:cBhvr>
                                        <p:cTn id="17" dur="500"/>
                                        <p:tgtEl>
                                          <p:spTgt spid="1344518">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44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51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46562"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6627" name="Rectangle 5"/>
          <p:cNvSpPr>
            <a:spLocks noChangeArrowheads="1"/>
          </p:cNvSpPr>
          <p:nvPr>
            <p:ph type="title"/>
          </p:nvPr>
        </p:nvSpPr>
        <p:spPr>
          <a:xfrm>
            <a:off x="685800" y="1066800"/>
            <a:ext cx="7415213" cy="609600"/>
          </a:xfrm>
          <a:noFill/>
        </p:spPr>
        <p:txBody>
          <a:bodyPr/>
          <a:lstStyle/>
          <a:p>
            <a:r>
              <a:rPr lang="en-US" smtClean="0"/>
              <a:t>Chemicals That Cause Ozone Depletion</a:t>
            </a:r>
            <a:endParaRPr lang="en-US" b="0" smtClean="0"/>
          </a:p>
        </p:txBody>
      </p:sp>
      <p:sp>
        <p:nvSpPr>
          <p:cNvPr id="1346566" name="Rectangle 6"/>
          <p:cNvSpPr>
            <a:spLocks noChangeArrowheads="1"/>
          </p:cNvSpPr>
          <p:nvPr>
            <p:ph type="body" idx="1"/>
          </p:nvPr>
        </p:nvSpPr>
        <p:spPr>
          <a:noFill/>
        </p:spPr>
        <p:txBody>
          <a:bodyPr/>
          <a:lstStyle/>
          <a:p>
            <a:pPr>
              <a:spcBef>
                <a:spcPct val="0"/>
              </a:spcBef>
              <a:buSzTx/>
            </a:pPr>
            <a:r>
              <a:rPr lang="en-US" b="1" smtClean="0"/>
              <a:t>Chlorofluorocarbons (CFCs) </a:t>
            </a:r>
            <a:r>
              <a:rPr lang="en-US" smtClean="0">
                <a:solidFill>
                  <a:schemeClr val="bg1"/>
                </a:solidFill>
              </a:rPr>
              <a:t>are hydrocarbons in which some or all of the hydrogen atoms are replaced by chlorine and fluorine. </a:t>
            </a:r>
          </a:p>
          <a:p>
            <a:pPr>
              <a:spcBef>
                <a:spcPct val="0"/>
              </a:spcBef>
              <a:buSzTx/>
            </a:pPr>
            <a:endParaRPr lang="en-US" smtClean="0">
              <a:solidFill>
                <a:schemeClr val="bg1"/>
              </a:solidFill>
            </a:endParaRPr>
          </a:p>
          <a:p>
            <a:pPr>
              <a:spcBef>
                <a:spcPct val="0"/>
              </a:spcBef>
              <a:buClr>
                <a:srgbClr val="FFCC00"/>
              </a:buClr>
              <a:buSzTx/>
            </a:pPr>
            <a:r>
              <a:rPr lang="en-US" smtClean="0">
                <a:solidFill>
                  <a:schemeClr val="bg1"/>
                </a:solidFill>
              </a:rPr>
              <a:t>They are used in coolants for refrigerators and air conditioners and in cleaning solvents. They were also used as a propellant in spray cans of everyday products such as deodorants, insecticides, and paint.</a:t>
            </a:r>
          </a:p>
          <a:p>
            <a:pPr>
              <a:spcBef>
                <a:spcPct val="0"/>
              </a:spcBef>
              <a:buClr>
                <a:srgbClr val="FFCC00"/>
              </a:buClr>
              <a:buSzTx/>
            </a:pPr>
            <a:endParaRPr lang="en-US" smtClean="0">
              <a:solidFill>
                <a:schemeClr val="bg1"/>
              </a:solidFill>
            </a:endParaRPr>
          </a:p>
          <a:p>
            <a:pPr>
              <a:spcBef>
                <a:spcPct val="0"/>
              </a:spcBef>
              <a:buClr>
                <a:srgbClr val="FFCC00"/>
              </a:buClr>
              <a:buSzTx/>
            </a:pPr>
            <a:r>
              <a:rPr lang="en-US" smtClean="0">
                <a:solidFill>
                  <a:schemeClr val="bg1"/>
                </a:solidFill>
              </a:rPr>
              <a:t>Their use is now restricted because they destroy ozone molecules in the stratosphere.</a:t>
            </a:r>
            <a:endParaRPr lang="en-US" smtClean="0"/>
          </a:p>
        </p:txBody>
      </p:sp>
      <p:sp>
        <p:nvSpPr>
          <p:cNvPr id="26629"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26630"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2 </a:t>
            </a:r>
            <a:r>
              <a:rPr lang="en-US" sz="2000" b="1" baseline="0">
                <a:solidFill>
                  <a:schemeClr val="bg1"/>
                </a:solidFill>
              </a:rPr>
              <a:t>The Ozone Shield</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6566">
                                            <p:txEl>
                                              <p:pRg st="0" end="0"/>
                                            </p:txEl>
                                          </p:spTgt>
                                        </p:tgtEl>
                                        <p:attrNameLst>
                                          <p:attrName>style.visibility</p:attrName>
                                        </p:attrNameLst>
                                      </p:cBhvr>
                                      <p:to>
                                        <p:strVal val="visible"/>
                                      </p:to>
                                    </p:set>
                                    <p:animEffect transition="in" filter="wipe(left)">
                                      <p:cBhvr>
                                        <p:cTn id="7" dur="500"/>
                                        <p:tgtEl>
                                          <p:spTgt spid="13465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6566">
                                            <p:txEl>
                                              <p:pRg st="2" end="2"/>
                                            </p:txEl>
                                          </p:spTgt>
                                        </p:tgtEl>
                                        <p:attrNameLst>
                                          <p:attrName>style.visibility</p:attrName>
                                        </p:attrNameLst>
                                      </p:cBhvr>
                                      <p:to>
                                        <p:strVal val="visible"/>
                                      </p:to>
                                    </p:set>
                                    <p:animEffect transition="in" filter="wipe(left)">
                                      <p:cBhvr>
                                        <p:cTn id="12" dur="500"/>
                                        <p:tgtEl>
                                          <p:spTgt spid="13465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46566">
                                            <p:txEl>
                                              <p:pRg st="4" end="4"/>
                                            </p:txEl>
                                          </p:spTgt>
                                        </p:tgtEl>
                                        <p:attrNameLst>
                                          <p:attrName>style.visibility</p:attrName>
                                        </p:attrNameLst>
                                      </p:cBhvr>
                                      <p:to>
                                        <p:strVal val="visible"/>
                                      </p:to>
                                    </p:set>
                                    <p:animEffect transition="in" filter="wipe(left)">
                                      <p:cBhvr>
                                        <p:cTn id="17" dur="500"/>
                                        <p:tgtEl>
                                          <p:spTgt spid="1346566">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4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56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48610"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7651" name="Rectangle 5"/>
          <p:cNvSpPr>
            <a:spLocks noChangeArrowheads="1"/>
          </p:cNvSpPr>
          <p:nvPr>
            <p:ph type="title"/>
          </p:nvPr>
        </p:nvSpPr>
        <p:spPr>
          <a:xfrm>
            <a:off x="685800" y="1066800"/>
            <a:ext cx="7797800" cy="609600"/>
          </a:xfrm>
          <a:noFill/>
        </p:spPr>
        <p:txBody>
          <a:bodyPr/>
          <a:lstStyle/>
          <a:p>
            <a:r>
              <a:rPr lang="en-US" smtClean="0"/>
              <a:t>Chemicals That Cause Ozone Depletion</a:t>
            </a:r>
            <a:endParaRPr lang="en-US" b="0" smtClean="0"/>
          </a:p>
        </p:txBody>
      </p:sp>
      <p:sp>
        <p:nvSpPr>
          <p:cNvPr id="1348614" name="Rectangle 6"/>
          <p:cNvSpPr>
            <a:spLocks noChangeArrowheads="1"/>
          </p:cNvSpPr>
          <p:nvPr>
            <p:ph type="body" idx="1"/>
          </p:nvPr>
        </p:nvSpPr>
        <p:spPr>
          <a:noFill/>
        </p:spPr>
        <p:txBody>
          <a:bodyPr/>
          <a:lstStyle/>
          <a:p>
            <a:pPr>
              <a:spcBef>
                <a:spcPct val="0"/>
              </a:spcBef>
              <a:buClr>
                <a:srgbClr val="FFCC00"/>
              </a:buClr>
              <a:buSzTx/>
            </a:pPr>
            <a:r>
              <a:rPr lang="en-US" smtClean="0">
                <a:solidFill>
                  <a:schemeClr val="bg1"/>
                </a:solidFill>
              </a:rPr>
              <a:t>At the Earth’s surface, CFCs are chemically stable. They do not combine with other chemicals or break down into other substances.</a:t>
            </a:r>
          </a:p>
          <a:p>
            <a:pPr>
              <a:spcBef>
                <a:spcPct val="0"/>
              </a:spcBef>
              <a:buClr>
                <a:srgbClr val="FFCC00"/>
              </a:buClr>
              <a:buSzTx/>
            </a:pPr>
            <a:endParaRPr lang="en-US" smtClean="0">
              <a:solidFill>
                <a:schemeClr val="bg1"/>
              </a:solidFill>
            </a:endParaRPr>
          </a:p>
          <a:p>
            <a:pPr>
              <a:spcBef>
                <a:spcPct val="0"/>
              </a:spcBef>
              <a:buClr>
                <a:srgbClr val="FFCC00"/>
              </a:buClr>
              <a:buSzTx/>
            </a:pPr>
            <a:r>
              <a:rPr lang="en-US" smtClean="0">
                <a:solidFill>
                  <a:schemeClr val="bg1"/>
                </a:solidFill>
              </a:rPr>
              <a:t>But, CFC molecules break apart high in the stratosphere, where UV radiation is absorbed.</a:t>
            </a:r>
          </a:p>
          <a:p>
            <a:pPr>
              <a:spcBef>
                <a:spcPct val="0"/>
              </a:spcBef>
              <a:buClr>
                <a:srgbClr val="FFCC00"/>
              </a:buClr>
              <a:buSzTx/>
            </a:pPr>
            <a:endParaRPr lang="en-US" smtClean="0">
              <a:solidFill>
                <a:schemeClr val="bg1"/>
              </a:solidFill>
            </a:endParaRPr>
          </a:p>
          <a:p>
            <a:pPr>
              <a:spcBef>
                <a:spcPct val="0"/>
              </a:spcBef>
              <a:buClr>
                <a:srgbClr val="FFCC00"/>
              </a:buClr>
              <a:buSzTx/>
            </a:pPr>
            <a:r>
              <a:rPr lang="en-US" smtClean="0">
                <a:solidFill>
                  <a:schemeClr val="bg1"/>
                </a:solidFill>
              </a:rPr>
              <a:t>Once CFC molecules break apart, parts of the CFC molecules destroy the protective ozone. </a:t>
            </a:r>
          </a:p>
          <a:p>
            <a:pPr>
              <a:spcBef>
                <a:spcPct val="0"/>
              </a:spcBef>
              <a:buClr>
                <a:srgbClr val="FFCC00"/>
              </a:buClr>
              <a:buSzTx/>
            </a:pPr>
            <a:endParaRPr lang="en-US" smtClean="0"/>
          </a:p>
        </p:txBody>
      </p:sp>
      <p:sp>
        <p:nvSpPr>
          <p:cNvPr id="27653"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27654"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2 </a:t>
            </a:r>
            <a:r>
              <a:rPr lang="en-US" sz="2000" b="1" baseline="0">
                <a:solidFill>
                  <a:schemeClr val="bg1"/>
                </a:solidFill>
              </a:rPr>
              <a:t>The Ozone Shield</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8614">
                                            <p:txEl>
                                              <p:pRg st="0" end="0"/>
                                            </p:txEl>
                                          </p:spTgt>
                                        </p:tgtEl>
                                        <p:attrNameLst>
                                          <p:attrName>style.visibility</p:attrName>
                                        </p:attrNameLst>
                                      </p:cBhvr>
                                      <p:to>
                                        <p:strVal val="visible"/>
                                      </p:to>
                                    </p:set>
                                    <p:animEffect transition="in" filter="wipe(left)">
                                      <p:cBhvr>
                                        <p:cTn id="7" dur="500"/>
                                        <p:tgtEl>
                                          <p:spTgt spid="13486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8614">
                                            <p:txEl>
                                              <p:pRg st="2" end="2"/>
                                            </p:txEl>
                                          </p:spTgt>
                                        </p:tgtEl>
                                        <p:attrNameLst>
                                          <p:attrName>style.visibility</p:attrName>
                                        </p:attrNameLst>
                                      </p:cBhvr>
                                      <p:to>
                                        <p:strVal val="visible"/>
                                      </p:to>
                                    </p:set>
                                    <p:animEffect transition="in" filter="wipe(left)">
                                      <p:cBhvr>
                                        <p:cTn id="12" dur="500"/>
                                        <p:tgtEl>
                                          <p:spTgt spid="134861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48614">
                                            <p:txEl>
                                              <p:pRg st="4" end="4"/>
                                            </p:txEl>
                                          </p:spTgt>
                                        </p:tgtEl>
                                        <p:attrNameLst>
                                          <p:attrName>style.visibility</p:attrName>
                                        </p:attrNameLst>
                                      </p:cBhvr>
                                      <p:to>
                                        <p:strVal val="visible"/>
                                      </p:to>
                                    </p:set>
                                    <p:animEffect transition="in" filter="wipe(left)">
                                      <p:cBhvr>
                                        <p:cTn id="17" dur="500"/>
                                        <p:tgtEl>
                                          <p:spTgt spid="1348614">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48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50658"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8675" name="Rectangle 5"/>
          <p:cNvSpPr>
            <a:spLocks noChangeArrowheads="1"/>
          </p:cNvSpPr>
          <p:nvPr>
            <p:ph type="title"/>
          </p:nvPr>
        </p:nvSpPr>
        <p:spPr>
          <a:xfrm>
            <a:off x="685800" y="1066800"/>
            <a:ext cx="7415213" cy="609600"/>
          </a:xfrm>
          <a:noFill/>
        </p:spPr>
        <p:txBody>
          <a:bodyPr/>
          <a:lstStyle/>
          <a:p>
            <a:r>
              <a:rPr lang="en-US" smtClean="0"/>
              <a:t>Chemicals That Cause Ozone Depletion</a:t>
            </a:r>
            <a:endParaRPr lang="en-US" b="0" smtClean="0"/>
          </a:p>
        </p:txBody>
      </p:sp>
      <p:sp>
        <p:nvSpPr>
          <p:cNvPr id="1350662" name="Rectangle 6"/>
          <p:cNvSpPr>
            <a:spLocks noChangeArrowheads="1"/>
          </p:cNvSpPr>
          <p:nvPr>
            <p:ph type="body" idx="1"/>
          </p:nvPr>
        </p:nvSpPr>
        <p:spPr>
          <a:noFill/>
        </p:spPr>
        <p:txBody>
          <a:bodyPr/>
          <a:lstStyle/>
          <a:p>
            <a:pPr>
              <a:spcBef>
                <a:spcPct val="0"/>
              </a:spcBef>
              <a:buClr>
                <a:srgbClr val="FFCC00"/>
              </a:buClr>
              <a:buSzTx/>
            </a:pPr>
            <a:r>
              <a:rPr lang="en-US" smtClean="0">
                <a:solidFill>
                  <a:schemeClr val="bg1"/>
                </a:solidFill>
              </a:rPr>
              <a:t>Each CFC molecule contains from one to four chlorine atoms, and scientists have estimated that a single chlorine atom in the CFC structure can destroy 100,000 ozone molecule.</a:t>
            </a:r>
            <a:endParaRPr lang="en-US" smtClean="0"/>
          </a:p>
        </p:txBody>
      </p:sp>
      <p:sp>
        <p:nvSpPr>
          <p:cNvPr id="28677"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28678"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2 </a:t>
            </a:r>
            <a:r>
              <a:rPr lang="en-US" sz="2000" b="1" baseline="0">
                <a:solidFill>
                  <a:schemeClr val="bg1"/>
                </a:solidFill>
              </a:rPr>
              <a:t>The Ozone Shield</a:t>
            </a:r>
            <a:endParaRPr lang="en-US" sz="2000" b="1" baseline="0">
              <a:solidFill>
                <a:srgbClr val="FFCC00"/>
              </a:solidFill>
            </a:endParaRPr>
          </a:p>
        </p:txBody>
      </p:sp>
      <p:pic>
        <p:nvPicPr>
          <p:cNvPr id="1350665" name="Picture 9" descr="13_06"/>
          <p:cNvPicPr>
            <a:picLocks noChangeAspect="1" noChangeArrowheads="1"/>
          </p:cNvPicPr>
          <p:nvPr/>
        </p:nvPicPr>
        <p:blipFill>
          <a:blip r:embed="rId4" cstate="print"/>
          <a:srcRect/>
          <a:stretch>
            <a:fillRect/>
          </a:stretch>
        </p:blipFill>
        <p:spPr bwMode="auto">
          <a:xfrm>
            <a:off x="1085850" y="3476625"/>
            <a:ext cx="7096125" cy="2085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0662">
                                            <p:txEl>
                                              <p:pRg st="0" end="0"/>
                                            </p:txEl>
                                          </p:spTgt>
                                        </p:tgtEl>
                                        <p:attrNameLst>
                                          <p:attrName>style.visibility</p:attrName>
                                        </p:attrNameLst>
                                      </p:cBhvr>
                                      <p:to>
                                        <p:strVal val="visible"/>
                                      </p:to>
                                    </p:set>
                                    <p:animEffect transition="in" filter="wipe(left)">
                                      <p:cBhvr>
                                        <p:cTn id="7" dur="500"/>
                                        <p:tgtEl>
                                          <p:spTgt spid="13506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50665"/>
                                        </p:tgtEl>
                                        <p:attrNameLst>
                                          <p:attrName>style.visibility</p:attrName>
                                        </p:attrNameLst>
                                      </p:cBhvr>
                                      <p:to>
                                        <p:strVal val="visible"/>
                                      </p:to>
                                    </p:set>
                                    <p:animEffect transition="in" filter="wipe(left)">
                                      <p:cBhvr>
                                        <p:cTn id="12" dur="500"/>
                                        <p:tgtEl>
                                          <p:spTgt spid="1350665"/>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1350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52706"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9699" name="Rectangle 5"/>
          <p:cNvSpPr>
            <a:spLocks noChangeArrowheads="1"/>
          </p:cNvSpPr>
          <p:nvPr>
            <p:ph type="title"/>
          </p:nvPr>
        </p:nvSpPr>
        <p:spPr>
          <a:noFill/>
        </p:spPr>
        <p:txBody>
          <a:bodyPr/>
          <a:lstStyle/>
          <a:p>
            <a:r>
              <a:rPr lang="en-US" smtClean="0"/>
              <a:t>The Ozone Hole</a:t>
            </a:r>
            <a:endParaRPr lang="en-US" b="0" smtClean="0"/>
          </a:p>
        </p:txBody>
      </p:sp>
      <p:sp>
        <p:nvSpPr>
          <p:cNvPr id="1352710"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In 1985, studies by scientists working in Antarctica revealed that the ozone layer above the South Pole had thinned by 50 to 98 percent.</a:t>
            </a:r>
          </a:p>
          <a:p>
            <a:pPr>
              <a:lnSpc>
                <a:spcPct val="90000"/>
              </a:lnSpc>
              <a:spcBef>
                <a:spcPct val="0"/>
              </a:spcBef>
              <a:buClr>
                <a:srgbClr val="FFCC00"/>
              </a:buClr>
              <a:buSzTx/>
            </a:pPr>
            <a:r>
              <a:rPr lang="en-US" smtClean="0">
                <a:solidFill>
                  <a:schemeClr val="bg1"/>
                </a:solidFill>
              </a:rPr>
              <a:t>The </a:t>
            </a:r>
            <a:r>
              <a:rPr lang="en-US" b="1" smtClean="0"/>
              <a:t>ozone hole</a:t>
            </a:r>
            <a:r>
              <a:rPr lang="en-US" smtClean="0"/>
              <a:t> </a:t>
            </a:r>
            <a:r>
              <a:rPr lang="en-US" smtClean="0">
                <a:solidFill>
                  <a:schemeClr val="bg1"/>
                </a:solidFill>
              </a:rPr>
              <a:t>is a thinning of stratospheric ozone that occurs over the poles during the spring.</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endParaRPr lang="en-US" smtClean="0"/>
          </a:p>
        </p:txBody>
      </p:sp>
      <p:sp>
        <p:nvSpPr>
          <p:cNvPr id="29701"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29702"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2 </a:t>
            </a:r>
            <a:r>
              <a:rPr lang="en-US" sz="2000" b="1" baseline="0">
                <a:solidFill>
                  <a:schemeClr val="bg1"/>
                </a:solidFill>
              </a:rPr>
              <a:t>The Ozone Shield</a:t>
            </a:r>
            <a:endParaRPr lang="en-US" sz="2000" b="1" baseline="0">
              <a:solidFill>
                <a:srgbClr val="FFCC00"/>
              </a:solidFill>
            </a:endParaRPr>
          </a:p>
        </p:txBody>
      </p:sp>
      <p:pic>
        <p:nvPicPr>
          <p:cNvPr id="29703" name="Picture 7" descr="13_07"/>
          <p:cNvPicPr>
            <a:picLocks noChangeAspect="1" noChangeArrowheads="1"/>
          </p:cNvPicPr>
          <p:nvPr/>
        </p:nvPicPr>
        <p:blipFill>
          <a:blip r:embed="rId4" cstate="print"/>
          <a:srcRect/>
          <a:stretch>
            <a:fillRect/>
          </a:stretch>
        </p:blipFill>
        <p:spPr bwMode="auto">
          <a:xfrm>
            <a:off x="520700" y="3505200"/>
            <a:ext cx="8166100" cy="2705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2710">
                                            <p:txEl>
                                              <p:pRg st="0" end="0"/>
                                            </p:txEl>
                                          </p:spTgt>
                                        </p:tgtEl>
                                        <p:attrNameLst>
                                          <p:attrName>style.visibility</p:attrName>
                                        </p:attrNameLst>
                                      </p:cBhvr>
                                      <p:to>
                                        <p:strVal val="visible"/>
                                      </p:to>
                                    </p:set>
                                    <p:animEffect transition="in" filter="wipe(left)">
                                      <p:cBhvr>
                                        <p:cTn id="7" dur="500"/>
                                        <p:tgtEl>
                                          <p:spTgt spid="13527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2710">
                                            <p:txEl>
                                              <p:pRg st="1" end="1"/>
                                            </p:txEl>
                                          </p:spTgt>
                                        </p:tgtEl>
                                        <p:attrNameLst>
                                          <p:attrName>style.visibility</p:attrName>
                                        </p:attrNameLst>
                                      </p:cBhvr>
                                      <p:to>
                                        <p:strVal val="visible"/>
                                      </p:to>
                                    </p:set>
                                    <p:animEffect transition="in" filter="wipe(left)">
                                      <p:cBhvr>
                                        <p:cTn id="12" dur="500"/>
                                        <p:tgtEl>
                                          <p:spTgt spid="1352710">
                                            <p:txEl>
                                              <p:pRg st="1" end="1"/>
                                            </p:txEl>
                                          </p:spTgt>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135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71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57826"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0723" name="Rectangle 5"/>
          <p:cNvSpPr>
            <a:spLocks noChangeArrowheads="1"/>
          </p:cNvSpPr>
          <p:nvPr>
            <p:ph type="title"/>
          </p:nvPr>
        </p:nvSpPr>
        <p:spPr>
          <a:xfrm>
            <a:off x="685800" y="1066800"/>
            <a:ext cx="6248400" cy="609600"/>
          </a:xfrm>
          <a:noFill/>
        </p:spPr>
        <p:txBody>
          <a:bodyPr/>
          <a:lstStyle/>
          <a:p>
            <a:r>
              <a:rPr lang="en-US" smtClean="0"/>
              <a:t>How Does the Ozone Hole Form?</a:t>
            </a:r>
            <a:endParaRPr lang="en-US" b="0" smtClean="0"/>
          </a:p>
        </p:txBody>
      </p:sp>
      <p:sp>
        <p:nvSpPr>
          <p:cNvPr id="1357830" name="Rectangle 6"/>
          <p:cNvSpPr>
            <a:spLocks noChangeArrowheads="1"/>
          </p:cNvSpPr>
          <p:nvPr>
            <p:ph type="body" idx="1"/>
          </p:nvPr>
        </p:nvSpPr>
        <p:spPr>
          <a:xfrm>
            <a:off x="711200" y="1676400"/>
            <a:ext cx="7772400" cy="4267200"/>
          </a:xfrm>
        </p:spPr>
        <p:txBody>
          <a:bodyPr/>
          <a:lstStyle/>
          <a:p>
            <a:pPr>
              <a:spcBef>
                <a:spcPct val="0"/>
              </a:spcBef>
              <a:buClr>
                <a:srgbClr val="FFCC00"/>
              </a:buClr>
              <a:buSzTx/>
            </a:pPr>
            <a:r>
              <a:rPr lang="en-US" smtClean="0">
                <a:solidFill>
                  <a:schemeClr val="bg1"/>
                </a:solidFill>
              </a:rPr>
              <a:t>During the dark polar winter, strong circulating winds over Antarctica, called the polar vortex, isolate cold air from surrounding warmer air. The air within the vortex grows extremely cold.</a:t>
            </a:r>
          </a:p>
          <a:p>
            <a:pPr>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On the surfaces of polar stratospheric clouds, the products of CFCs are converted to molecular chlorine.</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When sunlight returns to the South Pole in the spring, molecular chlorine is split into two chlorine atoms by UV radiation. The chlorine atoms rapidly destroy ozone.</a:t>
            </a:r>
          </a:p>
          <a:p>
            <a:pPr>
              <a:spcBef>
                <a:spcPct val="0"/>
              </a:spcBef>
              <a:buClr>
                <a:srgbClr val="FFCC00"/>
              </a:buClr>
              <a:buSzTx/>
            </a:pPr>
            <a:endParaRPr lang="en-US" smtClean="0"/>
          </a:p>
        </p:txBody>
      </p:sp>
      <p:sp>
        <p:nvSpPr>
          <p:cNvPr id="30725"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30726"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2 </a:t>
            </a:r>
            <a:r>
              <a:rPr lang="en-US" sz="2000" b="1" baseline="0">
                <a:solidFill>
                  <a:schemeClr val="bg1"/>
                </a:solidFill>
              </a:rPr>
              <a:t>The Ozone Shield</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7830">
                                            <p:txEl>
                                              <p:pRg st="0" end="0"/>
                                            </p:txEl>
                                          </p:spTgt>
                                        </p:tgtEl>
                                        <p:attrNameLst>
                                          <p:attrName>style.visibility</p:attrName>
                                        </p:attrNameLst>
                                      </p:cBhvr>
                                      <p:to>
                                        <p:strVal val="visible"/>
                                      </p:to>
                                    </p:set>
                                    <p:animEffect transition="in" filter="wipe(left)">
                                      <p:cBhvr>
                                        <p:cTn id="7" dur="500"/>
                                        <p:tgtEl>
                                          <p:spTgt spid="1357830">
                                            <p:txEl>
                                              <p:pRg st="0" end="0"/>
                                            </p:txEl>
                                          </p:spTgt>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1357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83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76258"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1747" name="Rectangle 5"/>
          <p:cNvSpPr>
            <a:spLocks noChangeArrowheads="1"/>
          </p:cNvSpPr>
          <p:nvPr>
            <p:ph type="title"/>
          </p:nvPr>
        </p:nvSpPr>
        <p:spPr>
          <a:noFill/>
        </p:spPr>
        <p:txBody>
          <a:bodyPr/>
          <a:lstStyle/>
          <a:p>
            <a:r>
              <a:rPr lang="en-US" smtClean="0"/>
              <a:t>Protecting the Ozone Layer</a:t>
            </a:r>
            <a:endParaRPr lang="en-US" b="0" smtClean="0"/>
          </a:p>
        </p:txBody>
      </p:sp>
      <p:sp>
        <p:nvSpPr>
          <p:cNvPr id="1376262" name="Rectangle 6"/>
          <p:cNvSpPr>
            <a:spLocks noGrp="1" noChangeArrowheads="1"/>
          </p:cNvSpPr>
          <p:nvPr>
            <p:ph type="body" idx="1"/>
          </p:nvPr>
        </p:nvSpPr>
        <p:spPr>
          <a:xfrm>
            <a:off x="533400" y="1600200"/>
            <a:ext cx="4343400" cy="4343400"/>
          </a:xfrm>
        </p:spPr>
        <p:txBody>
          <a:bodyPr/>
          <a:lstStyle/>
          <a:p>
            <a:pPr>
              <a:lnSpc>
                <a:spcPct val="90000"/>
              </a:lnSpc>
              <a:spcBef>
                <a:spcPct val="0"/>
              </a:spcBef>
              <a:buClr>
                <a:srgbClr val="FFCC00"/>
              </a:buClr>
              <a:buSzTx/>
              <a:defRPr/>
            </a:pPr>
            <a:r>
              <a:rPr lang="en-US" sz="2150" dirty="0" smtClean="0">
                <a:solidFill>
                  <a:schemeClr val="bg1"/>
                </a:solidFill>
              </a:rPr>
              <a:t>In 1987, a group of nations made an agreement, called the Montreal Protocol, to sharply limit their production of CFCs.</a:t>
            </a:r>
          </a:p>
          <a:p>
            <a:pPr>
              <a:lnSpc>
                <a:spcPct val="90000"/>
              </a:lnSpc>
              <a:spcBef>
                <a:spcPct val="0"/>
              </a:spcBef>
              <a:buClr>
                <a:srgbClr val="FFCC00"/>
              </a:buClr>
              <a:buSzTx/>
              <a:defRPr/>
            </a:pPr>
            <a:endParaRPr lang="en-US" sz="2150" dirty="0" smtClean="0">
              <a:solidFill>
                <a:schemeClr val="bg1"/>
              </a:solidFill>
            </a:endParaRPr>
          </a:p>
          <a:p>
            <a:pPr>
              <a:lnSpc>
                <a:spcPct val="90000"/>
              </a:lnSpc>
              <a:spcBef>
                <a:spcPct val="0"/>
              </a:spcBef>
              <a:buClr>
                <a:srgbClr val="FFCC00"/>
              </a:buClr>
              <a:buSzTx/>
              <a:defRPr/>
            </a:pPr>
            <a:r>
              <a:rPr lang="en-US" sz="2150" dirty="0" smtClean="0">
                <a:solidFill>
                  <a:schemeClr val="bg1"/>
                </a:solidFill>
              </a:rPr>
              <a:t>At a second conference in Copenhagen, Denmark in 1992, developed countries agreed to eliminate most CFCs by 1995.</a:t>
            </a:r>
          </a:p>
          <a:p>
            <a:pPr>
              <a:lnSpc>
                <a:spcPct val="90000"/>
              </a:lnSpc>
              <a:spcBef>
                <a:spcPct val="0"/>
              </a:spcBef>
              <a:buClr>
                <a:srgbClr val="FFCC00"/>
              </a:buClr>
              <a:buSzTx/>
              <a:defRPr/>
            </a:pPr>
            <a:endParaRPr lang="en-US" sz="2150" dirty="0" smtClean="0">
              <a:solidFill>
                <a:schemeClr val="bg1"/>
              </a:solidFill>
            </a:endParaRPr>
          </a:p>
          <a:p>
            <a:pPr>
              <a:lnSpc>
                <a:spcPct val="90000"/>
              </a:lnSpc>
              <a:spcBef>
                <a:spcPct val="0"/>
              </a:spcBef>
              <a:buClr>
                <a:srgbClr val="FFCC00"/>
              </a:buClr>
              <a:buSzTx/>
              <a:defRPr/>
            </a:pPr>
            <a:r>
              <a:rPr lang="en-US" sz="2150" dirty="0" smtClean="0">
                <a:solidFill>
                  <a:schemeClr val="bg1"/>
                </a:solidFill>
              </a:rPr>
              <a:t>The United States pledged to ban all substances that pose a significant danger to the ozone layer by the year 2000.</a:t>
            </a:r>
          </a:p>
          <a:p>
            <a:pPr>
              <a:lnSpc>
                <a:spcPct val="90000"/>
              </a:lnSpc>
              <a:spcBef>
                <a:spcPct val="0"/>
              </a:spcBef>
              <a:buClr>
                <a:srgbClr val="FFCC00"/>
              </a:buClr>
              <a:buSzTx/>
              <a:defRPr/>
            </a:pPr>
            <a:endParaRPr lang="en-US" sz="2150" dirty="0" smtClean="0"/>
          </a:p>
        </p:txBody>
      </p:sp>
      <p:sp>
        <p:nvSpPr>
          <p:cNvPr id="31749"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31750"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2 </a:t>
            </a:r>
            <a:r>
              <a:rPr lang="en-US" sz="2000" b="1" baseline="0">
                <a:solidFill>
                  <a:schemeClr val="bg1"/>
                </a:solidFill>
              </a:rPr>
              <a:t>The Ozone Shield</a:t>
            </a:r>
            <a:endParaRPr lang="en-US" sz="2000" b="1" baseline="0">
              <a:solidFill>
                <a:srgbClr val="FFCC00"/>
              </a:solidFill>
            </a:endParaRPr>
          </a:p>
        </p:txBody>
      </p:sp>
      <p:pic>
        <p:nvPicPr>
          <p:cNvPr id="31751" name="Picture 7"/>
          <p:cNvPicPr>
            <a:picLocks noChangeAspect="1" noChangeArrowheads="1"/>
          </p:cNvPicPr>
          <p:nvPr/>
        </p:nvPicPr>
        <p:blipFill>
          <a:blip r:embed="rId4" cstate="print"/>
          <a:srcRect/>
          <a:stretch>
            <a:fillRect/>
          </a:stretch>
        </p:blipFill>
        <p:spPr bwMode="auto">
          <a:xfrm>
            <a:off x="4876800" y="1676400"/>
            <a:ext cx="3948113" cy="4419600"/>
          </a:xfrm>
          <a:prstGeom prst="rect">
            <a:avLst/>
          </a:prstGeom>
          <a:noFill/>
          <a:ln w="12700">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6262">
                                            <p:txEl>
                                              <p:pRg st="0" end="0"/>
                                            </p:txEl>
                                          </p:spTgt>
                                        </p:tgtEl>
                                        <p:attrNameLst>
                                          <p:attrName>style.visibility</p:attrName>
                                        </p:attrNameLst>
                                      </p:cBhvr>
                                      <p:to>
                                        <p:strVal val="visible"/>
                                      </p:to>
                                    </p:set>
                                    <p:animEffect transition="in" filter="wipe(left)">
                                      <p:cBhvr>
                                        <p:cTn id="7" dur="500"/>
                                        <p:tgtEl>
                                          <p:spTgt spid="13762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6262">
                                            <p:txEl>
                                              <p:pRg st="2" end="2"/>
                                            </p:txEl>
                                          </p:spTgt>
                                        </p:tgtEl>
                                        <p:attrNameLst>
                                          <p:attrName>style.visibility</p:attrName>
                                        </p:attrNameLst>
                                      </p:cBhvr>
                                      <p:to>
                                        <p:strVal val="visible"/>
                                      </p:to>
                                    </p:set>
                                    <p:animEffect transition="in" filter="wipe(left)">
                                      <p:cBhvr>
                                        <p:cTn id="12" dur="500"/>
                                        <p:tgtEl>
                                          <p:spTgt spid="13762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6262">
                                            <p:txEl>
                                              <p:pRg st="4" end="4"/>
                                            </p:txEl>
                                          </p:spTgt>
                                        </p:tgtEl>
                                        <p:attrNameLst>
                                          <p:attrName>style.visibility</p:attrName>
                                        </p:attrNameLst>
                                      </p:cBhvr>
                                      <p:to>
                                        <p:strVal val="visible"/>
                                      </p:to>
                                    </p:set>
                                    <p:animEffect transition="in" filter="wipe(left)">
                                      <p:cBhvr>
                                        <p:cTn id="17" dur="500"/>
                                        <p:tgtEl>
                                          <p:spTgt spid="1376262">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76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6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90210"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3315" name="Rectangle 5"/>
          <p:cNvSpPr>
            <a:spLocks noChangeArrowheads="1"/>
          </p:cNvSpPr>
          <p:nvPr>
            <p:ph type="title"/>
          </p:nvPr>
        </p:nvSpPr>
        <p:spPr>
          <a:noFill/>
        </p:spPr>
        <p:txBody>
          <a:bodyPr/>
          <a:lstStyle/>
          <a:p>
            <a:r>
              <a:rPr lang="en-US" smtClean="0"/>
              <a:t>Climate</a:t>
            </a:r>
            <a:endParaRPr lang="en-US" b="0" smtClean="0"/>
          </a:p>
        </p:txBody>
      </p:sp>
      <p:sp>
        <p:nvSpPr>
          <p:cNvPr id="990214" name="Rectangle 6"/>
          <p:cNvSpPr>
            <a:spLocks noChangeArrowheads="1"/>
          </p:cNvSpPr>
          <p:nvPr>
            <p:ph type="body" idx="1"/>
          </p:nvPr>
        </p:nvSpPr>
        <p:spPr>
          <a:noFill/>
        </p:spPr>
        <p:txBody>
          <a:bodyPr/>
          <a:lstStyle/>
          <a:p>
            <a:pPr>
              <a:lnSpc>
                <a:spcPct val="90000"/>
              </a:lnSpc>
              <a:spcBef>
                <a:spcPct val="0"/>
              </a:spcBef>
              <a:buSzTx/>
            </a:pPr>
            <a:r>
              <a:rPr lang="en-US" b="1" smtClean="0"/>
              <a:t>Climate </a:t>
            </a:r>
            <a:r>
              <a:rPr lang="en-US" smtClean="0">
                <a:solidFill>
                  <a:schemeClr val="bg1"/>
                </a:solidFill>
              </a:rPr>
              <a:t>is the average weather conditions in an area over a long period of time.</a:t>
            </a:r>
          </a:p>
          <a:p>
            <a:pPr>
              <a:lnSpc>
                <a:spcPct val="90000"/>
              </a:lnSpc>
              <a:spcBef>
                <a:spcPct val="0"/>
              </a:spcBef>
              <a:buSzTx/>
              <a:buFontTx/>
              <a:buNone/>
            </a:pPr>
            <a:endParaRPr lang="en-US" b="1" smtClean="0">
              <a:solidFill>
                <a:schemeClr val="bg1"/>
              </a:solidFill>
            </a:endParaRPr>
          </a:p>
          <a:p>
            <a:pPr>
              <a:lnSpc>
                <a:spcPct val="90000"/>
              </a:lnSpc>
              <a:spcBef>
                <a:spcPct val="0"/>
              </a:spcBef>
              <a:buClr>
                <a:srgbClr val="FFCC00"/>
              </a:buClr>
              <a:buSzTx/>
            </a:pPr>
            <a:r>
              <a:rPr lang="en-US" smtClean="0">
                <a:solidFill>
                  <a:schemeClr val="bg1"/>
                </a:solidFill>
              </a:rPr>
              <a:t>Climate is determined by a variety of factors that include latitude, atmospheric circulation patterns, oceanic circulation patterns, the local geography of an area, solar activity, and volcanic activity.</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The most important of these factors is distance from the equator.</a:t>
            </a:r>
          </a:p>
          <a:p>
            <a:pPr>
              <a:lnSpc>
                <a:spcPct val="90000"/>
              </a:lnSpc>
              <a:spcBef>
                <a:spcPct val="0"/>
              </a:spcBef>
              <a:buSzTx/>
              <a:buFontTx/>
              <a:buNone/>
            </a:pPr>
            <a:endParaRPr lang="en-US" smtClean="0"/>
          </a:p>
        </p:txBody>
      </p:sp>
      <p:sp>
        <p:nvSpPr>
          <p:cNvPr id="13317"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13318"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0214">
                                            <p:txEl>
                                              <p:pRg st="0" end="0"/>
                                            </p:txEl>
                                          </p:spTgt>
                                        </p:tgtEl>
                                        <p:attrNameLst>
                                          <p:attrName>style.visibility</p:attrName>
                                        </p:attrNameLst>
                                      </p:cBhvr>
                                      <p:to>
                                        <p:strVal val="visible"/>
                                      </p:to>
                                    </p:set>
                                    <p:animEffect transition="in" filter="wipe(left)">
                                      <p:cBhvr>
                                        <p:cTn id="7" dur="500"/>
                                        <p:tgtEl>
                                          <p:spTgt spid="9902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0214">
                                            <p:txEl>
                                              <p:pRg st="2" end="2"/>
                                            </p:txEl>
                                          </p:spTgt>
                                        </p:tgtEl>
                                        <p:attrNameLst>
                                          <p:attrName>style.visibility</p:attrName>
                                        </p:attrNameLst>
                                      </p:cBhvr>
                                      <p:to>
                                        <p:strVal val="visible"/>
                                      </p:to>
                                    </p:set>
                                    <p:animEffect transition="in" filter="wipe(left)">
                                      <p:cBhvr>
                                        <p:cTn id="12" dur="500"/>
                                        <p:tgtEl>
                                          <p:spTgt spid="99021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0214">
                                            <p:txEl>
                                              <p:pRg st="4" end="4"/>
                                            </p:txEl>
                                          </p:spTgt>
                                        </p:tgtEl>
                                        <p:attrNameLst>
                                          <p:attrName>style.visibility</p:attrName>
                                        </p:attrNameLst>
                                      </p:cBhvr>
                                      <p:to>
                                        <p:strVal val="visible"/>
                                      </p:to>
                                    </p:set>
                                    <p:animEffect transition="in" filter="wipe(left)">
                                      <p:cBhvr>
                                        <p:cTn id="17" dur="500"/>
                                        <p:tgtEl>
                                          <p:spTgt spid="990214">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990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78306"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2771" name="Rectangle 5"/>
          <p:cNvSpPr>
            <a:spLocks noChangeArrowheads="1"/>
          </p:cNvSpPr>
          <p:nvPr>
            <p:ph type="title"/>
          </p:nvPr>
        </p:nvSpPr>
        <p:spPr>
          <a:noFill/>
        </p:spPr>
        <p:txBody>
          <a:bodyPr/>
          <a:lstStyle/>
          <a:p>
            <a:r>
              <a:rPr lang="en-US" smtClean="0"/>
              <a:t>Protecting the Ozone</a:t>
            </a:r>
            <a:endParaRPr lang="en-US" b="0" smtClean="0">
              <a:solidFill>
                <a:schemeClr val="bg1"/>
              </a:solidFill>
            </a:endParaRPr>
          </a:p>
        </p:txBody>
      </p:sp>
      <p:sp>
        <p:nvSpPr>
          <p:cNvPr id="1378310" name="Rectangle 6"/>
          <p:cNvSpPr>
            <a:spLocks noChangeArrowheads="1"/>
          </p:cNvSpPr>
          <p:nvPr>
            <p:ph type="body" idx="1"/>
          </p:nvPr>
        </p:nvSpPr>
        <p:spPr>
          <a:xfrm>
            <a:off x="711200" y="1524000"/>
            <a:ext cx="7772400" cy="4419600"/>
          </a:xfrm>
          <a:noFill/>
        </p:spPr>
        <p:txBody>
          <a:bodyPr/>
          <a:lstStyle/>
          <a:p>
            <a:pPr>
              <a:spcBef>
                <a:spcPct val="0"/>
              </a:spcBef>
              <a:buClr>
                <a:srgbClr val="FFCC00"/>
              </a:buClr>
              <a:buSzTx/>
            </a:pPr>
            <a:r>
              <a:rPr lang="en-US" smtClean="0">
                <a:solidFill>
                  <a:schemeClr val="bg1"/>
                </a:solidFill>
              </a:rPr>
              <a:t>After developed countries banned most uses of CFCs, chemical companies developed CFC replacements.</a:t>
            </a:r>
          </a:p>
          <a:p>
            <a:pPr>
              <a:spcBef>
                <a:spcPct val="0"/>
              </a:spcBef>
              <a:buClr>
                <a:srgbClr val="FFCC00"/>
              </a:buClr>
              <a:buSzTx/>
            </a:pPr>
            <a:r>
              <a:rPr lang="en-US" smtClean="0">
                <a:solidFill>
                  <a:schemeClr val="bg1"/>
                </a:solidFill>
              </a:rPr>
              <a:t>Aerosol cans no longer uses CFCs as propellants, and air conditioners are becoming CFC free.</a:t>
            </a:r>
          </a:p>
        </p:txBody>
      </p:sp>
      <p:sp>
        <p:nvSpPr>
          <p:cNvPr id="32773"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32774"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2 </a:t>
            </a:r>
            <a:r>
              <a:rPr lang="en-US" sz="2000" b="1" baseline="0">
                <a:solidFill>
                  <a:schemeClr val="bg1"/>
                </a:solidFill>
              </a:rPr>
              <a:t>The Ozone Shield</a:t>
            </a:r>
            <a:endParaRPr lang="en-US" sz="2000" b="1" baseline="0">
              <a:solidFill>
                <a:srgbClr val="FFCC00"/>
              </a:solidFill>
            </a:endParaRPr>
          </a:p>
        </p:txBody>
      </p:sp>
      <p:pic>
        <p:nvPicPr>
          <p:cNvPr id="32775" name="Picture 7" descr="13_10"/>
          <p:cNvPicPr>
            <a:picLocks noChangeAspect="1" noChangeArrowheads="1"/>
          </p:cNvPicPr>
          <p:nvPr/>
        </p:nvPicPr>
        <p:blipFill>
          <a:blip r:embed="rId4" cstate="print"/>
          <a:srcRect/>
          <a:stretch>
            <a:fillRect/>
          </a:stretch>
        </p:blipFill>
        <p:spPr bwMode="auto">
          <a:xfrm>
            <a:off x="531813" y="3438525"/>
            <a:ext cx="8154987" cy="2657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8310">
                                            <p:txEl>
                                              <p:pRg st="0" end="0"/>
                                            </p:txEl>
                                          </p:spTgt>
                                        </p:tgtEl>
                                        <p:attrNameLst>
                                          <p:attrName>style.visibility</p:attrName>
                                        </p:attrNameLst>
                                      </p:cBhvr>
                                      <p:to>
                                        <p:strVal val="visible"/>
                                      </p:to>
                                    </p:set>
                                    <p:animEffect transition="in" filter="wipe(left)">
                                      <p:cBhvr>
                                        <p:cTn id="7" dur="500"/>
                                        <p:tgtEl>
                                          <p:spTgt spid="13783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8310">
                                            <p:txEl>
                                              <p:pRg st="1" end="1"/>
                                            </p:txEl>
                                          </p:spTgt>
                                        </p:tgtEl>
                                        <p:attrNameLst>
                                          <p:attrName>style.visibility</p:attrName>
                                        </p:attrNameLst>
                                      </p:cBhvr>
                                      <p:to>
                                        <p:strVal val="visible"/>
                                      </p:to>
                                    </p:set>
                                    <p:animEffect transition="in" filter="wipe(left)">
                                      <p:cBhvr>
                                        <p:cTn id="12" dur="500"/>
                                        <p:tgtEl>
                                          <p:spTgt spid="1378310">
                                            <p:txEl>
                                              <p:pRg st="1" end="1"/>
                                            </p:txEl>
                                          </p:spTgt>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1378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1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82402"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3795" name="Rectangle 4"/>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33796" name="Rectangle 5"/>
          <p:cNvSpPr>
            <a:spLocks noChangeArrowheads="1"/>
          </p:cNvSpPr>
          <p:nvPr>
            <p:ph type="title"/>
          </p:nvPr>
        </p:nvSpPr>
        <p:spPr>
          <a:noFill/>
        </p:spPr>
        <p:txBody>
          <a:bodyPr/>
          <a:lstStyle/>
          <a:p>
            <a:r>
              <a:rPr lang="en-US" smtClean="0"/>
              <a:t>Protecting the Ozone Layer</a:t>
            </a:r>
            <a:endParaRPr lang="en-US" b="0" smtClean="0"/>
          </a:p>
        </p:txBody>
      </p:sp>
      <p:sp>
        <p:nvSpPr>
          <p:cNvPr id="1382406" name="Rectangle 6"/>
          <p:cNvSpPr>
            <a:spLocks noChangeArrowheads="1"/>
          </p:cNvSpPr>
          <p:nvPr>
            <p:ph type="body" idx="1"/>
          </p:nvPr>
        </p:nvSpPr>
        <p:spPr>
          <a:noFill/>
        </p:spPr>
        <p:txBody>
          <a:bodyPr/>
          <a:lstStyle/>
          <a:p>
            <a:pPr>
              <a:spcBef>
                <a:spcPct val="0"/>
              </a:spcBef>
              <a:buClr>
                <a:srgbClr val="FFCC00"/>
              </a:buClr>
              <a:buSzTx/>
            </a:pPr>
            <a:r>
              <a:rPr lang="en-US" smtClean="0">
                <a:solidFill>
                  <a:schemeClr val="bg1"/>
                </a:solidFill>
              </a:rPr>
              <a:t>However, the battle to protect the ozone layer is not over.</a:t>
            </a:r>
          </a:p>
          <a:p>
            <a:pPr>
              <a:spcBef>
                <a:spcPct val="0"/>
              </a:spcBef>
              <a:buClr>
                <a:srgbClr val="FFCC00"/>
              </a:buClr>
              <a:buSzTx/>
            </a:pPr>
            <a:endParaRPr lang="en-US" smtClean="0">
              <a:solidFill>
                <a:schemeClr val="bg1"/>
              </a:solidFill>
            </a:endParaRPr>
          </a:p>
          <a:p>
            <a:pPr>
              <a:spcBef>
                <a:spcPct val="0"/>
              </a:spcBef>
              <a:buClr>
                <a:srgbClr val="FFCC00"/>
              </a:buClr>
              <a:buSzTx/>
            </a:pPr>
            <a:r>
              <a:rPr lang="en-US" smtClean="0">
                <a:solidFill>
                  <a:schemeClr val="bg1"/>
                </a:solidFill>
              </a:rPr>
              <a:t>CFC molecules remain active in the stratosphere for 60 to 120 years.</a:t>
            </a:r>
          </a:p>
          <a:p>
            <a:pPr>
              <a:spcBef>
                <a:spcPct val="0"/>
              </a:spcBef>
              <a:buClr>
                <a:srgbClr val="FFCC00"/>
              </a:buClr>
              <a:buSzTx/>
            </a:pPr>
            <a:endParaRPr lang="en-US" smtClean="0">
              <a:solidFill>
                <a:schemeClr val="bg1"/>
              </a:solidFill>
            </a:endParaRPr>
          </a:p>
          <a:p>
            <a:pPr>
              <a:spcBef>
                <a:spcPct val="0"/>
              </a:spcBef>
              <a:buClr>
                <a:srgbClr val="FFCC00"/>
              </a:buClr>
              <a:buSzTx/>
            </a:pPr>
            <a:r>
              <a:rPr lang="en-US" smtClean="0">
                <a:solidFill>
                  <a:schemeClr val="bg1"/>
                </a:solidFill>
              </a:rPr>
              <a:t>CFCs released 30 years ago are still destroying ozone today, so it will be many years before the ozone layer completely recovers.</a:t>
            </a:r>
          </a:p>
          <a:p>
            <a:pPr>
              <a:spcBef>
                <a:spcPct val="0"/>
              </a:spcBef>
              <a:buClr>
                <a:srgbClr val="FFCC00"/>
              </a:buClr>
              <a:buSzTx/>
            </a:pPr>
            <a:endParaRPr lang="en-US" smtClean="0"/>
          </a:p>
        </p:txBody>
      </p:sp>
      <p:sp>
        <p:nvSpPr>
          <p:cNvPr id="33798"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2 </a:t>
            </a:r>
            <a:r>
              <a:rPr lang="en-US" sz="2000" b="1" baseline="0">
                <a:solidFill>
                  <a:schemeClr val="bg1"/>
                </a:solidFill>
              </a:rPr>
              <a:t>The Ozone Shield</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06">
                                            <p:txEl>
                                              <p:pRg st="0" end="0"/>
                                            </p:txEl>
                                          </p:spTgt>
                                        </p:tgtEl>
                                        <p:attrNameLst>
                                          <p:attrName>style.visibility</p:attrName>
                                        </p:attrNameLst>
                                      </p:cBhvr>
                                      <p:to>
                                        <p:strVal val="visible"/>
                                      </p:to>
                                    </p:set>
                                    <p:animEffect transition="in" filter="wipe(left)">
                                      <p:cBhvr>
                                        <p:cTn id="7" dur="500"/>
                                        <p:tgtEl>
                                          <p:spTgt spid="13824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06">
                                            <p:txEl>
                                              <p:pRg st="2" end="2"/>
                                            </p:txEl>
                                          </p:spTgt>
                                        </p:tgtEl>
                                        <p:attrNameLst>
                                          <p:attrName>style.visibility</p:attrName>
                                        </p:attrNameLst>
                                      </p:cBhvr>
                                      <p:to>
                                        <p:strVal val="visible"/>
                                      </p:to>
                                    </p:set>
                                    <p:animEffect transition="in" filter="wipe(left)">
                                      <p:cBhvr>
                                        <p:cTn id="12" dur="500"/>
                                        <p:tgtEl>
                                          <p:spTgt spid="138240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06">
                                            <p:txEl>
                                              <p:pRg st="4" end="4"/>
                                            </p:txEl>
                                          </p:spTgt>
                                        </p:tgtEl>
                                        <p:attrNameLst>
                                          <p:attrName>style.visibility</p:attrName>
                                        </p:attrNameLst>
                                      </p:cBhvr>
                                      <p:to>
                                        <p:strVal val="visible"/>
                                      </p:to>
                                    </p:set>
                                    <p:animEffect transition="in" filter="wipe(left)">
                                      <p:cBhvr>
                                        <p:cTn id="17" dur="500"/>
                                        <p:tgtEl>
                                          <p:spTgt spid="1382406">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82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0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86498"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4819" name="Rectangle 5"/>
          <p:cNvSpPr>
            <a:spLocks noChangeArrowheads="1"/>
          </p:cNvSpPr>
          <p:nvPr>
            <p:ph type="title"/>
          </p:nvPr>
        </p:nvSpPr>
        <p:spPr>
          <a:noFill/>
        </p:spPr>
        <p:txBody>
          <a:bodyPr/>
          <a:lstStyle/>
          <a:p>
            <a:r>
              <a:rPr lang="en-US" smtClean="0"/>
              <a:t>The Greenhouse Effect</a:t>
            </a:r>
            <a:endParaRPr lang="en-US" b="0" smtClean="0"/>
          </a:p>
        </p:txBody>
      </p:sp>
      <p:sp>
        <p:nvSpPr>
          <p:cNvPr id="1386502"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The Earth is similar to a greenhouse. The Earth’s atmosphere acts like the glass in a greenhouse.</a:t>
            </a:r>
          </a:p>
          <a:p>
            <a:pPr>
              <a:lnSpc>
                <a:spcPct val="90000"/>
              </a:lnSpc>
              <a:spcBef>
                <a:spcPct val="0"/>
              </a:spcBef>
              <a:buClr>
                <a:srgbClr val="FFCC00"/>
              </a:buClr>
              <a:buSzTx/>
            </a:pPr>
            <a:r>
              <a:rPr lang="en-US" smtClean="0">
                <a:solidFill>
                  <a:schemeClr val="bg1"/>
                </a:solidFill>
              </a:rPr>
              <a:t>Sunlight streams through the atmosphere and heats the Earth. As this heat radiates up from Earth’s surface, some of it escapes into space. The rest of the heat is absorbed by gases in the troposphere and warms the air.</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endParaRPr lang="en-US" smtClean="0"/>
          </a:p>
        </p:txBody>
      </p:sp>
      <p:sp>
        <p:nvSpPr>
          <p:cNvPr id="34821"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34822"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pic>
        <p:nvPicPr>
          <p:cNvPr id="34823" name="Picture 7" descr="13_11"/>
          <p:cNvPicPr>
            <a:picLocks noChangeAspect="1" noChangeArrowheads="1"/>
          </p:cNvPicPr>
          <p:nvPr/>
        </p:nvPicPr>
        <p:blipFill>
          <a:blip r:embed="rId4" cstate="print"/>
          <a:srcRect/>
          <a:stretch>
            <a:fillRect/>
          </a:stretch>
        </p:blipFill>
        <p:spPr bwMode="auto">
          <a:xfrm>
            <a:off x="515938" y="4191000"/>
            <a:ext cx="8170862" cy="2667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6502">
                                            <p:txEl>
                                              <p:pRg st="0" end="0"/>
                                            </p:txEl>
                                          </p:spTgt>
                                        </p:tgtEl>
                                        <p:attrNameLst>
                                          <p:attrName>style.visibility</p:attrName>
                                        </p:attrNameLst>
                                      </p:cBhvr>
                                      <p:to>
                                        <p:strVal val="visible"/>
                                      </p:to>
                                    </p:set>
                                    <p:animEffect transition="in" filter="wipe(left)">
                                      <p:cBhvr>
                                        <p:cTn id="7" dur="500"/>
                                        <p:tgtEl>
                                          <p:spTgt spid="13865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6502">
                                            <p:txEl>
                                              <p:pRg st="1" end="1"/>
                                            </p:txEl>
                                          </p:spTgt>
                                        </p:tgtEl>
                                        <p:attrNameLst>
                                          <p:attrName>style.visibility</p:attrName>
                                        </p:attrNameLst>
                                      </p:cBhvr>
                                      <p:to>
                                        <p:strVal val="visible"/>
                                      </p:to>
                                    </p:set>
                                    <p:animEffect transition="in" filter="wipe(left)">
                                      <p:cBhvr>
                                        <p:cTn id="12" dur="500"/>
                                        <p:tgtEl>
                                          <p:spTgt spid="1386502">
                                            <p:txEl>
                                              <p:pRg st="1" end="1"/>
                                            </p:txEl>
                                          </p:spTgt>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1386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50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88546"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5843" name="Rectangle 5"/>
          <p:cNvSpPr>
            <a:spLocks noChangeArrowheads="1"/>
          </p:cNvSpPr>
          <p:nvPr>
            <p:ph type="title"/>
          </p:nvPr>
        </p:nvSpPr>
        <p:spPr>
          <a:noFill/>
        </p:spPr>
        <p:txBody>
          <a:bodyPr/>
          <a:lstStyle/>
          <a:p>
            <a:r>
              <a:rPr lang="en-US" smtClean="0"/>
              <a:t>The Greenhouse Effect</a:t>
            </a:r>
            <a:endParaRPr lang="en-US" b="0" smtClean="0"/>
          </a:p>
        </p:txBody>
      </p:sp>
      <p:sp>
        <p:nvSpPr>
          <p:cNvPr id="1388550"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Not every gas in our atmosphere absorbs heat in this way.</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A </a:t>
            </a:r>
            <a:r>
              <a:rPr lang="en-US" b="1" smtClean="0"/>
              <a:t>greenhouse gas</a:t>
            </a:r>
            <a:r>
              <a:rPr lang="en-US" smtClean="0"/>
              <a:t> </a:t>
            </a:r>
            <a:r>
              <a:rPr lang="en-US" smtClean="0">
                <a:solidFill>
                  <a:schemeClr val="bg1"/>
                </a:solidFill>
              </a:rPr>
              <a:t>is a gas composed of molecules that absorb and radiate infrared radiation from the sun.</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The major greenhouse gases are water vapor, carbon dioxide, CFCs, methane, and nitrous oxide. Of these, water vapor and carbon dioxide account for most of the absorption of that occurs in the atmosphere.</a:t>
            </a:r>
            <a:endParaRPr lang="en-US" smtClean="0"/>
          </a:p>
        </p:txBody>
      </p:sp>
      <p:sp>
        <p:nvSpPr>
          <p:cNvPr id="35845"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35846"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8550">
                                            <p:txEl>
                                              <p:pRg st="0" end="0"/>
                                            </p:txEl>
                                          </p:spTgt>
                                        </p:tgtEl>
                                        <p:attrNameLst>
                                          <p:attrName>style.visibility</p:attrName>
                                        </p:attrNameLst>
                                      </p:cBhvr>
                                      <p:to>
                                        <p:strVal val="visible"/>
                                      </p:to>
                                    </p:set>
                                    <p:animEffect transition="in" filter="wipe(left)">
                                      <p:cBhvr>
                                        <p:cTn id="7" dur="500"/>
                                        <p:tgtEl>
                                          <p:spTgt spid="13885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8550">
                                            <p:txEl>
                                              <p:pRg st="2" end="2"/>
                                            </p:txEl>
                                          </p:spTgt>
                                        </p:tgtEl>
                                        <p:attrNameLst>
                                          <p:attrName>style.visibility</p:attrName>
                                        </p:attrNameLst>
                                      </p:cBhvr>
                                      <p:to>
                                        <p:strVal val="visible"/>
                                      </p:to>
                                    </p:set>
                                    <p:animEffect transition="in" filter="wipe(left)">
                                      <p:cBhvr>
                                        <p:cTn id="12" dur="500"/>
                                        <p:tgtEl>
                                          <p:spTgt spid="13885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8550">
                                            <p:txEl>
                                              <p:pRg st="4" end="4"/>
                                            </p:txEl>
                                          </p:spTgt>
                                        </p:tgtEl>
                                        <p:attrNameLst>
                                          <p:attrName>style.visibility</p:attrName>
                                        </p:attrNameLst>
                                      </p:cBhvr>
                                      <p:to>
                                        <p:strVal val="visible"/>
                                      </p:to>
                                    </p:set>
                                    <p:animEffect transition="in" filter="wipe(left)">
                                      <p:cBhvr>
                                        <p:cTn id="17" dur="500"/>
                                        <p:tgtEl>
                                          <p:spTgt spid="1388550">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88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855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90594"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6867" name="Rectangle 5"/>
          <p:cNvSpPr>
            <a:spLocks noChangeArrowheads="1"/>
          </p:cNvSpPr>
          <p:nvPr>
            <p:ph type="title"/>
          </p:nvPr>
        </p:nvSpPr>
        <p:spPr>
          <a:xfrm>
            <a:off x="685800" y="1066800"/>
            <a:ext cx="8001000" cy="609600"/>
          </a:xfrm>
          <a:noFill/>
        </p:spPr>
        <p:txBody>
          <a:bodyPr/>
          <a:lstStyle/>
          <a:p>
            <a:r>
              <a:rPr lang="en-US" smtClean="0"/>
              <a:t>Measuring Carbon Dioxide in the Atmosphere</a:t>
            </a:r>
            <a:endParaRPr lang="en-US" b="0" smtClean="0"/>
          </a:p>
        </p:txBody>
      </p:sp>
      <p:sp>
        <p:nvSpPr>
          <p:cNvPr id="1390598"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In 1985, a geochemist named Charles Keeling installed an instrument at the top of a tall tower on the volcano Mauna Loa in Hawaii. He wanted to precisely measure the amount of carbon dioxide in the air, far away from forests and cities.</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In a forest, carbon dioxide levels rise and fall with the daily rhythms of photosynthesis. Near cities, carbon dioxide from traffic and industrial pollution raises the local concentration of gas.</a:t>
            </a:r>
          </a:p>
          <a:p>
            <a:pPr>
              <a:lnSpc>
                <a:spcPct val="90000"/>
              </a:lnSpc>
              <a:spcBef>
                <a:spcPct val="0"/>
              </a:spcBef>
              <a:buClr>
                <a:srgbClr val="FFCC00"/>
              </a:buClr>
              <a:buSzTx/>
            </a:pPr>
            <a:endParaRPr lang="en-US" smtClean="0"/>
          </a:p>
        </p:txBody>
      </p:sp>
      <p:sp>
        <p:nvSpPr>
          <p:cNvPr id="36869"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36870"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0598">
                                            <p:txEl>
                                              <p:pRg st="0" end="0"/>
                                            </p:txEl>
                                          </p:spTgt>
                                        </p:tgtEl>
                                        <p:attrNameLst>
                                          <p:attrName>style.visibility</p:attrName>
                                        </p:attrNameLst>
                                      </p:cBhvr>
                                      <p:to>
                                        <p:strVal val="visible"/>
                                      </p:to>
                                    </p:set>
                                    <p:animEffect transition="in" filter="wipe(left)">
                                      <p:cBhvr>
                                        <p:cTn id="7" dur="500"/>
                                        <p:tgtEl>
                                          <p:spTgt spid="13905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0598">
                                            <p:txEl>
                                              <p:pRg st="2" end="2"/>
                                            </p:txEl>
                                          </p:spTgt>
                                        </p:tgtEl>
                                        <p:attrNameLst>
                                          <p:attrName>style.visibility</p:attrName>
                                        </p:attrNameLst>
                                      </p:cBhvr>
                                      <p:to>
                                        <p:strVal val="visible"/>
                                      </p:to>
                                    </p:set>
                                    <p:animEffect transition="in" filter="wipe(left)">
                                      <p:cBhvr>
                                        <p:cTn id="12" dur="500"/>
                                        <p:tgtEl>
                                          <p:spTgt spid="1390598">
                                            <p:txEl>
                                              <p:pRg st="2" end="2"/>
                                            </p:txEl>
                                          </p:spTgt>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1390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059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96738"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7891" name="Rectangle 5"/>
          <p:cNvSpPr>
            <a:spLocks noChangeArrowheads="1"/>
          </p:cNvSpPr>
          <p:nvPr>
            <p:ph type="title"/>
          </p:nvPr>
        </p:nvSpPr>
        <p:spPr>
          <a:xfrm>
            <a:off x="685800" y="914400"/>
            <a:ext cx="8001000" cy="609600"/>
          </a:xfrm>
          <a:noFill/>
        </p:spPr>
        <p:txBody>
          <a:bodyPr/>
          <a:lstStyle/>
          <a:p>
            <a:r>
              <a:rPr lang="en-US" smtClean="0"/>
              <a:t>Measuring Carbon Dioxide in the Atmosphere</a:t>
            </a:r>
            <a:endParaRPr lang="en-US" b="0" smtClean="0"/>
          </a:p>
        </p:txBody>
      </p:sp>
      <p:sp>
        <p:nvSpPr>
          <p:cNvPr id="1396742" name="Rectangle 6"/>
          <p:cNvSpPr>
            <a:spLocks noChangeArrowheads="1"/>
          </p:cNvSpPr>
          <p:nvPr>
            <p:ph type="body" idx="1"/>
          </p:nvPr>
        </p:nvSpPr>
        <p:spPr>
          <a:xfrm>
            <a:off x="533400" y="1447800"/>
            <a:ext cx="4267200" cy="4495800"/>
          </a:xfrm>
          <a:noFill/>
        </p:spPr>
        <p:txBody>
          <a:bodyPr/>
          <a:lstStyle/>
          <a:p>
            <a:pPr>
              <a:lnSpc>
                <a:spcPct val="90000"/>
              </a:lnSpc>
              <a:spcBef>
                <a:spcPct val="0"/>
              </a:spcBef>
              <a:buClr>
                <a:srgbClr val="FFCC00"/>
              </a:buClr>
              <a:buSzTx/>
            </a:pPr>
            <a:r>
              <a:rPr lang="en-US" sz="2000" smtClean="0">
                <a:solidFill>
                  <a:schemeClr val="bg1"/>
                </a:solidFill>
              </a:rPr>
              <a:t>Keeling’s first measurement, in March of 1958, was 0.0314 percent, and the levels rose slightly the next month. By summer the levels were falling, but in the winter, they rose again.</a:t>
            </a:r>
          </a:p>
          <a:p>
            <a:pPr>
              <a:lnSpc>
                <a:spcPct val="90000"/>
              </a:lnSpc>
              <a:spcBef>
                <a:spcPct val="0"/>
              </a:spcBef>
              <a:buClr>
                <a:srgbClr val="FFCC00"/>
              </a:buClr>
              <a:buSzTx/>
            </a:pPr>
            <a:endParaRPr lang="en-US" sz="2000" smtClean="0">
              <a:solidFill>
                <a:schemeClr val="bg1"/>
              </a:solidFill>
            </a:endParaRPr>
          </a:p>
          <a:p>
            <a:pPr>
              <a:lnSpc>
                <a:spcPct val="90000"/>
              </a:lnSpc>
              <a:spcBef>
                <a:spcPct val="0"/>
              </a:spcBef>
              <a:buClr>
                <a:srgbClr val="FFCC00"/>
              </a:buClr>
              <a:buSzTx/>
            </a:pPr>
            <a:r>
              <a:rPr lang="en-US" sz="2000" smtClean="0">
                <a:solidFill>
                  <a:schemeClr val="bg1"/>
                </a:solidFill>
              </a:rPr>
              <a:t>During the summer, growing plants use more carbon dioxide for photosynthesis than they release in respiration, causing the levels to drop.</a:t>
            </a:r>
          </a:p>
          <a:p>
            <a:pPr>
              <a:lnSpc>
                <a:spcPct val="90000"/>
              </a:lnSpc>
              <a:spcBef>
                <a:spcPct val="0"/>
              </a:spcBef>
              <a:buClr>
                <a:srgbClr val="FFCC00"/>
              </a:buClr>
              <a:buSzTx/>
            </a:pPr>
            <a:endParaRPr lang="en-US" sz="2000" smtClean="0">
              <a:solidFill>
                <a:schemeClr val="bg1"/>
              </a:solidFill>
            </a:endParaRPr>
          </a:p>
          <a:p>
            <a:pPr>
              <a:lnSpc>
                <a:spcPct val="90000"/>
              </a:lnSpc>
              <a:spcBef>
                <a:spcPct val="0"/>
              </a:spcBef>
              <a:buClr>
                <a:srgbClr val="FFCC00"/>
              </a:buClr>
              <a:buSzTx/>
            </a:pPr>
            <a:r>
              <a:rPr lang="en-US" sz="2000" smtClean="0">
                <a:solidFill>
                  <a:schemeClr val="bg1"/>
                </a:solidFill>
              </a:rPr>
              <a:t>In the winter, dying grasses and fallen leaves decay and release the carbon that was stored in them, causing levels to rise</a:t>
            </a:r>
            <a:r>
              <a:rPr lang="en-US" smtClean="0">
                <a:solidFill>
                  <a:schemeClr val="bg1"/>
                </a:solidFill>
              </a:rPr>
              <a:t>.</a:t>
            </a:r>
            <a:endParaRPr lang="en-US" smtClean="0"/>
          </a:p>
        </p:txBody>
      </p:sp>
      <p:sp>
        <p:nvSpPr>
          <p:cNvPr id="37893"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37894"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pic>
        <p:nvPicPr>
          <p:cNvPr id="37895" name="Picture 7"/>
          <p:cNvPicPr>
            <a:picLocks noChangeAspect="1" noChangeArrowheads="1"/>
          </p:cNvPicPr>
          <p:nvPr/>
        </p:nvPicPr>
        <p:blipFill>
          <a:blip r:embed="rId4" cstate="print"/>
          <a:srcRect/>
          <a:stretch>
            <a:fillRect/>
          </a:stretch>
        </p:blipFill>
        <p:spPr bwMode="auto">
          <a:xfrm>
            <a:off x="4800600" y="1447800"/>
            <a:ext cx="4329113" cy="4703763"/>
          </a:xfrm>
          <a:prstGeom prst="rect">
            <a:avLst/>
          </a:prstGeom>
          <a:noFill/>
          <a:ln w="12700">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6742">
                                            <p:txEl>
                                              <p:pRg st="0" end="0"/>
                                            </p:txEl>
                                          </p:spTgt>
                                        </p:tgtEl>
                                        <p:attrNameLst>
                                          <p:attrName>style.visibility</p:attrName>
                                        </p:attrNameLst>
                                      </p:cBhvr>
                                      <p:to>
                                        <p:strVal val="visible"/>
                                      </p:to>
                                    </p:set>
                                    <p:animEffect transition="in" filter="wipe(left)">
                                      <p:cBhvr>
                                        <p:cTn id="7" dur="500"/>
                                        <p:tgtEl>
                                          <p:spTgt spid="13967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6742">
                                            <p:txEl>
                                              <p:pRg st="2" end="2"/>
                                            </p:txEl>
                                          </p:spTgt>
                                        </p:tgtEl>
                                        <p:attrNameLst>
                                          <p:attrName>style.visibility</p:attrName>
                                        </p:attrNameLst>
                                      </p:cBhvr>
                                      <p:to>
                                        <p:strVal val="visible"/>
                                      </p:to>
                                    </p:set>
                                    <p:animEffect transition="in" filter="wipe(left)">
                                      <p:cBhvr>
                                        <p:cTn id="12" dur="500"/>
                                        <p:tgtEl>
                                          <p:spTgt spid="139674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96742">
                                            <p:txEl>
                                              <p:pRg st="4" end="4"/>
                                            </p:txEl>
                                          </p:spTgt>
                                        </p:tgtEl>
                                        <p:attrNameLst>
                                          <p:attrName>style.visibility</p:attrName>
                                        </p:attrNameLst>
                                      </p:cBhvr>
                                      <p:to>
                                        <p:strVal val="visible"/>
                                      </p:to>
                                    </p:set>
                                    <p:animEffect transition="in" filter="wipe(left)">
                                      <p:cBhvr>
                                        <p:cTn id="17" dur="500"/>
                                        <p:tgtEl>
                                          <p:spTgt spid="1396742">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9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674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00834"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8915" name="Rectangle 5"/>
          <p:cNvSpPr>
            <a:spLocks noChangeArrowheads="1"/>
          </p:cNvSpPr>
          <p:nvPr>
            <p:ph type="title"/>
          </p:nvPr>
        </p:nvSpPr>
        <p:spPr>
          <a:xfrm>
            <a:off x="685800" y="1066800"/>
            <a:ext cx="7797800" cy="609600"/>
          </a:xfrm>
          <a:noFill/>
        </p:spPr>
        <p:txBody>
          <a:bodyPr/>
          <a:lstStyle/>
          <a:p>
            <a:r>
              <a:rPr lang="en-US" smtClean="0"/>
              <a:t>Greenhouse Gases and the Earth’s Temperature</a:t>
            </a:r>
            <a:endParaRPr lang="en-US" b="0" smtClean="0"/>
          </a:p>
        </p:txBody>
      </p:sp>
      <p:sp>
        <p:nvSpPr>
          <p:cNvPr id="1400838" name="Rectangle 6"/>
          <p:cNvSpPr>
            <a:spLocks noChangeArrowheads="1"/>
          </p:cNvSpPr>
          <p:nvPr>
            <p:ph type="body" idx="1"/>
          </p:nvPr>
        </p:nvSpPr>
        <p:spPr>
          <a:noFill/>
        </p:spPr>
        <p:txBody>
          <a:bodyPr/>
          <a:lstStyle/>
          <a:p>
            <a:pPr>
              <a:spcBef>
                <a:spcPct val="0"/>
              </a:spcBef>
              <a:buClr>
                <a:srgbClr val="FFCC00"/>
              </a:buClr>
              <a:buSzTx/>
            </a:pPr>
            <a:r>
              <a:rPr lang="en-US" smtClean="0">
                <a:solidFill>
                  <a:schemeClr val="bg1"/>
                </a:solidFill>
              </a:rPr>
              <a:t>Many scientists think that because greenhouse gases trap heat near the Earth’s surface, more greenhouse gases in the atmosphere will result in an increase in global temperature.</a:t>
            </a:r>
          </a:p>
          <a:p>
            <a:pPr>
              <a:spcBef>
                <a:spcPct val="0"/>
              </a:spcBef>
              <a:buClr>
                <a:srgbClr val="FFCC00"/>
              </a:buClr>
              <a:buSzTx/>
            </a:pPr>
            <a:endParaRPr lang="en-US" smtClean="0">
              <a:solidFill>
                <a:schemeClr val="bg1"/>
              </a:solidFill>
            </a:endParaRPr>
          </a:p>
          <a:p>
            <a:pPr>
              <a:spcBef>
                <a:spcPct val="0"/>
              </a:spcBef>
              <a:buClr>
                <a:srgbClr val="FFCC00"/>
              </a:buClr>
              <a:buSzTx/>
            </a:pPr>
            <a:endParaRPr lang="en-US" smtClean="0"/>
          </a:p>
          <a:p>
            <a:pPr>
              <a:spcBef>
                <a:spcPct val="0"/>
              </a:spcBef>
              <a:buClr>
                <a:srgbClr val="FFCC00"/>
              </a:buClr>
              <a:buSzTx/>
            </a:pPr>
            <a:endParaRPr lang="en-US" smtClean="0"/>
          </a:p>
        </p:txBody>
      </p:sp>
      <p:sp>
        <p:nvSpPr>
          <p:cNvPr id="38917"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38918"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pic>
        <p:nvPicPr>
          <p:cNvPr id="38919" name="Picture 8" descr="http://seoblackhat.com/images/co2-vs-temp.jpg"/>
          <p:cNvPicPr>
            <a:picLocks noChangeAspect="1" noChangeArrowheads="1"/>
          </p:cNvPicPr>
          <p:nvPr/>
        </p:nvPicPr>
        <p:blipFill>
          <a:blip r:embed="rId4" cstate="print"/>
          <a:srcRect/>
          <a:stretch>
            <a:fillRect/>
          </a:stretch>
        </p:blipFill>
        <p:spPr bwMode="auto">
          <a:xfrm>
            <a:off x="533400" y="3352800"/>
            <a:ext cx="8153400" cy="3505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0838">
                                            <p:txEl>
                                              <p:pRg st="0" end="0"/>
                                            </p:txEl>
                                          </p:spTgt>
                                        </p:tgtEl>
                                        <p:attrNameLst>
                                          <p:attrName>style.visibility</p:attrName>
                                        </p:attrNameLst>
                                      </p:cBhvr>
                                      <p:to>
                                        <p:strVal val="visible"/>
                                      </p:to>
                                    </p:set>
                                    <p:animEffect transition="in" filter="wipe(left)">
                                      <p:cBhvr>
                                        <p:cTn id="7" dur="500"/>
                                        <p:tgtEl>
                                          <p:spTgt spid="1400838">
                                            <p:txEl>
                                              <p:pRg st="0" end="0"/>
                                            </p:txEl>
                                          </p:spTgt>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1400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02882"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39939" name="Rectangle 5"/>
          <p:cNvSpPr>
            <a:spLocks noChangeArrowheads="1"/>
          </p:cNvSpPr>
          <p:nvPr>
            <p:ph type="title"/>
          </p:nvPr>
        </p:nvSpPr>
        <p:spPr>
          <a:xfrm>
            <a:off x="457200" y="914400"/>
            <a:ext cx="8382000" cy="609600"/>
          </a:xfrm>
          <a:noFill/>
        </p:spPr>
        <p:txBody>
          <a:bodyPr/>
          <a:lstStyle/>
          <a:p>
            <a:r>
              <a:rPr lang="en-US" smtClean="0"/>
              <a:t>Greenhouse Gases and the Earth’s Temperature</a:t>
            </a:r>
            <a:endParaRPr lang="en-US" b="0" smtClean="0"/>
          </a:p>
        </p:txBody>
      </p:sp>
      <p:sp>
        <p:nvSpPr>
          <p:cNvPr id="1402886" name="Rectangle 6"/>
          <p:cNvSpPr>
            <a:spLocks noChangeArrowheads="1"/>
          </p:cNvSpPr>
          <p:nvPr>
            <p:ph type="body" idx="1"/>
          </p:nvPr>
        </p:nvSpPr>
        <p:spPr>
          <a:xfrm>
            <a:off x="457200" y="1524000"/>
            <a:ext cx="5562600" cy="4419600"/>
          </a:xfrm>
          <a:noFill/>
        </p:spPr>
        <p:txBody>
          <a:bodyPr/>
          <a:lstStyle/>
          <a:p>
            <a:pPr>
              <a:lnSpc>
                <a:spcPct val="90000"/>
              </a:lnSpc>
              <a:spcBef>
                <a:spcPct val="0"/>
              </a:spcBef>
              <a:buClr>
                <a:srgbClr val="FFCC00"/>
              </a:buClr>
              <a:buSzTx/>
            </a:pPr>
            <a:r>
              <a:rPr lang="en-US" smtClean="0">
                <a:solidFill>
                  <a:schemeClr val="bg1"/>
                </a:solidFill>
              </a:rPr>
              <a:t>Today, we are releasing more carbon dioxide than any other greenhouse gas into the atmosphere.</a:t>
            </a:r>
          </a:p>
          <a:p>
            <a:pPr>
              <a:lnSpc>
                <a:spcPct val="90000"/>
              </a:lnSpc>
              <a:spcBef>
                <a:spcPct val="0"/>
              </a:spcBef>
              <a:buClr>
                <a:srgbClr val="FFCC00"/>
              </a:buClr>
              <a:buSzTx/>
            </a:pPr>
            <a:r>
              <a:rPr lang="en-US" smtClean="0">
                <a:solidFill>
                  <a:schemeClr val="bg1"/>
                </a:solidFill>
              </a:rPr>
              <a:t>Millions of tons of carbon dioxide are released into the atmosphere each year from power plants that burn coal or oil, and cars that burn gasoline. Millions of trees are burned in tropical rainforest to clear the land for farming.</a:t>
            </a:r>
          </a:p>
          <a:p>
            <a:pPr>
              <a:lnSpc>
                <a:spcPct val="90000"/>
              </a:lnSpc>
              <a:spcBef>
                <a:spcPct val="0"/>
              </a:spcBef>
              <a:buClr>
                <a:srgbClr val="FFCC00"/>
              </a:buClr>
              <a:buSzTx/>
            </a:pPr>
            <a:r>
              <a:rPr lang="en-US" smtClean="0">
                <a:solidFill>
                  <a:schemeClr val="bg1"/>
                </a:solidFill>
              </a:rPr>
              <a:t>We also release other greenhouse gases, such as CFCs, methane, and nitrous oxide, in significant amounts.</a:t>
            </a:r>
            <a:endParaRPr lang="en-US" smtClean="0"/>
          </a:p>
        </p:txBody>
      </p:sp>
      <p:sp>
        <p:nvSpPr>
          <p:cNvPr id="39941"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39942" name="Text Box 9"/>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pic>
        <p:nvPicPr>
          <p:cNvPr id="39943" name="Picture 7" descr="13_13"/>
          <p:cNvPicPr>
            <a:picLocks noChangeAspect="1" noChangeArrowheads="1"/>
          </p:cNvPicPr>
          <p:nvPr/>
        </p:nvPicPr>
        <p:blipFill>
          <a:blip r:embed="rId4" cstate="print"/>
          <a:srcRect/>
          <a:stretch>
            <a:fillRect/>
          </a:stretch>
        </p:blipFill>
        <p:spPr bwMode="auto">
          <a:xfrm>
            <a:off x="6238875" y="1652588"/>
            <a:ext cx="2914650" cy="44434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886">
                                            <p:txEl>
                                              <p:pRg st="0" end="0"/>
                                            </p:txEl>
                                          </p:spTgt>
                                        </p:tgtEl>
                                        <p:attrNameLst>
                                          <p:attrName>style.visibility</p:attrName>
                                        </p:attrNameLst>
                                      </p:cBhvr>
                                      <p:to>
                                        <p:strVal val="visible"/>
                                      </p:to>
                                    </p:set>
                                    <p:animEffect transition="in" filter="wipe(left)">
                                      <p:cBhvr>
                                        <p:cTn id="7" dur="500"/>
                                        <p:tgtEl>
                                          <p:spTgt spid="14028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886">
                                            <p:txEl>
                                              <p:pRg st="1" end="1"/>
                                            </p:txEl>
                                          </p:spTgt>
                                        </p:tgtEl>
                                        <p:attrNameLst>
                                          <p:attrName>style.visibility</p:attrName>
                                        </p:attrNameLst>
                                      </p:cBhvr>
                                      <p:to>
                                        <p:strVal val="visible"/>
                                      </p:to>
                                    </p:set>
                                    <p:animEffect transition="in" filter="wipe(left)">
                                      <p:cBhvr>
                                        <p:cTn id="12" dur="500"/>
                                        <p:tgtEl>
                                          <p:spTgt spid="14028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2886">
                                            <p:txEl>
                                              <p:pRg st="2" end="2"/>
                                            </p:txEl>
                                          </p:spTgt>
                                        </p:tgtEl>
                                        <p:attrNameLst>
                                          <p:attrName>style.visibility</p:attrName>
                                        </p:attrNameLst>
                                      </p:cBhvr>
                                      <p:to>
                                        <p:strVal val="visible"/>
                                      </p:to>
                                    </p:set>
                                    <p:animEffect transition="in" filter="wipe(left)">
                                      <p:cBhvr>
                                        <p:cTn id="17" dur="500"/>
                                        <p:tgtEl>
                                          <p:spTgt spid="1402886">
                                            <p:txEl>
                                              <p:pRg st="2" end="2"/>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402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8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06978"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0963" name="Rectangle 5"/>
          <p:cNvSpPr>
            <a:spLocks noChangeArrowheads="1"/>
          </p:cNvSpPr>
          <p:nvPr>
            <p:ph type="title"/>
          </p:nvPr>
        </p:nvSpPr>
        <p:spPr>
          <a:xfrm>
            <a:off x="685800" y="838200"/>
            <a:ext cx="6096000" cy="609600"/>
          </a:xfrm>
          <a:noFill/>
        </p:spPr>
        <p:txBody>
          <a:bodyPr/>
          <a:lstStyle/>
          <a:p>
            <a:r>
              <a:rPr lang="en-US" smtClean="0"/>
              <a:t>How Certain is Global Warming?</a:t>
            </a:r>
            <a:endParaRPr lang="en-US" b="0" smtClean="0"/>
          </a:p>
        </p:txBody>
      </p:sp>
      <p:sp>
        <p:nvSpPr>
          <p:cNvPr id="1406982" name="Rectangle 6"/>
          <p:cNvSpPr>
            <a:spLocks noChangeArrowheads="1"/>
          </p:cNvSpPr>
          <p:nvPr>
            <p:ph type="body" idx="1"/>
          </p:nvPr>
        </p:nvSpPr>
        <p:spPr>
          <a:xfrm>
            <a:off x="538163" y="1295400"/>
            <a:ext cx="8148637" cy="4648200"/>
          </a:xfrm>
          <a:noFill/>
        </p:spPr>
        <p:txBody>
          <a:bodyPr/>
          <a:lstStyle/>
          <a:p>
            <a:pPr>
              <a:spcBef>
                <a:spcPct val="0"/>
              </a:spcBef>
              <a:buSzTx/>
            </a:pPr>
            <a:r>
              <a:rPr lang="en-US" b="1" smtClean="0"/>
              <a:t>Global warming </a:t>
            </a:r>
            <a:r>
              <a:rPr lang="en-US" smtClean="0">
                <a:solidFill>
                  <a:schemeClr val="bg1"/>
                </a:solidFill>
              </a:rPr>
              <a:t>is a gradual increase in the average global temperature that is due to a higher concentration of gases such as carbon dioxide in the atmosphere.</a:t>
            </a:r>
          </a:p>
          <a:p>
            <a:pPr>
              <a:spcBef>
                <a:spcPct val="0"/>
              </a:spcBef>
              <a:buClr>
                <a:srgbClr val="FFCC00"/>
              </a:buClr>
              <a:buSzTx/>
            </a:pPr>
            <a:r>
              <a:rPr lang="en-US" smtClean="0">
                <a:solidFill>
                  <a:schemeClr val="bg1"/>
                </a:solidFill>
              </a:rPr>
              <a:t>Earth’s average global temperature increased during the 20th century and many scientists predict that this warming trend will continue throughout the 21st century.</a:t>
            </a:r>
          </a:p>
          <a:p>
            <a:pPr>
              <a:spcBef>
                <a:spcPct val="0"/>
              </a:spcBef>
              <a:buSzTx/>
              <a:buFontTx/>
              <a:buNone/>
            </a:pPr>
            <a:endParaRPr lang="en-US" smtClean="0"/>
          </a:p>
        </p:txBody>
      </p:sp>
      <p:sp>
        <p:nvSpPr>
          <p:cNvPr id="40965"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40966"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pic>
        <p:nvPicPr>
          <p:cNvPr id="40967" name="Picture 7" descr="13_14"/>
          <p:cNvPicPr>
            <a:picLocks noChangeAspect="1" noChangeArrowheads="1"/>
          </p:cNvPicPr>
          <p:nvPr/>
        </p:nvPicPr>
        <p:blipFill>
          <a:blip r:embed="rId4" cstate="print"/>
          <a:srcRect/>
          <a:stretch>
            <a:fillRect/>
          </a:stretch>
        </p:blipFill>
        <p:spPr bwMode="auto">
          <a:xfrm>
            <a:off x="538163" y="3581400"/>
            <a:ext cx="8177212" cy="3276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6982">
                                            <p:txEl>
                                              <p:pRg st="0" end="0"/>
                                            </p:txEl>
                                          </p:spTgt>
                                        </p:tgtEl>
                                        <p:attrNameLst>
                                          <p:attrName>style.visibility</p:attrName>
                                        </p:attrNameLst>
                                      </p:cBhvr>
                                      <p:to>
                                        <p:strVal val="visible"/>
                                      </p:to>
                                    </p:set>
                                    <p:animEffect transition="in" filter="wipe(left)">
                                      <p:cBhvr>
                                        <p:cTn id="7" dur="500"/>
                                        <p:tgtEl>
                                          <p:spTgt spid="14069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6982">
                                            <p:txEl>
                                              <p:pRg st="1" end="1"/>
                                            </p:txEl>
                                          </p:spTgt>
                                        </p:tgtEl>
                                        <p:attrNameLst>
                                          <p:attrName>style.visibility</p:attrName>
                                        </p:attrNameLst>
                                      </p:cBhvr>
                                      <p:to>
                                        <p:strVal val="visible"/>
                                      </p:to>
                                    </p:set>
                                    <p:animEffect transition="in" filter="wipe(left)">
                                      <p:cBhvr>
                                        <p:cTn id="12" dur="500"/>
                                        <p:tgtEl>
                                          <p:spTgt spid="1406982">
                                            <p:txEl>
                                              <p:pRg st="1" end="1"/>
                                            </p:txEl>
                                          </p:spTgt>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1406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8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25410"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1987" name="Rectangle 5"/>
          <p:cNvSpPr>
            <a:spLocks noChangeArrowheads="1"/>
          </p:cNvSpPr>
          <p:nvPr>
            <p:ph type="title"/>
          </p:nvPr>
        </p:nvSpPr>
        <p:spPr>
          <a:xfrm>
            <a:off x="685800" y="1066800"/>
            <a:ext cx="6019800" cy="609600"/>
          </a:xfrm>
          <a:noFill/>
        </p:spPr>
        <p:txBody>
          <a:bodyPr/>
          <a:lstStyle/>
          <a:p>
            <a:r>
              <a:rPr lang="en-US" smtClean="0"/>
              <a:t>Melting Ice and Rising Sea Levels</a:t>
            </a:r>
            <a:endParaRPr lang="en-US" b="0" smtClean="0"/>
          </a:p>
        </p:txBody>
      </p:sp>
      <p:sp>
        <p:nvSpPr>
          <p:cNvPr id="1425414"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If the global temperature increased, the amount of ice and snow at the poles would decrease, causing sea levels around the world to rise.</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Coastal wetlands, and other low-lying areas could be flooded. People who live near coastlines could lose their homes and sources of income.</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The salinity of bays and estuaries might increase, adversely affecting marine fisheries. Also, freshwater aquifers could become too salty to be used as sources of fresh water.</a:t>
            </a:r>
            <a:endParaRPr lang="en-US" smtClean="0"/>
          </a:p>
        </p:txBody>
      </p:sp>
      <p:sp>
        <p:nvSpPr>
          <p:cNvPr id="41989" name="Rectangle 8"/>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41990" name="Text Box 9"/>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5414">
                                            <p:txEl>
                                              <p:pRg st="0" end="0"/>
                                            </p:txEl>
                                          </p:spTgt>
                                        </p:tgtEl>
                                        <p:attrNameLst>
                                          <p:attrName>style.visibility</p:attrName>
                                        </p:attrNameLst>
                                      </p:cBhvr>
                                      <p:to>
                                        <p:strVal val="visible"/>
                                      </p:to>
                                    </p:set>
                                    <p:animEffect transition="in" filter="wipe(left)">
                                      <p:cBhvr>
                                        <p:cTn id="7" dur="500"/>
                                        <p:tgtEl>
                                          <p:spTgt spid="14254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5414">
                                            <p:txEl>
                                              <p:pRg st="2" end="2"/>
                                            </p:txEl>
                                          </p:spTgt>
                                        </p:tgtEl>
                                        <p:attrNameLst>
                                          <p:attrName>style.visibility</p:attrName>
                                        </p:attrNameLst>
                                      </p:cBhvr>
                                      <p:to>
                                        <p:strVal val="visible"/>
                                      </p:to>
                                    </p:set>
                                    <p:animEffect transition="in" filter="wipe(left)">
                                      <p:cBhvr>
                                        <p:cTn id="12" dur="500"/>
                                        <p:tgtEl>
                                          <p:spTgt spid="142541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5414">
                                            <p:txEl>
                                              <p:pRg st="4" end="4"/>
                                            </p:txEl>
                                          </p:spTgt>
                                        </p:tgtEl>
                                        <p:attrNameLst>
                                          <p:attrName>style.visibility</p:attrName>
                                        </p:attrNameLst>
                                      </p:cBhvr>
                                      <p:to>
                                        <p:strVal val="visible"/>
                                      </p:to>
                                    </p:set>
                                    <p:animEffect transition="in" filter="wipe(left)">
                                      <p:cBhvr>
                                        <p:cTn id="17" dur="500"/>
                                        <p:tgtEl>
                                          <p:spTgt spid="1425414">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425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41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91266"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5363" name="Rectangle 5"/>
          <p:cNvSpPr>
            <a:spLocks noChangeArrowheads="1"/>
          </p:cNvSpPr>
          <p:nvPr>
            <p:ph type="title"/>
          </p:nvPr>
        </p:nvSpPr>
        <p:spPr>
          <a:noFill/>
        </p:spPr>
        <p:txBody>
          <a:bodyPr/>
          <a:lstStyle/>
          <a:p>
            <a:r>
              <a:rPr lang="en-US" smtClean="0"/>
              <a:t>Low Latitudes</a:t>
            </a:r>
            <a:endParaRPr lang="en-US" b="0" smtClean="0"/>
          </a:p>
        </p:txBody>
      </p:sp>
      <p:sp>
        <p:nvSpPr>
          <p:cNvPr id="1291270"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More solar energy falls on areas near the equator than on areas closer to the poles. </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The incoming solar energy is concentrated on a small surface at the equator.</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In regions near the equator, night and day are both about 12 hours long throughout the year.</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In addition, temperatures are high year-round, and there are no summers or winters.</a:t>
            </a:r>
          </a:p>
          <a:p>
            <a:pPr>
              <a:lnSpc>
                <a:spcPct val="90000"/>
              </a:lnSpc>
              <a:spcBef>
                <a:spcPct val="0"/>
              </a:spcBef>
              <a:buClr>
                <a:srgbClr val="FFCC00"/>
              </a:buClr>
              <a:buSzTx/>
            </a:pPr>
            <a:endParaRPr lang="en-US" smtClean="0"/>
          </a:p>
        </p:txBody>
      </p:sp>
      <p:sp>
        <p:nvSpPr>
          <p:cNvPr id="15365"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15366"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1270">
                                            <p:txEl>
                                              <p:pRg st="0" end="0"/>
                                            </p:txEl>
                                          </p:spTgt>
                                        </p:tgtEl>
                                        <p:attrNameLst>
                                          <p:attrName>style.visibility</p:attrName>
                                        </p:attrNameLst>
                                      </p:cBhvr>
                                      <p:to>
                                        <p:strVal val="visible"/>
                                      </p:to>
                                    </p:set>
                                    <p:animEffect transition="in" filter="wipe(left)">
                                      <p:cBhvr>
                                        <p:cTn id="7" dur="500"/>
                                        <p:tgtEl>
                                          <p:spTgt spid="12912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1270">
                                            <p:txEl>
                                              <p:pRg st="2" end="2"/>
                                            </p:txEl>
                                          </p:spTgt>
                                        </p:tgtEl>
                                        <p:attrNameLst>
                                          <p:attrName>style.visibility</p:attrName>
                                        </p:attrNameLst>
                                      </p:cBhvr>
                                      <p:to>
                                        <p:strVal val="visible"/>
                                      </p:to>
                                    </p:set>
                                    <p:animEffect transition="in" filter="wipe(left)">
                                      <p:cBhvr>
                                        <p:cTn id="12" dur="500"/>
                                        <p:tgtEl>
                                          <p:spTgt spid="12912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1270">
                                            <p:txEl>
                                              <p:pRg st="4" end="4"/>
                                            </p:txEl>
                                          </p:spTgt>
                                        </p:tgtEl>
                                        <p:attrNameLst>
                                          <p:attrName>style.visibility</p:attrName>
                                        </p:attrNameLst>
                                      </p:cBhvr>
                                      <p:to>
                                        <p:strVal val="visible"/>
                                      </p:to>
                                    </p:set>
                                    <p:animEffect transition="in" filter="wipe(left)">
                                      <p:cBhvr>
                                        <p:cTn id="17" dur="500"/>
                                        <p:tgtEl>
                                          <p:spTgt spid="129127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1270">
                                            <p:txEl>
                                              <p:pRg st="6" end="6"/>
                                            </p:txEl>
                                          </p:spTgt>
                                        </p:tgtEl>
                                        <p:attrNameLst>
                                          <p:attrName>style.visibility</p:attrName>
                                        </p:attrNameLst>
                                      </p:cBhvr>
                                      <p:to>
                                        <p:strVal val="visible"/>
                                      </p:to>
                                    </p:set>
                                    <p:animEffect transition="in" filter="wipe(left)">
                                      <p:cBhvr>
                                        <p:cTn id="22" dur="500"/>
                                        <p:tgtEl>
                                          <p:spTgt spid="1291270">
                                            <p:txEl>
                                              <p:pRg st="6" end="6"/>
                                            </p:txEl>
                                          </p:spTgt>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129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27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27458"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3011" name="Rectangle 5"/>
          <p:cNvSpPr>
            <a:spLocks noChangeArrowheads="1"/>
          </p:cNvSpPr>
          <p:nvPr>
            <p:ph type="title"/>
          </p:nvPr>
        </p:nvSpPr>
        <p:spPr>
          <a:noFill/>
        </p:spPr>
        <p:txBody>
          <a:bodyPr/>
          <a:lstStyle/>
          <a:p>
            <a:r>
              <a:rPr lang="en-US" smtClean="0"/>
              <a:t>Global Weather Patterns</a:t>
            </a:r>
            <a:endParaRPr lang="en-US" b="0" smtClean="0"/>
          </a:p>
        </p:txBody>
      </p:sp>
      <p:sp>
        <p:nvSpPr>
          <p:cNvPr id="1427462"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If the Earth warms up significantly, the surface of the oceans will absorb more heat, which may make hurricanes and typhoons more common.</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Some scientists are concerned that global warming will also cause a change in ocean current patterns, shutting off the Gulf Stream. </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Such a change could significantly affect the world’s weather. Severe flooding could occur in some regions at the same time droughts devastate other regions.</a:t>
            </a:r>
            <a:endParaRPr lang="en-US" smtClean="0"/>
          </a:p>
        </p:txBody>
      </p:sp>
      <p:sp>
        <p:nvSpPr>
          <p:cNvPr id="43013"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43014"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7462">
                                            <p:txEl>
                                              <p:pRg st="0" end="0"/>
                                            </p:txEl>
                                          </p:spTgt>
                                        </p:tgtEl>
                                        <p:attrNameLst>
                                          <p:attrName>style.visibility</p:attrName>
                                        </p:attrNameLst>
                                      </p:cBhvr>
                                      <p:to>
                                        <p:strVal val="visible"/>
                                      </p:to>
                                    </p:set>
                                    <p:animEffect transition="in" filter="wipe(left)">
                                      <p:cBhvr>
                                        <p:cTn id="7" dur="500"/>
                                        <p:tgtEl>
                                          <p:spTgt spid="14274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7462">
                                            <p:txEl>
                                              <p:pRg st="2" end="2"/>
                                            </p:txEl>
                                          </p:spTgt>
                                        </p:tgtEl>
                                        <p:attrNameLst>
                                          <p:attrName>style.visibility</p:attrName>
                                        </p:attrNameLst>
                                      </p:cBhvr>
                                      <p:to>
                                        <p:strVal val="visible"/>
                                      </p:to>
                                    </p:set>
                                    <p:animEffect transition="in" filter="wipe(left)">
                                      <p:cBhvr>
                                        <p:cTn id="12" dur="500"/>
                                        <p:tgtEl>
                                          <p:spTgt spid="14274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7462">
                                            <p:txEl>
                                              <p:pRg st="4" end="4"/>
                                            </p:txEl>
                                          </p:spTgt>
                                        </p:tgtEl>
                                        <p:attrNameLst>
                                          <p:attrName>style.visibility</p:attrName>
                                        </p:attrNameLst>
                                      </p:cBhvr>
                                      <p:to>
                                        <p:strVal val="visible"/>
                                      </p:to>
                                    </p:set>
                                    <p:animEffect transition="in" filter="wipe(left)">
                                      <p:cBhvr>
                                        <p:cTn id="17" dur="500"/>
                                        <p:tgtEl>
                                          <p:spTgt spid="1427462">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427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6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29506"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4035" name="Rectangle 5"/>
          <p:cNvSpPr>
            <a:spLocks noChangeArrowheads="1"/>
          </p:cNvSpPr>
          <p:nvPr>
            <p:ph type="title"/>
          </p:nvPr>
        </p:nvSpPr>
        <p:spPr>
          <a:noFill/>
        </p:spPr>
        <p:txBody>
          <a:bodyPr/>
          <a:lstStyle/>
          <a:p>
            <a:r>
              <a:rPr lang="en-US" smtClean="0"/>
              <a:t>Human Health Problems</a:t>
            </a:r>
            <a:endParaRPr lang="en-US" b="0" smtClean="0"/>
          </a:p>
        </p:txBody>
      </p:sp>
      <p:sp>
        <p:nvSpPr>
          <p:cNvPr id="1429510" name="Rectangle 6"/>
          <p:cNvSpPr>
            <a:spLocks noChangeArrowheads="1"/>
          </p:cNvSpPr>
          <p:nvPr>
            <p:ph type="body" idx="1"/>
          </p:nvPr>
        </p:nvSpPr>
        <p:spPr>
          <a:noFill/>
        </p:spPr>
        <p:txBody>
          <a:bodyPr/>
          <a:lstStyle/>
          <a:p>
            <a:pPr>
              <a:spcBef>
                <a:spcPct val="0"/>
              </a:spcBef>
              <a:buClr>
                <a:srgbClr val="FFCC00"/>
              </a:buClr>
              <a:buSzTx/>
            </a:pPr>
            <a:r>
              <a:rPr lang="en-US" smtClean="0">
                <a:solidFill>
                  <a:schemeClr val="bg1"/>
                </a:solidFill>
              </a:rPr>
              <a:t>Greater numbers of heat related deaths could occur. Very young and very old people would have the greatest risk of heat exhaustion.</a:t>
            </a:r>
          </a:p>
          <a:p>
            <a:pPr>
              <a:spcBef>
                <a:spcPct val="0"/>
              </a:spcBef>
              <a:buClr>
                <a:srgbClr val="FFCC00"/>
              </a:buClr>
              <a:buSzTx/>
            </a:pPr>
            <a:endParaRPr lang="en-US" smtClean="0">
              <a:solidFill>
                <a:schemeClr val="bg1"/>
              </a:solidFill>
            </a:endParaRPr>
          </a:p>
          <a:p>
            <a:pPr>
              <a:spcBef>
                <a:spcPct val="0"/>
              </a:spcBef>
              <a:buClr>
                <a:srgbClr val="FFCC00"/>
              </a:buClr>
              <a:buSzTx/>
            </a:pPr>
            <a:r>
              <a:rPr lang="en-US" smtClean="0">
                <a:solidFill>
                  <a:schemeClr val="bg1"/>
                </a:solidFill>
              </a:rPr>
              <a:t>Concentrations of ground level ozone could increase as air temperatures rise, causing respiratory illnesses, especially in urban areas, to increase.</a:t>
            </a:r>
          </a:p>
          <a:p>
            <a:pPr>
              <a:spcBef>
                <a:spcPct val="0"/>
              </a:spcBef>
              <a:buClr>
                <a:srgbClr val="FFCC00"/>
              </a:buClr>
              <a:buSzTx/>
            </a:pPr>
            <a:endParaRPr lang="en-US" smtClean="0">
              <a:solidFill>
                <a:schemeClr val="bg1"/>
              </a:solidFill>
            </a:endParaRPr>
          </a:p>
          <a:p>
            <a:pPr>
              <a:spcBef>
                <a:spcPct val="0"/>
              </a:spcBef>
              <a:buClr>
                <a:srgbClr val="FFCC00"/>
              </a:buClr>
              <a:buSzTx/>
            </a:pPr>
            <a:r>
              <a:rPr lang="en-US" smtClean="0">
                <a:solidFill>
                  <a:schemeClr val="bg1"/>
                </a:solidFill>
              </a:rPr>
              <a:t>Warmer temperatures might enable mosquitoes, which carry diseases such as malaria and encephalitis, to greatly increase in number.</a:t>
            </a:r>
            <a:endParaRPr lang="en-US" smtClean="0"/>
          </a:p>
        </p:txBody>
      </p:sp>
      <p:sp>
        <p:nvSpPr>
          <p:cNvPr id="44037"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44038"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9510">
                                            <p:txEl>
                                              <p:pRg st="0" end="0"/>
                                            </p:txEl>
                                          </p:spTgt>
                                        </p:tgtEl>
                                        <p:attrNameLst>
                                          <p:attrName>style.visibility</p:attrName>
                                        </p:attrNameLst>
                                      </p:cBhvr>
                                      <p:to>
                                        <p:strVal val="visible"/>
                                      </p:to>
                                    </p:set>
                                    <p:animEffect transition="in" filter="wipe(left)">
                                      <p:cBhvr>
                                        <p:cTn id="7" dur="500"/>
                                        <p:tgtEl>
                                          <p:spTgt spid="14295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9510">
                                            <p:txEl>
                                              <p:pRg st="2" end="2"/>
                                            </p:txEl>
                                          </p:spTgt>
                                        </p:tgtEl>
                                        <p:attrNameLst>
                                          <p:attrName>style.visibility</p:attrName>
                                        </p:attrNameLst>
                                      </p:cBhvr>
                                      <p:to>
                                        <p:strVal val="visible"/>
                                      </p:to>
                                    </p:set>
                                    <p:animEffect transition="in" filter="wipe(left)">
                                      <p:cBhvr>
                                        <p:cTn id="12" dur="500"/>
                                        <p:tgtEl>
                                          <p:spTgt spid="14295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9510">
                                            <p:txEl>
                                              <p:pRg st="4" end="4"/>
                                            </p:txEl>
                                          </p:spTgt>
                                        </p:tgtEl>
                                        <p:attrNameLst>
                                          <p:attrName>style.visibility</p:attrName>
                                        </p:attrNameLst>
                                      </p:cBhvr>
                                      <p:to>
                                        <p:strVal val="visible"/>
                                      </p:to>
                                    </p:set>
                                    <p:animEffect transition="in" filter="wipe(left)">
                                      <p:cBhvr>
                                        <p:cTn id="17" dur="500"/>
                                        <p:tgtEl>
                                          <p:spTgt spid="1429510">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429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951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1554"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5059" name="Rectangle 5"/>
          <p:cNvSpPr>
            <a:spLocks noChangeArrowheads="1"/>
          </p:cNvSpPr>
          <p:nvPr>
            <p:ph type="title"/>
          </p:nvPr>
        </p:nvSpPr>
        <p:spPr>
          <a:noFill/>
        </p:spPr>
        <p:txBody>
          <a:bodyPr/>
          <a:lstStyle/>
          <a:p>
            <a:r>
              <a:rPr lang="en-US" smtClean="0"/>
              <a:t>Agriculture</a:t>
            </a:r>
            <a:endParaRPr lang="en-US" b="0" smtClean="0"/>
          </a:p>
        </p:txBody>
      </p:sp>
      <p:sp>
        <p:nvSpPr>
          <p:cNvPr id="1431558"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Agriculture would be most severely impacted by global warming if extreme weather events, such as drought, became more frequent.</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Higher temperatures could result in decreased crop yields.</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As a result, the demand for irrigation could increase, which would further deplete aquifers that have already been overused.</a:t>
            </a:r>
          </a:p>
          <a:p>
            <a:pPr>
              <a:lnSpc>
                <a:spcPct val="90000"/>
              </a:lnSpc>
              <a:spcBef>
                <a:spcPct val="0"/>
              </a:spcBef>
              <a:buClr>
                <a:srgbClr val="FFCC00"/>
              </a:buClr>
              <a:buSzTx/>
            </a:pPr>
            <a:endParaRPr lang="en-US" smtClean="0"/>
          </a:p>
        </p:txBody>
      </p:sp>
      <p:sp>
        <p:nvSpPr>
          <p:cNvPr id="45061"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45062"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1558">
                                            <p:txEl>
                                              <p:pRg st="0" end="0"/>
                                            </p:txEl>
                                          </p:spTgt>
                                        </p:tgtEl>
                                        <p:attrNameLst>
                                          <p:attrName>style.visibility</p:attrName>
                                        </p:attrNameLst>
                                      </p:cBhvr>
                                      <p:to>
                                        <p:strVal val="visible"/>
                                      </p:to>
                                    </p:set>
                                    <p:animEffect transition="in" filter="wipe(left)">
                                      <p:cBhvr>
                                        <p:cTn id="7" dur="500"/>
                                        <p:tgtEl>
                                          <p:spTgt spid="1431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1558">
                                            <p:txEl>
                                              <p:pRg st="2" end="2"/>
                                            </p:txEl>
                                          </p:spTgt>
                                        </p:tgtEl>
                                        <p:attrNameLst>
                                          <p:attrName>style.visibility</p:attrName>
                                        </p:attrNameLst>
                                      </p:cBhvr>
                                      <p:to>
                                        <p:strVal val="visible"/>
                                      </p:to>
                                    </p:set>
                                    <p:animEffect transition="in" filter="wipe(left)">
                                      <p:cBhvr>
                                        <p:cTn id="12" dur="500"/>
                                        <p:tgtEl>
                                          <p:spTgt spid="14315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1558">
                                            <p:txEl>
                                              <p:pRg st="4" end="4"/>
                                            </p:txEl>
                                          </p:spTgt>
                                        </p:tgtEl>
                                        <p:attrNameLst>
                                          <p:attrName>style.visibility</p:attrName>
                                        </p:attrNameLst>
                                      </p:cBhvr>
                                      <p:to>
                                        <p:strVal val="visible"/>
                                      </p:to>
                                    </p:set>
                                    <p:animEffect transition="in" filter="wipe(left)">
                                      <p:cBhvr>
                                        <p:cTn id="17" dur="500"/>
                                        <p:tgtEl>
                                          <p:spTgt spid="1431558">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431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155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602"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6083" name="Rectangle 5"/>
          <p:cNvSpPr>
            <a:spLocks noChangeArrowheads="1"/>
          </p:cNvSpPr>
          <p:nvPr>
            <p:ph type="title"/>
          </p:nvPr>
        </p:nvSpPr>
        <p:spPr>
          <a:noFill/>
        </p:spPr>
        <p:txBody>
          <a:bodyPr/>
          <a:lstStyle/>
          <a:p>
            <a:r>
              <a:rPr lang="en-US" smtClean="0"/>
              <a:t>Effects on Plants</a:t>
            </a:r>
            <a:endParaRPr lang="en-US" b="0" smtClean="0"/>
          </a:p>
        </p:txBody>
      </p:sp>
      <p:sp>
        <p:nvSpPr>
          <p:cNvPr id="1433606" name="Rectangle 6"/>
          <p:cNvSpPr>
            <a:spLocks noChangeArrowheads="1"/>
          </p:cNvSpPr>
          <p:nvPr>
            <p:ph type="body" idx="1"/>
          </p:nvPr>
        </p:nvSpPr>
        <p:spPr>
          <a:noFill/>
        </p:spPr>
        <p:txBody>
          <a:bodyPr/>
          <a:lstStyle/>
          <a:p>
            <a:pPr>
              <a:spcBef>
                <a:spcPct val="0"/>
              </a:spcBef>
              <a:buClr>
                <a:srgbClr val="FFCC00"/>
              </a:buClr>
              <a:buSzTx/>
            </a:pPr>
            <a:r>
              <a:rPr lang="en-US" smtClean="0">
                <a:solidFill>
                  <a:schemeClr val="bg1"/>
                </a:solidFill>
              </a:rPr>
              <a:t>Climate change could alter the range of plant species and could change the composition of plant communities.</a:t>
            </a:r>
          </a:p>
          <a:p>
            <a:pPr>
              <a:spcBef>
                <a:spcPct val="0"/>
              </a:spcBef>
              <a:buClr>
                <a:srgbClr val="FFCC00"/>
              </a:buClr>
              <a:buSzTx/>
            </a:pPr>
            <a:endParaRPr lang="en-US" smtClean="0">
              <a:solidFill>
                <a:schemeClr val="bg1"/>
              </a:solidFill>
            </a:endParaRPr>
          </a:p>
          <a:p>
            <a:pPr>
              <a:spcBef>
                <a:spcPct val="0"/>
              </a:spcBef>
              <a:buClr>
                <a:srgbClr val="FFCC00"/>
              </a:buClr>
              <a:buSzTx/>
            </a:pPr>
            <a:r>
              <a:rPr lang="en-US" smtClean="0">
                <a:solidFill>
                  <a:schemeClr val="bg1"/>
                </a:solidFill>
              </a:rPr>
              <a:t>A warmer climate could cause trees to colonize northward into cooler areas.</a:t>
            </a:r>
          </a:p>
          <a:p>
            <a:pPr>
              <a:spcBef>
                <a:spcPct val="0"/>
              </a:spcBef>
              <a:buClr>
                <a:srgbClr val="FFCC00"/>
              </a:buClr>
              <a:buSzTx/>
            </a:pPr>
            <a:endParaRPr lang="en-US" smtClean="0">
              <a:solidFill>
                <a:schemeClr val="bg1"/>
              </a:solidFill>
            </a:endParaRPr>
          </a:p>
          <a:p>
            <a:pPr>
              <a:spcBef>
                <a:spcPct val="0"/>
              </a:spcBef>
              <a:buClr>
                <a:srgbClr val="FFCC00"/>
              </a:buClr>
              <a:buSzTx/>
            </a:pPr>
            <a:r>
              <a:rPr lang="en-US" smtClean="0">
                <a:solidFill>
                  <a:schemeClr val="bg1"/>
                </a:solidFill>
              </a:rPr>
              <a:t>Forests could shrink in areas in the southern part of their range and lose diversity.</a:t>
            </a:r>
          </a:p>
          <a:p>
            <a:pPr>
              <a:spcBef>
                <a:spcPct val="0"/>
              </a:spcBef>
              <a:buClr>
                <a:srgbClr val="FFCC00"/>
              </a:buClr>
              <a:buSzTx/>
            </a:pPr>
            <a:endParaRPr lang="en-US" smtClean="0"/>
          </a:p>
        </p:txBody>
      </p:sp>
      <p:sp>
        <p:nvSpPr>
          <p:cNvPr id="46085"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46086"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606">
                                            <p:txEl>
                                              <p:pRg st="0" end="0"/>
                                            </p:txEl>
                                          </p:spTgt>
                                        </p:tgtEl>
                                        <p:attrNameLst>
                                          <p:attrName>style.visibility</p:attrName>
                                        </p:attrNameLst>
                                      </p:cBhvr>
                                      <p:to>
                                        <p:strVal val="visible"/>
                                      </p:to>
                                    </p:set>
                                    <p:animEffect transition="in" filter="wipe(left)">
                                      <p:cBhvr>
                                        <p:cTn id="7" dur="500"/>
                                        <p:tgtEl>
                                          <p:spTgt spid="14336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606">
                                            <p:txEl>
                                              <p:pRg st="2" end="2"/>
                                            </p:txEl>
                                          </p:spTgt>
                                        </p:tgtEl>
                                        <p:attrNameLst>
                                          <p:attrName>style.visibility</p:attrName>
                                        </p:attrNameLst>
                                      </p:cBhvr>
                                      <p:to>
                                        <p:strVal val="visible"/>
                                      </p:to>
                                    </p:set>
                                    <p:animEffect transition="in" filter="wipe(left)">
                                      <p:cBhvr>
                                        <p:cTn id="12" dur="500"/>
                                        <p:tgtEl>
                                          <p:spTgt spid="143360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606">
                                            <p:txEl>
                                              <p:pRg st="4" end="4"/>
                                            </p:txEl>
                                          </p:spTgt>
                                        </p:tgtEl>
                                        <p:attrNameLst>
                                          <p:attrName>style.visibility</p:attrName>
                                        </p:attrNameLst>
                                      </p:cBhvr>
                                      <p:to>
                                        <p:strVal val="visible"/>
                                      </p:to>
                                    </p:set>
                                    <p:animEffect transition="in" filter="wipe(left)">
                                      <p:cBhvr>
                                        <p:cTn id="17" dur="500"/>
                                        <p:tgtEl>
                                          <p:spTgt spid="1433606">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433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0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5650"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7107" name="Rectangle 5"/>
          <p:cNvSpPr>
            <a:spLocks noChangeArrowheads="1"/>
          </p:cNvSpPr>
          <p:nvPr>
            <p:ph type="title"/>
          </p:nvPr>
        </p:nvSpPr>
        <p:spPr>
          <a:noFill/>
        </p:spPr>
        <p:txBody>
          <a:bodyPr/>
          <a:lstStyle/>
          <a:p>
            <a:r>
              <a:rPr lang="en-US" smtClean="0"/>
              <a:t>Effects on Animals</a:t>
            </a:r>
            <a:endParaRPr lang="en-US" b="0" smtClean="0"/>
          </a:p>
        </p:txBody>
      </p:sp>
      <p:sp>
        <p:nvSpPr>
          <p:cNvPr id="1435654" name="Rectangle 6"/>
          <p:cNvSpPr>
            <a:spLocks noChangeArrowheads="1"/>
          </p:cNvSpPr>
          <p:nvPr>
            <p:ph type="body" idx="1"/>
          </p:nvPr>
        </p:nvSpPr>
        <p:spPr>
          <a:noFill/>
        </p:spPr>
        <p:txBody>
          <a:bodyPr/>
          <a:lstStyle/>
          <a:p>
            <a:pPr>
              <a:spcBef>
                <a:spcPct val="0"/>
              </a:spcBef>
              <a:buClr>
                <a:srgbClr val="FFCC00"/>
              </a:buClr>
              <a:buSzTx/>
            </a:pPr>
            <a:r>
              <a:rPr lang="en-US" smtClean="0">
                <a:solidFill>
                  <a:schemeClr val="bg1"/>
                </a:solidFill>
              </a:rPr>
              <a:t>Global warming could cause a shift in the geographical range of some animals. For example, Northern birds may not migrate as far south during the winter.</a:t>
            </a:r>
          </a:p>
          <a:p>
            <a:pPr>
              <a:spcBef>
                <a:spcPct val="0"/>
              </a:spcBef>
              <a:buClr>
                <a:srgbClr val="FFCC00"/>
              </a:buClr>
              <a:buSzTx/>
            </a:pPr>
            <a:endParaRPr lang="en-US" smtClean="0">
              <a:solidFill>
                <a:schemeClr val="bg1"/>
              </a:solidFill>
            </a:endParaRPr>
          </a:p>
          <a:p>
            <a:pPr>
              <a:spcBef>
                <a:spcPct val="0"/>
              </a:spcBef>
              <a:buClr>
                <a:srgbClr val="FFCC00"/>
              </a:buClr>
              <a:buSzTx/>
            </a:pPr>
            <a:r>
              <a:rPr lang="en-US" smtClean="0">
                <a:solidFill>
                  <a:schemeClr val="bg1"/>
                </a:solidFill>
              </a:rPr>
              <a:t>Warming of surface waters of the ocean might cause a reduction of zooplankton, tiny shrimp-like animals, that many marine animals depend on for food.</a:t>
            </a:r>
          </a:p>
          <a:p>
            <a:pPr>
              <a:spcBef>
                <a:spcPct val="0"/>
              </a:spcBef>
              <a:buClr>
                <a:srgbClr val="FFCC00"/>
              </a:buClr>
              <a:buSzTx/>
            </a:pPr>
            <a:endParaRPr lang="en-US" smtClean="0">
              <a:solidFill>
                <a:schemeClr val="bg1"/>
              </a:solidFill>
            </a:endParaRPr>
          </a:p>
          <a:p>
            <a:pPr>
              <a:spcBef>
                <a:spcPct val="0"/>
              </a:spcBef>
              <a:buClr>
                <a:srgbClr val="FFCC00"/>
              </a:buClr>
              <a:buSzTx/>
            </a:pPr>
            <a:r>
              <a:rPr lang="en-US" smtClean="0">
                <a:solidFill>
                  <a:schemeClr val="bg1"/>
                </a:solidFill>
              </a:rPr>
              <a:t>Warming tropical waters may kill algae that nourish corals, thus destroying coral reefs.</a:t>
            </a:r>
            <a:endParaRPr lang="en-US" smtClean="0"/>
          </a:p>
        </p:txBody>
      </p:sp>
      <p:sp>
        <p:nvSpPr>
          <p:cNvPr id="47109"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47110"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5654">
                                            <p:txEl>
                                              <p:pRg st="0" end="0"/>
                                            </p:txEl>
                                          </p:spTgt>
                                        </p:tgtEl>
                                        <p:attrNameLst>
                                          <p:attrName>style.visibility</p:attrName>
                                        </p:attrNameLst>
                                      </p:cBhvr>
                                      <p:to>
                                        <p:strVal val="visible"/>
                                      </p:to>
                                    </p:set>
                                    <p:animEffect transition="in" filter="wipe(left)">
                                      <p:cBhvr>
                                        <p:cTn id="7" dur="500"/>
                                        <p:tgtEl>
                                          <p:spTgt spid="14356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5654">
                                            <p:txEl>
                                              <p:pRg st="2" end="2"/>
                                            </p:txEl>
                                          </p:spTgt>
                                        </p:tgtEl>
                                        <p:attrNameLst>
                                          <p:attrName>style.visibility</p:attrName>
                                        </p:attrNameLst>
                                      </p:cBhvr>
                                      <p:to>
                                        <p:strVal val="visible"/>
                                      </p:to>
                                    </p:set>
                                    <p:animEffect transition="in" filter="wipe(left)">
                                      <p:cBhvr>
                                        <p:cTn id="12" dur="500"/>
                                        <p:tgtEl>
                                          <p:spTgt spid="14356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5654">
                                            <p:txEl>
                                              <p:pRg st="4" end="4"/>
                                            </p:txEl>
                                          </p:spTgt>
                                        </p:tgtEl>
                                        <p:attrNameLst>
                                          <p:attrName>style.visibility</p:attrName>
                                        </p:attrNameLst>
                                      </p:cBhvr>
                                      <p:to>
                                        <p:strVal val="visible"/>
                                      </p:to>
                                    </p:set>
                                    <p:animEffect transition="in" filter="wipe(left)">
                                      <p:cBhvr>
                                        <p:cTn id="17" dur="500"/>
                                        <p:tgtEl>
                                          <p:spTgt spid="1435654">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435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5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41794"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8131" name="Rectangle 5"/>
          <p:cNvSpPr>
            <a:spLocks noChangeArrowheads="1"/>
          </p:cNvSpPr>
          <p:nvPr>
            <p:ph type="title"/>
          </p:nvPr>
        </p:nvSpPr>
        <p:spPr>
          <a:noFill/>
        </p:spPr>
        <p:txBody>
          <a:bodyPr/>
          <a:lstStyle/>
          <a:p>
            <a:r>
              <a:rPr lang="en-US" smtClean="0"/>
              <a:t>Reducing the Risk</a:t>
            </a:r>
            <a:endParaRPr lang="en-US" b="0" smtClean="0"/>
          </a:p>
        </p:txBody>
      </p:sp>
      <p:sp>
        <p:nvSpPr>
          <p:cNvPr id="1441798"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The </a:t>
            </a:r>
            <a:r>
              <a:rPr lang="en-US" b="1" smtClean="0"/>
              <a:t>Kyoto Protocol</a:t>
            </a:r>
            <a:r>
              <a:rPr lang="en-US" smtClean="0"/>
              <a:t> </a:t>
            </a:r>
            <a:r>
              <a:rPr lang="en-US" smtClean="0">
                <a:solidFill>
                  <a:schemeClr val="bg1"/>
                </a:solidFill>
              </a:rPr>
              <a:t>is an international treaty according to which developed countries that signed the treaty agree to reduce their emissions of carbon dioxide and other gases that may contribute to global warming by the year 2012.</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In March of 2001, the United States decided not to ratify the Kyoto Protocol. However, most other developed nations are going ahead with the treaty.</a:t>
            </a:r>
          </a:p>
          <a:p>
            <a:pPr>
              <a:lnSpc>
                <a:spcPct val="90000"/>
              </a:lnSpc>
              <a:spcBef>
                <a:spcPct val="0"/>
              </a:spcBef>
              <a:buClr>
                <a:srgbClr val="FFCC00"/>
              </a:buClr>
              <a:buSzTx/>
            </a:pPr>
            <a:endParaRPr lang="en-US" smtClean="0"/>
          </a:p>
        </p:txBody>
      </p:sp>
      <p:sp>
        <p:nvSpPr>
          <p:cNvPr id="48133"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48134"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1798">
                                            <p:txEl>
                                              <p:pRg st="0" end="0"/>
                                            </p:txEl>
                                          </p:spTgt>
                                        </p:tgtEl>
                                        <p:attrNameLst>
                                          <p:attrName>style.visibility</p:attrName>
                                        </p:attrNameLst>
                                      </p:cBhvr>
                                      <p:to>
                                        <p:strVal val="visible"/>
                                      </p:to>
                                    </p:set>
                                    <p:animEffect transition="in" filter="wipe(left)">
                                      <p:cBhvr>
                                        <p:cTn id="7" dur="500"/>
                                        <p:tgtEl>
                                          <p:spTgt spid="14417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1798">
                                            <p:txEl>
                                              <p:pRg st="2" end="2"/>
                                            </p:txEl>
                                          </p:spTgt>
                                        </p:tgtEl>
                                        <p:attrNameLst>
                                          <p:attrName>style.visibility</p:attrName>
                                        </p:attrNameLst>
                                      </p:cBhvr>
                                      <p:to>
                                        <p:strVal val="visible"/>
                                      </p:to>
                                    </p:set>
                                    <p:animEffect transition="in" filter="wipe(left)">
                                      <p:cBhvr>
                                        <p:cTn id="12" dur="500"/>
                                        <p:tgtEl>
                                          <p:spTgt spid="1441798">
                                            <p:txEl>
                                              <p:pRg st="2" end="2"/>
                                            </p:txEl>
                                          </p:spTgt>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1441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79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49986"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49155" name="Rectangle 5"/>
          <p:cNvSpPr>
            <a:spLocks noChangeArrowheads="1"/>
          </p:cNvSpPr>
          <p:nvPr>
            <p:ph type="title"/>
          </p:nvPr>
        </p:nvSpPr>
        <p:spPr>
          <a:noFill/>
        </p:spPr>
        <p:txBody>
          <a:bodyPr/>
          <a:lstStyle/>
          <a:p>
            <a:r>
              <a:rPr lang="en-US" smtClean="0"/>
              <a:t>Reducing the Risk</a:t>
            </a:r>
            <a:endParaRPr lang="en-US" b="0" smtClean="0">
              <a:solidFill>
                <a:schemeClr val="bg1"/>
              </a:solidFill>
            </a:endParaRPr>
          </a:p>
        </p:txBody>
      </p:sp>
      <p:sp>
        <p:nvSpPr>
          <p:cNvPr id="1449990" name="Rectangle 6"/>
          <p:cNvSpPr>
            <a:spLocks noChangeArrowheads="1"/>
          </p:cNvSpPr>
          <p:nvPr>
            <p:ph type="body" idx="1"/>
          </p:nvPr>
        </p:nvSpPr>
        <p:spPr>
          <a:xfrm>
            <a:off x="711200" y="1524000"/>
            <a:ext cx="7772400" cy="4419600"/>
          </a:xfrm>
          <a:noFill/>
        </p:spPr>
        <p:txBody>
          <a:bodyPr/>
          <a:lstStyle/>
          <a:p>
            <a:pPr>
              <a:lnSpc>
                <a:spcPct val="90000"/>
              </a:lnSpc>
              <a:spcBef>
                <a:spcPct val="0"/>
              </a:spcBef>
              <a:buClr>
                <a:srgbClr val="FFCC00"/>
              </a:buClr>
              <a:buSzTx/>
            </a:pPr>
            <a:r>
              <a:rPr lang="en-US" smtClean="0">
                <a:solidFill>
                  <a:schemeClr val="bg1"/>
                </a:solidFill>
              </a:rPr>
              <a:t>Conflict has already arisen between developed and developing countries over future CO</a:t>
            </a:r>
            <a:r>
              <a:rPr lang="en-US" baseline="-25000" smtClean="0">
                <a:solidFill>
                  <a:schemeClr val="bg1"/>
                </a:solidFill>
              </a:rPr>
              <a:t>2 </a:t>
            </a:r>
            <a:r>
              <a:rPr lang="en-US" smtClean="0">
                <a:solidFill>
                  <a:schemeClr val="bg1"/>
                </a:solidFill>
              </a:rPr>
              <a:t>emissions.</a:t>
            </a:r>
          </a:p>
          <a:p>
            <a:pPr>
              <a:lnSpc>
                <a:spcPct val="90000"/>
              </a:lnSpc>
              <a:spcBef>
                <a:spcPct val="0"/>
              </a:spcBef>
              <a:buClr>
                <a:srgbClr val="FFCC00"/>
              </a:buClr>
              <a:buSzTx/>
            </a:pPr>
            <a:r>
              <a:rPr lang="en-US" smtClean="0">
                <a:solidFill>
                  <a:schemeClr val="bg1"/>
                </a:solidFill>
              </a:rPr>
              <a:t>Developing countries are projected to make up half of all CO</a:t>
            </a:r>
            <a:r>
              <a:rPr lang="en-US" baseline="-25000" smtClean="0">
                <a:solidFill>
                  <a:schemeClr val="bg1"/>
                </a:solidFill>
              </a:rPr>
              <a:t>2</a:t>
            </a:r>
            <a:r>
              <a:rPr lang="en-US" smtClean="0">
                <a:solidFill>
                  <a:schemeClr val="bg1"/>
                </a:solidFill>
              </a:rPr>
              <a:t> emissions by 2035.</a:t>
            </a:r>
            <a:endParaRPr lang="en-US" smtClean="0"/>
          </a:p>
        </p:txBody>
      </p:sp>
      <p:sp>
        <p:nvSpPr>
          <p:cNvPr id="49157"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49158" name="Text Box 8"/>
          <p:cNvSpPr txBox="1">
            <a:spLocks noChangeArrowheads="1"/>
          </p:cNvSpPr>
          <p:nvPr/>
        </p:nvSpPr>
        <p:spPr bwMode="auto">
          <a:xfrm>
            <a:off x="3505200" y="153988"/>
            <a:ext cx="4191000" cy="396875"/>
          </a:xfrm>
          <a:prstGeom prst="rect">
            <a:avLst/>
          </a:prstGeom>
          <a:noFill/>
          <a:ln w="12700">
            <a:noFill/>
            <a:miter lim="800000"/>
            <a:headEnd/>
            <a:tailEnd/>
          </a:ln>
        </p:spPr>
        <p:txBody>
          <a:bodyPr>
            <a:spAutoFit/>
          </a:bodyPr>
          <a:lstStyle/>
          <a:p>
            <a:r>
              <a:rPr lang="en-US" sz="2000" b="1" baseline="0">
                <a:solidFill>
                  <a:srgbClr val="FFCC00"/>
                </a:solidFill>
              </a:rPr>
              <a:t>Section 3 </a:t>
            </a:r>
            <a:r>
              <a:rPr lang="en-US" sz="2000" b="1" baseline="0">
                <a:solidFill>
                  <a:schemeClr val="bg1"/>
                </a:solidFill>
              </a:rPr>
              <a:t>Global Warming</a:t>
            </a:r>
            <a:endParaRPr lang="en-US" sz="2000" b="1" baseline="0">
              <a:solidFill>
                <a:srgbClr val="FFCC00"/>
              </a:solidFill>
            </a:endParaRPr>
          </a:p>
        </p:txBody>
      </p:sp>
      <p:pic>
        <p:nvPicPr>
          <p:cNvPr id="49159" name="Picture 7" descr="13_15"/>
          <p:cNvPicPr>
            <a:picLocks noChangeAspect="1" noChangeArrowheads="1"/>
          </p:cNvPicPr>
          <p:nvPr/>
        </p:nvPicPr>
        <p:blipFill>
          <a:blip r:embed="rId4" cstate="print"/>
          <a:srcRect/>
          <a:stretch>
            <a:fillRect/>
          </a:stretch>
        </p:blipFill>
        <p:spPr bwMode="auto">
          <a:xfrm>
            <a:off x="1233488" y="2876550"/>
            <a:ext cx="6848475" cy="3981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9990">
                                            <p:txEl>
                                              <p:pRg st="0" end="0"/>
                                            </p:txEl>
                                          </p:spTgt>
                                        </p:tgtEl>
                                        <p:attrNameLst>
                                          <p:attrName>style.visibility</p:attrName>
                                        </p:attrNameLst>
                                      </p:cBhvr>
                                      <p:to>
                                        <p:strVal val="visible"/>
                                      </p:to>
                                    </p:set>
                                    <p:animEffect transition="in" filter="wipe(left)">
                                      <p:cBhvr>
                                        <p:cTn id="7" dur="500"/>
                                        <p:tgtEl>
                                          <p:spTgt spid="14499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9990">
                                            <p:txEl>
                                              <p:pRg st="1" end="1"/>
                                            </p:txEl>
                                          </p:spTgt>
                                        </p:tgtEl>
                                        <p:attrNameLst>
                                          <p:attrName>style.visibility</p:attrName>
                                        </p:attrNameLst>
                                      </p:cBhvr>
                                      <p:to>
                                        <p:strVal val="visible"/>
                                      </p:to>
                                    </p:set>
                                    <p:animEffect transition="in" filter="wipe(left)">
                                      <p:cBhvr>
                                        <p:cTn id="12" dur="500"/>
                                        <p:tgtEl>
                                          <p:spTgt spid="1449990">
                                            <p:txEl>
                                              <p:pRg st="1" end="1"/>
                                            </p:txEl>
                                          </p:spTgt>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1449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9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93314"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6387" name="Rectangle 5"/>
          <p:cNvSpPr>
            <a:spLocks noChangeArrowheads="1"/>
          </p:cNvSpPr>
          <p:nvPr>
            <p:ph type="title"/>
          </p:nvPr>
        </p:nvSpPr>
        <p:spPr>
          <a:noFill/>
        </p:spPr>
        <p:txBody>
          <a:bodyPr/>
          <a:lstStyle/>
          <a:p>
            <a:r>
              <a:rPr lang="en-US" smtClean="0"/>
              <a:t>High Latitudes</a:t>
            </a:r>
            <a:endParaRPr lang="en-US" b="0" smtClean="0"/>
          </a:p>
        </p:txBody>
      </p:sp>
      <p:sp>
        <p:nvSpPr>
          <p:cNvPr id="1293318" name="Rectangle 6"/>
          <p:cNvSpPr>
            <a:spLocks noGrp="1" noChangeArrowheads="1"/>
          </p:cNvSpPr>
          <p:nvPr>
            <p:ph type="body" idx="1"/>
          </p:nvPr>
        </p:nvSpPr>
        <p:spPr>
          <a:xfrm>
            <a:off x="457200" y="1524000"/>
            <a:ext cx="4724400" cy="4648200"/>
          </a:xfrm>
        </p:spPr>
        <p:txBody>
          <a:bodyPr/>
          <a:lstStyle/>
          <a:p>
            <a:pPr>
              <a:lnSpc>
                <a:spcPct val="90000"/>
              </a:lnSpc>
              <a:spcBef>
                <a:spcPct val="0"/>
              </a:spcBef>
              <a:buClr>
                <a:srgbClr val="FFCC00"/>
              </a:buClr>
              <a:buSzTx/>
              <a:defRPr/>
            </a:pPr>
            <a:r>
              <a:rPr lang="en-US" sz="2150" dirty="0" smtClean="0">
                <a:solidFill>
                  <a:schemeClr val="bg1"/>
                </a:solidFill>
              </a:rPr>
              <a:t>In regions closer the poles, the sun is lower in the sky, reducing the amount of energy arriving at the surface, causing lower average temperatures.</a:t>
            </a:r>
          </a:p>
          <a:p>
            <a:pPr>
              <a:lnSpc>
                <a:spcPct val="90000"/>
              </a:lnSpc>
              <a:spcBef>
                <a:spcPct val="0"/>
              </a:spcBef>
              <a:buClr>
                <a:srgbClr val="FFCC00"/>
              </a:buClr>
              <a:buSzTx/>
              <a:defRPr/>
            </a:pPr>
            <a:endParaRPr lang="en-US" sz="2150" dirty="0" smtClean="0">
              <a:solidFill>
                <a:schemeClr val="bg1"/>
              </a:solidFill>
            </a:endParaRPr>
          </a:p>
          <a:p>
            <a:pPr>
              <a:lnSpc>
                <a:spcPct val="90000"/>
              </a:lnSpc>
              <a:spcBef>
                <a:spcPct val="0"/>
              </a:spcBef>
              <a:buClr>
                <a:srgbClr val="FFCC00"/>
              </a:buClr>
              <a:buSzTx/>
              <a:defRPr/>
            </a:pPr>
            <a:r>
              <a:rPr lang="en-US" sz="2150" dirty="0" smtClean="0">
                <a:solidFill>
                  <a:schemeClr val="bg1"/>
                </a:solidFill>
              </a:rPr>
              <a:t>At 45° north and south latitude, there is up to16 hours of daylight during the summer and as little as 8 hours of sunlight in the winter.</a:t>
            </a:r>
          </a:p>
          <a:p>
            <a:pPr>
              <a:lnSpc>
                <a:spcPct val="90000"/>
              </a:lnSpc>
              <a:spcBef>
                <a:spcPct val="0"/>
              </a:spcBef>
              <a:buClr>
                <a:srgbClr val="FFCC00"/>
              </a:buClr>
              <a:buSzTx/>
              <a:defRPr/>
            </a:pPr>
            <a:endParaRPr lang="en-US" sz="2150" dirty="0" smtClean="0">
              <a:solidFill>
                <a:schemeClr val="bg1"/>
              </a:solidFill>
            </a:endParaRPr>
          </a:p>
          <a:p>
            <a:pPr>
              <a:lnSpc>
                <a:spcPct val="90000"/>
              </a:lnSpc>
              <a:spcBef>
                <a:spcPct val="0"/>
              </a:spcBef>
              <a:buClr>
                <a:srgbClr val="FFCC00"/>
              </a:buClr>
              <a:buSzTx/>
              <a:defRPr/>
            </a:pPr>
            <a:r>
              <a:rPr lang="en-US" sz="2150" dirty="0" smtClean="0">
                <a:solidFill>
                  <a:schemeClr val="bg1"/>
                </a:solidFill>
              </a:rPr>
              <a:t>Near the poles, the sun sets for only a few hours during the summer and rises for only a few hours during the winter.</a:t>
            </a:r>
          </a:p>
        </p:txBody>
      </p:sp>
      <p:sp>
        <p:nvSpPr>
          <p:cNvPr id="16389"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16390"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pic>
        <p:nvPicPr>
          <p:cNvPr id="16391" name="Picture 7" descr="13_01"/>
          <p:cNvPicPr>
            <a:picLocks noChangeAspect="1" noChangeArrowheads="1"/>
          </p:cNvPicPr>
          <p:nvPr/>
        </p:nvPicPr>
        <p:blipFill>
          <a:blip r:embed="rId4" cstate="print"/>
          <a:srcRect/>
          <a:stretch>
            <a:fillRect/>
          </a:stretch>
        </p:blipFill>
        <p:spPr bwMode="auto">
          <a:xfrm>
            <a:off x="5181600" y="1066800"/>
            <a:ext cx="3962400" cy="5029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3318">
                                            <p:txEl>
                                              <p:pRg st="0" end="0"/>
                                            </p:txEl>
                                          </p:spTgt>
                                        </p:tgtEl>
                                        <p:attrNameLst>
                                          <p:attrName>style.visibility</p:attrName>
                                        </p:attrNameLst>
                                      </p:cBhvr>
                                      <p:to>
                                        <p:strVal val="visible"/>
                                      </p:to>
                                    </p:set>
                                    <p:animEffect transition="in" filter="wipe(left)">
                                      <p:cBhvr>
                                        <p:cTn id="7" dur="500"/>
                                        <p:tgtEl>
                                          <p:spTgt spid="12933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3318">
                                            <p:txEl>
                                              <p:pRg st="2" end="2"/>
                                            </p:txEl>
                                          </p:spTgt>
                                        </p:tgtEl>
                                        <p:attrNameLst>
                                          <p:attrName>style.visibility</p:attrName>
                                        </p:attrNameLst>
                                      </p:cBhvr>
                                      <p:to>
                                        <p:strVal val="visible"/>
                                      </p:to>
                                    </p:set>
                                    <p:animEffect transition="in" filter="wipe(left)">
                                      <p:cBhvr>
                                        <p:cTn id="12" dur="500"/>
                                        <p:tgtEl>
                                          <p:spTgt spid="129331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3318">
                                            <p:txEl>
                                              <p:pRg st="4" end="4"/>
                                            </p:txEl>
                                          </p:spTgt>
                                        </p:tgtEl>
                                        <p:attrNameLst>
                                          <p:attrName>style.visibility</p:attrName>
                                        </p:attrNameLst>
                                      </p:cBhvr>
                                      <p:to>
                                        <p:strVal val="visible"/>
                                      </p:to>
                                    </p:set>
                                    <p:animEffect transition="in" filter="wipe(left)">
                                      <p:cBhvr>
                                        <p:cTn id="17" dur="500"/>
                                        <p:tgtEl>
                                          <p:spTgt spid="1293318">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29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1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8370"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7411" name="Rectangle 5"/>
          <p:cNvSpPr>
            <a:spLocks noChangeArrowheads="1"/>
          </p:cNvSpPr>
          <p:nvPr>
            <p:ph type="title"/>
          </p:nvPr>
        </p:nvSpPr>
        <p:spPr>
          <a:noFill/>
        </p:spPr>
        <p:txBody>
          <a:bodyPr/>
          <a:lstStyle/>
          <a:p>
            <a:r>
              <a:rPr lang="en-US" smtClean="0"/>
              <a:t>Seasonal Changes in Climate</a:t>
            </a:r>
            <a:endParaRPr lang="en-US" b="0" smtClean="0"/>
          </a:p>
        </p:txBody>
      </p:sp>
      <p:sp>
        <p:nvSpPr>
          <p:cNvPr id="1338374" name="Rectangle 6"/>
          <p:cNvSpPr>
            <a:spLocks noChangeArrowheads="1"/>
          </p:cNvSpPr>
          <p:nvPr>
            <p:ph type="body" idx="1"/>
          </p:nvPr>
        </p:nvSpPr>
        <p:spPr>
          <a:xfrm>
            <a:off x="711200" y="1524000"/>
            <a:ext cx="7772400" cy="4419600"/>
          </a:xfrm>
          <a:noFill/>
        </p:spPr>
        <p:txBody>
          <a:bodyPr/>
          <a:lstStyle/>
          <a:p>
            <a:pPr>
              <a:spcBef>
                <a:spcPct val="0"/>
              </a:spcBef>
              <a:buClr>
                <a:srgbClr val="FFCC00"/>
              </a:buClr>
              <a:buSzTx/>
            </a:pPr>
            <a:r>
              <a:rPr lang="en-US" smtClean="0">
                <a:solidFill>
                  <a:schemeClr val="bg1"/>
                </a:solidFill>
              </a:rPr>
              <a:t>The seasons result from the tilt of the Earth’s axis, which is about 23.5° relative to the plane of its orbit.</a:t>
            </a:r>
          </a:p>
          <a:p>
            <a:pPr>
              <a:spcBef>
                <a:spcPct val="0"/>
              </a:spcBef>
              <a:buClr>
                <a:srgbClr val="FFCC00"/>
              </a:buClr>
              <a:buSzTx/>
            </a:pPr>
            <a:r>
              <a:rPr lang="en-US" smtClean="0">
                <a:solidFill>
                  <a:schemeClr val="bg1"/>
                </a:solidFill>
              </a:rPr>
              <a:t>Because of this tilt the angle at which the sun’s rays strike the Earth changes as the Earth moves around the sun.</a:t>
            </a:r>
          </a:p>
          <a:p>
            <a:pPr>
              <a:spcBef>
                <a:spcPct val="0"/>
              </a:spcBef>
              <a:buClr>
                <a:srgbClr val="FFCC00"/>
              </a:buClr>
              <a:buSzTx/>
            </a:pPr>
            <a:endParaRPr lang="en-US" smtClean="0"/>
          </a:p>
        </p:txBody>
      </p:sp>
      <p:sp>
        <p:nvSpPr>
          <p:cNvPr id="17413"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17414"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pic>
        <p:nvPicPr>
          <p:cNvPr id="17415" name="Picture 7" descr="13_05"/>
          <p:cNvPicPr>
            <a:picLocks noChangeAspect="1" noChangeArrowheads="1"/>
          </p:cNvPicPr>
          <p:nvPr/>
        </p:nvPicPr>
        <p:blipFill>
          <a:blip r:embed="rId4" cstate="print"/>
          <a:srcRect/>
          <a:stretch>
            <a:fillRect/>
          </a:stretch>
        </p:blipFill>
        <p:spPr bwMode="auto">
          <a:xfrm>
            <a:off x="1590675" y="3429000"/>
            <a:ext cx="6105525" cy="342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8374">
                                            <p:txEl>
                                              <p:pRg st="0" end="0"/>
                                            </p:txEl>
                                          </p:spTgt>
                                        </p:tgtEl>
                                        <p:attrNameLst>
                                          <p:attrName>style.visibility</p:attrName>
                                        </p:attrNameLst>
                                      </p:cBhvr>
                                      <p:to>
                                        <p:strVal val="visible"/>
                                      </p:to>
                                    </p:set>
                                    <p:animEffect transition="in" filter="wipe(left)">
                                      <p:cBhvr>
                                        <p:cTn id="7" dur="500"/>
                                        <p:tgtEl>
                                          <p:spTgt spid="13383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8374">
                                            <p:txEl>
                                              <p:pRg st="1" end="1"/>
                                            </p:txEl>
                                          </p:spTgt>
                                        </p:tgtEl>
                                        <p:attrNameLst>
                                          <p:attrName>style.visibility</p:attrName>
                                        </p:attrNameLst>
                                      </p:cBhvr>
                                      <p:to>
                                        <p:strVal val="visible"/>
                                      </p:to>
                                    </p:set>
                                    <p:animEffect transition="in" filter="wipe(left)">
                                      <p:cBhvr>
                                        <p:cTn id="12" dur="500"/>
                                        <p:tgtEl>
                                          <p:spTgt spid="1338374">
                                            <p:txEl>
                                              <p:pRg st="1" end="1"/>
                                            </p:txEl>
                                          </p:spTgt>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133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37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99458"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8435" name="Rectangle 5"/>
          <p:cNvSpPr>
            <a:spLocks noChangeArrowheads="1"/>
          </p:cNvSpPr>
          <p:nvPr>
            <p:ph type="title"/>
          </p:nvPr>
        </p:nvSpPr>
        <p:spPr>
          <a:noFill/>
        </p:spPr>
        <p:txBody>
          <a:bodyPr/>
          <a:lstStyle/>
          <a:p>
            <a:r>
              <a:rPr lang="en-US" smtClean="0"/>
              <a:t>Atmospheric Circulation</a:t>
            </a:r>
            <a:endParaRPr lang="en-US" b="0" smtClean="0"/>
          </a:p>
        </p:txBody>
      </p:sp>
      <p:sp>
        <p:nvSpPr>
          <p:cNvPr id="1299462"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Three important properties of air illustrate how air circulation affects climate.</a:t>
            </a:r>
          </a:p>
          <a:p>
            <a:pPr>
              <a:lnSpc>
                <a:spcPct val="90000"/>
              </a:lnSpc>
              <a:spcBef>
                <a:spcPct val="0"/>
              </a:spcBef>
              <a:buClr>
                <a:srgbClr val="FFCC00"/>
              </a:buClr>
              <a:buSzTx/>
            </a:pPr>
            <a:endParaRPr lang="en-US" smtClean="0">
              <a:solidFill>
                <a:schemeClr val="bg1"/>
              </a:solidFill>
            </a:endParaRPr>
          </a:p>
          <a:p>
            <a:pPr lvl="1">
              <a:lnSpc>
                <a:spcPct val="90000"/>
              </a:lnSpc>
              <a:spcBef>
                <a:spcPct val="0"/>
              </a:spcBef>
              <a:buClr>
                <a:srgbClr val="FFCC00"/>
              </a:buClr>
              <a:buSzTx/>
              <a:buFontTx/>
              <a:buChar char="•"/>
            </a:pPr>
            <a:r>
              <a:rPr lang="en-US" smtClean="0">
                <a:solidFill>
                  <a:schemeClr val="bg1"/>
                </a:solidFill>
              </a:rPr>
              <a:t>Cold air sinks because it is denser than warm air. As the air sinks, it compresses and warms.</a:t>
            </a:r>
          </a:p>
          <a:p>
            <a:pPr lvl="1">
              <a:lnSpc>
                <a:spcPct val="90000"/>
              </a:lnSpc>
              <a:spcBef>
                <a:spcPct val="0"/>
              </a:spcBef>
              <a:buClr>
                <a:srgbClr val="FFCC00"/>
              </a:buClr>
              <a:buSzTx/>
              <a:buFontTx/>
              <a:buChar char="•"/>
            </a:pPr>
            <a:endParaRPr lang="en-US" smtClean="0">
              <a:solidFill>
                <a:schemeClr val="bg1"/>
              </a:solidFill>
            </a:endParaRPr>
          </a:p>
          <a:p>
            <a:pPr lvl="1">
              <a:lnSpc>
                <a:spcPct val="90000"/>
              </a:lnSpc>
              <a:spcBef>
                <a:spcPct val="0"/>
              </a:spcBef>
              <a:buClr>
                <a:srgbClr val="FFCC00"/>
              </a:buClr>
              <a:buSzTx/>
              <a:buFontTx/>
              <a:buChar char="•"/>
            </a:pPr>
            <a:r>
              <a:rPr lang="en-US" smtClean="0">
                <a:solidFill>
                  <a:schemeClr val="bg1"/>
                </a:solidFill>
              </a:rPr>
              <a:t>Warm air rises. It expands and cools as it rises.</a:t>
            </a:r>
          </a:p>
          <a:p>
            <a:pPr lvl="1">
              <a:lnSpc>
                <a:spcPct val="90000"/>
              </a:lnSpc>
              <a:spcBef>
                <a:spcPct val="0"/>
              </a:spcBef>
              <a:buClr>
                <a:srgbClr val="FFCC00"/>
              </a:buClr>
              <a:buSzTx/>
              <a:buFontTx/>
              <a:buChar char="•"/>
            </a:pPr>
            <a:endParaRPr lang="en-US" smtClean="0">
              <a:solidFill>
                <a:schemeClr val="bg1"/>
              </a:solidFill>
            </a:endParaRPr>
          </a:p>
          <a:p>
            <a:pPr lvl="1">
              <a:lnSpc>
                <a:spcPct val="90000"/>
              </a:lnSpc>
              <a:spcBef>
                <a:spcPct val="0"/>
              </a:spcBef>
              <a:buClr>
                <a:srgbClr val="FFCC00"/>
              </a:buClr>
              <a:buSzTx/>
              <a:buFontTx/>
              <a:buChar char="•"/>
            </a:pPr>
            <a:r>
              <a:rPr lang="en-US" smtClean="0">
                <a:solidFill>
                  <a:schemeClr val="bg1"/>
                </a:solidFill>
              </a:rPr>
              <a:t>Warm air can hold more water vapor than cold air can. Therefore, when warm air cools, the water vapor it contains may condense into liquid water to form rain, snow, or fog.</a:t>
            </a:r>
            <a:endParaRPr lang="en-US" smtClean="0"/>
          </a:p>
        </p:txBody>
      </p:sp>
      <p:sp>
        <p:nvSpPr>
          <p:cNvPr id="18437"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18438"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9462">
                                            <p:txEl>
                                              <p:pRg st="0" end="0"/>
                                            </p:txEl>
                                          </p:spTgt>
                                        </p:tgtEl>
                                        <p:attrNameLst>
                                          <p:attrName>style.visibility</p:attrName>
                                        </p:attrNameLst>
                                      </p:cBhvr>
                                      <p:to>
                                        <p:strVal val="visible"/>
                                      </p:to>
                                    </p:set>
                                    <p:animEffect transition="in" filter="wipe(left)">
                                      <p:cBhvr>
                                        <p:cTn id="7" dur="500"/>
                                        <p:tgtEl>
                                          <p:spTgt spid="12994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9462">
                                            <p:txEl>
                                              <p:pRg st="2" end="2"/>
                                            </p:txEl>
                                          </p:spTgt>
                                        </p:tgtEl>
                                        <p:attrNameLst>
                                          <p:attrName>style.visibility</p:attrName>
                                        </p:attrNameLst>
                                      </p:cBhvr>
                                      <p:to>
                                        <p:strVal val="visible"/>
                                      </p:to>
                                    </p:set>
                                    <p:animEffect transition="in" filter="wipe(left)">
                                      <p:cBhvr>
                                        <p:cTn id="12" dur="500"/>
                                        <p:tgtEl>
                                          <p:spTgt spid="12994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9462">
                                            <p:txEl>
                                              <p:pRg st="4" end="4"/>
                                            </p:txEl>
                                          </p:spTgt>
                                        </p:tgtEl>
                                        <p:attrNameLst>
                                          <p:attrName>style.visibility</p:attrName>
                                        </p:attrNameLst>
                                      </p:cBhvr>
                                      <p:to>
                                        <p:strVal val="visible"/>
                                      </p:to>
                                    </p:set>
                                    <p:animEffect transition="in" filter="wipe(left)">
                                      <p:cBhvr>
                                        <p:cTn id="17" dur="500"/>
                                        <p:tgtEl>
                                          <p:spTgt spid="129946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9462">
                                            <p:txEl>
                                              <p:pRg st="6" end="6"/>
                                            </p:txEl>
                                          </p:spTgt>
                                        </p:tgtEl>
                                        <p:attrNameLst>
                                          <p:attrName>style.visibility</p:attrName>
                                        </p:attrNameLst>
                                      </p:cBhvr>
                                      <p:to>
                                        <p:strVal val="visible"/>
                                      </p:to>
                                    </p:set>
                                    <p:animEffect transition="in" filter="wipe(left)">
                                      <p:cBhvr>
                                        <p:cTn id="22" dur="500"/>
                                        <p:tgtEl>
                                          <p:spTgt spid="1299462">
                                            <p:txEl>
                                              <p:pRg st="6" end="6"/>
                                            </p:txEl>
                                          </p:spTgt>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129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9462"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01506"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19459" name="Rectangle 5"/>
          <p:cNvSpPr>
            <a:spLocks noChangeArrowheads="1"/>
          </p:cNvSpPr>
          <p:nvPr>
            <p:ph type="title"/>
          </p:nvPr>
        </p:nvSpPr>
        <p:spPr>
          <a:noFill/>
        </p:spPr>
        <p:txBody>
          <a:bodyPr/>
          <a:lstStyle/>
          <a:p>
            <a:r>
              <a:rPr lang="en-US" smtClean="0"/>
              <a:t>Atmospheric Circulation</a:t>
            </a:r>
            <a:endParaRPr lang="en-US" b="0" smtClean="0"/>
          </a:p>
        </p:txBody>
      </p:sp>
      <p:sp>
        <p:nvSpPr>
          <p:cNvPr id="1301510" name="Rectangle 6"/>
          <p:cNvSpPr>
            <a:spLocks noChangeArrowheads="1"/>
          </p:cNvSpPr>
          <p:nvPr>
            <p:ph type="body" idx="1"/>
          </p:nvPr>
        </p:nvSpPr>
        <p:spPr>
          <a:xfrm>
            <a:off x="533400" y="1600200"/>
            <a:ext cx="4267200" cy="4572000"/>
          </a:xfrm>
          <a:noFill/>
        </p:spPr>
        <p:txBody>
          <a:bodyPr/>
          <a:lstStyle/>
          <a:p>
            <a:pPr>
              <a:spcBef>
                <a:spcPct val="0"/>
              </a:spcBef>
              <a:buClr>
                <a:srgbClr val="FFCC00"/>
              </a:buClr>
              <a:buSzTx/>
            </a:pPr>
            <a:r>
              <a:rPr lang="en-US" sz="2000" smtClean="0">
                <a:solidFill>
                  <a:schemeClr val="bg1"/>
                </a:solidFill>
              </a:rPr>
              <a:t>Solar energy heats the ground, which warms the air above it. This warm air rises, and cooler air moves in to replace it. This movement of air within the atmosphere is called wind.</a:t>
            </a:r>
          </a:p>
          <a:p>
            <a:pPr>
              <a:spcBef>
                <a:spcPct val="0"/>
              </a:spcBef>
              <a:buClr>
                <a:srgbClr val="FFCC00"/>
              </a:buClr>
              <a:buSzTx/>
            </a:pPr>
            <a:endParaRPr lang="en-US" sz="2000" smtClean="0">
              <a:solidFill>
                <a:schemeClr val="bg1"/>
              </a:solidFill>
            </a:endParaRPr>
          </a:p>
          <a:p>
            <a:pPr>
              <a:spcBef>
                <a:spcPct val="0"/>
              </a:spcBef>
              <a:buClr>
                <a:srgbClr val="FFCC00"/>
              </a:buClr>
              <a:buSzTx/>
            </a:pPr>
            <a:r>
              <a:rPr lang="en-US" sz="2000" smtClean="0">
                <a:solidFill>
                  <a:schemeClr val="bg1"/>
                </a:solidFill>
              </a:rPr>
              <a:t>Because the Earth rotates, and different latitudes receive different amounts of solar energy, a pattern of global  atmospheric circulation results.</a:t>
            </a:r>
          </a:p>
          <a:p>
            <a:pPr>
              <a:spcBef>
                <a:spcPct val="0"/>
              </a:spcBef>
              <a:buClr>
                <a:srgbClr val="FFCC00"/>
              </a:buClr>
              <a:buSzTx/>
            </a:pPr>
            <a:endParaRPr lang="en-US" sz="2000" smtClean="0">
              <a:solidFill>
                <a:schemeClr val="bg1"/>
              </a:solidFill>
            </a:endParaRPr>
          </a:p>
          <a:p>
            <a:pPr>
              <a:spcBef>
                <a:spcPct val="0"/>
              </a:spcBef>
              <a:buClr>
                <a:srgbClr val="FFCC00"/>
              </a:buClr>
              <a:buSzTx/>
            </a:pPr>
            <a:r>
              <a:rPr lang="en-US" sz="2000" smtClean="0">
                <a:solidFill>
                  <a:schemeClr val="bg1"/>
                </a:solidFill>
              </a:rPr>
              <a:t>This pattern also determines Earth’s precipitation patterns.</a:t>
            </a:r>
            <a:endParaRPr lang="en-US" sz="2000" smtClean="0"/>
          </a:p>
        </p:txBody>
      </p:sp>
      <p:sp>
        <p:nvSpPr>
          <p:cNvPr id="19461"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19462"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pic>
        <p:nvPicPr>
          <p:cNvPr id="19463" name="Picture 7"/>
          <p:cNvPicPr>
            <a:picLocks noChangeAspect="1" noChangeArrowheads="1"/>
          </p:cNvPicPr>
          <p:nvPr/>
        </p:nvPicPr>
        <p:blipFill>
          <a:blip r:embed="rId4" cstate="print"/>
          <a:srcRect/>
          <a:stretch>
            <a:fillRect/>
          </a:stretch>
        </p:blipFill>
        <p:spPr bwMode="auto">
          <a:xfrm>
            <a:off x="4800600" y="1600200"/>
            <a:ext cx="3962400" cy="4508500"/>
          </a:xfrm>
          <a:prstGeom prst="rect">
            <a:avLst/>
          </a:prstGeom>
          <a:noFill/>
          <a:ln w="12700">
            <a:noFill/>
            <a:miter lim="800000"/>
            <a:headEnd/>
            <a:tailEnd/>
          </a:ln>
          <a:effectLst/>
        </p:spPr>
      </p:pic>
      <p:sp>
        <p:nvSpPr>
          <p:cNvPr id="19464" name="TextBox 1"/>
          <p:cNvSpPr txBox="1">
            <a:spLocks noChangeArrowheads="1"/>
          </p:cNvSpPr>
          <p:nvPr/>
        </p:nvSpPr>
        <p:spPr bwMode="auto">
          <a:xfrm>
            <a:off x="5715000" y="1068388"/>
            <a:ext cx="2844800" cy="379412"/>
          </a:xfrm>
          <a:prstGeom prst="rect">
            <a:avLst/>
          </a:prstGeom>
          <a:noFill/>
          <a:ln w="9525">
            <a:noFill/>
            <a:miter lim="800000"/>
            <a:headEnd/>
            <a:tailEnd/>
          </a:ln>
        </p:spPr>
        <p:txBody>
          <a:bodyPr>
            <a:spAutoFit/>
          </a:bodyPr>
          <a:lstStyle/>
          <a:p>
            <a:r>
              <a:rPr lang="en-US" sz="2800">
                <a:solidFill>
                  <a:schemeClr val="bg1"/>
                </a:solidFill>
              </a:rPr>
              <a:t>“Prevailing Winds”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1510">
                                            <p:txEl>
                                              <p:pRg st="0" end="0"/>
                                            </p:txEl>
                                          </p:spTgt>
                                        </p:tgtEl>
                                        <p:attrNameLst>
                                          <p:attrName>style.visibility</p:attrName>
                                        </p:attrNameLst>
                                      </p:cBhvr>
                                      <p:to>
                                        <p:strVal val="visible"/>
                                      </p:to>
                                    </p:set>
                                    <p:animEffect transition="in" filter="wipe(left)">
                                      <p:cBhvr>
                                        <p:cTn id="7" dur="500"/>
                                        <p:tgtEl>
                                          <p:spTgt spid="13015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1510">
                                            <p:txEl>
                                              <p:pRg st="2" end="2"/>
                                            </p:txEl>
                                          </p:spTgt>
                                        </p:tgtEl>
                                        <p:attrNameLst>
                                          <p:attrName>style.visibility</p:attrName>
                                        </p:attrNameLst>
                                      </p:cBhvr>
                                      <p:to>
                                        <p:strVal val="visible"/>
                                      </p:to>
                                    </p:set>
                                    <p:animEffect transition="in" filter="wipe(left)">
                                      <p:cBhvr>
                                        <p:cTn id="12" dur="500"/>
                                        <p:tgtEl>
                                          <p:spTgt spid="13015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1510">
                                            <p:txEl>
                                              <p:pRg st="4" end="4"/>
                                            </p:txEl>
                                          </p:spTgt>
                                        </p:tgtEl>
                                        <p:attrNameLst>
                                          <p:attrName>style.visibility</p:attrName>
                                        </p:attrNameLst>
                                      </p:cBhvr>
                                      <p:to>
                                        <p:strVal val="visible"/>
                                      </p:to>
                                    </p:set>
                                    <p:animEffect transition="in" filter="wipe(left)">
                                      <p:cBhvr>
                                        <p:cTn id="17" dur="500"/>
                                        <p:tgtEl>
                                          <p:spTgt spid="1301510">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0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51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7890"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0483" name="Rectangle 5"/>
          <p:cNvSpPr>
            <a:spLocks noChangeArrowheads="1"/>
          </p:cNvSpPr>
          <p:nvPr>
            <p:ph type="title"/>
          </p:nvPr>
        </p:nvSpPr>
        <p:spPr>
          <a:noFill/>
        </p:spPr>
        <p:txBody>
          <a:bodyPr/>
          <a:lstStyle/>
          <a:p>
            <a:r>
              <a:rPr lang="en-US" smtClean="0"/>
              <a:t>Oceanic Circulation</a:t>
            </a:r>
            <a:endParaRPr lang="en-US" b="0" smtClean="0"/>
          </a:p>
        </p:txBody>
      </p:sp>
      <p:sp>
        <p:nvSpPr>
          <p:cNvPr id="1317894" name="Rectangle 6"/>
          <p:cNvSpPr>
            <a:spLocks noChangeArrowheads="1"/>
          </p:cNvSpPr>
          <p:nvPr>
            <p:ph type="body" idx="1"/>
          </p:nvPr>
        </p:nvSpPr>
        <p:spPr>
          <a:noFill/>
        </p:spPr>
        <p:txBody>
          <a:bodyPr/>
          <a:lstStyle/>
          <a:p>
            <a:pPr>
              <a:lnSpc>
                <a:spcPct val="90000"/>
              </a:lnSpc>
              <a:spcBef>
                <a:spcPct val="0"/>
              </a:spcBef>
              <a:buClr>
                <a:srgbClr val="FFCC00"/>
              </a:buClr>
              <a:buSzTx/>
            </a:pPr>
            <a:r>
              <a:rPr lang="en-US" smtClean="0">
                <a:solidFill>
                  <a:schemeClr val="bg1"/>
                </a:solidFill>
              </a:rPr>
              <a:t>Ocean currents have a great effect on climate because water holds large amounts of heat.</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The movement of surface ocean currents is caused mostly by winds and the rotation of the Earth.</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These surface currents redistribute warm and cool masses of water around the world and in doing so, they affect the climate in many parts of the world.</a:t>
            </a:r>
          </a:p>
          <a:p>
            <a:pPr>
              <a:lnSpc>
                <a:spcPct val="90000"/>
              </a:lnSpc>
              <a:spcBef>
                <a:spcPct val="0"/>
              </a:spcBef>
              <a:buClr>
                <a:srgbClr val="FFCC00"/>
              </a:buClr>
              <a:buSzTx/>
            </a:pPr>
            <a:endParaRPr lang="en-US" smtClean="0"/>
          </a:p>
        </p:txBody>
      </p:sp>
      <p:sp>
        <p:nvSpPr>
          <p:cNvPr id="20485"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20486"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7894">
                                            <p:txEl>
                                              <p:pRg st="0" end="0"/>
                                            </p:txEl>
                                          </p:spTgt>
                                        </p:tgtEl>
                                        <p:attrNameLst>
                                          <p:attrName>style.visibility</p:attrName>
                                        </p:attrNameLst>
                                      </p:cBhvr>
                                      <p:to>
                                        <p:strVal val="visible"/>
                                      </p:to>
                                    </p:set>
                                    <p:animEffect transition="in" filter="wipe(left)">
                                      <p:cBhvr>
                                        <p:cTn id="7" dur="500"/>
                                        <p:tgtEl>
                                          <p:spTgt spid="13178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7894">
                                            <p:txEl>
                                              <p:pRg st="2" end="2"/>
                                            </p:txEl>
                                          </p:spTgt>
                                        </p:tgtEl>
                                        <p:attrNameLst>
                                          <p:attrName>style.visibility</p:attrName>
                                        </p:attrNameLst>
                                      </p:cBhvr>
                                      <p:to>
                                        <p:strVal val="visible"/>
                                      </p:to>
                                    </p:set>
                                    <p:animEffect transition="in" filter="wipe(left)">
                                      <p:cBhvr>
                                        <p:cTn id="12" dur="500"/>
                                        <p:tgtEl>
                                          <p:spTgt spid="131789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7894">
                                            <p:txEl>
                                              <p:pRg st="4" end="4"/>
                                            </p:txEl>
                                          </p:spTgt>
                                        </p:tgtEl>
                                        <p:attrNameLst>
                                          <p:attrName>style.visibility</p:attrName>
                                        </p:attrNameLst>
                                      </p:cBhvr>
                                      <p:to>
                                        <p:strVal val="visible"/>
                                      </p:to>
                                    </p:set>
                                    <p:animEffect transition="in" filter="wipe(left)">
                                      <p:cBhvr>
                                        <p:cTn id="17" dur="500"/>
                                        <p:tgtEl>
                                          <p:spTgt spid="1317894">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1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789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9938"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a:ln w="9525">
            <a:noFill/>
            <a:miter lim="800000"/>
            <a:headEnd/>
            <a:tailEnd/>
          </a:ln>
        </p:spPr>
      </p:pic>
      <p:sp>
        <p:nvSpPr>
          <p:cNvPr id="21507" name="Rectangle 5"/>
          <p:cNvSpPr>
            <a:spLocks noChangeArrowheads="1"/>
          </p:cNvSpPr>
          <p:nvPr>
            <p:ph type="title"/>
          </p:nvPr>
        </p:nvSpPr>
        <p:spPr>
          <a:noFill/>
        </p:spPr>
        <p:txBody>
          <a:bodyPr/>
          <a:lstStyle/>
          <a:p>
            <a:r>
              <a:rPr lang="en-US" smtClean="0"/>
              <a:t>El Niño–Southern Oscillation</a:t>
            </a:r>
            <a:endParaRPr lang="en-US" b="0" smtClean="0"/>
          </a:p>
        </p:txBody>
      </p:sp>
      <p:sp>
        <p:nvSpPr>
          <p:cNvPr id="1319942" name="Rectangle 6"/>
          <p:cNvSpPr>
            <a:spLocks noChangeArrowheads="1"/>
          </p:cNvSpPr>
          <p:nvPr>
            <p:ph type="body" idx="1"/>
          </p:nvPr>
        </p:nvSpPr>
        <p:spPr>
          <a:noFill/>
        </p:spPr>
        <p:txBody>
          <a:bodyPr/>
          <a:lstStyle/>
          <a:p>
            <a:pPr>
              <a:lnSpc>
                <a:spcPct val="90000"/>
              </a:lnSpc>
              <a:spcBef>
                <a:spcPct val="0"/>
              </a:spcBef>
              <a:buSzTx/>
            </a:pPr>
            <a:r>
              <a:rPr lang="en-US" b="1" smtClean="0"/>
              <a:t>El Niño </a:t>
            </a:r>
            <a:r>
              <a:rPr lang="en-US" smtClean="0">
                <a:solidFill>
                  <a:schemeClr val="bg1"/>
                </a:solidFill>
              </a:rPr>
              <a:t>is the warm phase of the El Niño–Southern Oscillation. It is the periodic occurrence in the eastern Pacific Ocean in which the surface-water temperature becomes unusually warm.</a:t>
            </a:r>
          </a:p>
          <a:p>
            <a:pPr>
              <a:lnSpc>
                <a:spcPct val="90000"/>
              </a:lnSpc>
              <a:spcBef>
                <a:spcPct val="0"/>
              </a:spcBef>
              <a:buSzTx/>
              <a:buFontTx/>
              <a:buNone/>
            </a:pPr>
            <a:endParaRPr lang="en-US" b="1" smtClean="0">
              <a:solidFill>
                <a:schemeClr val="bg1"/>
              </a:solidFill>
            </a:endParaRPr>
          </a:p>
          <a:p>
            <a:pPr>
              <a:lnSpc>
                <a:spcPct val="90000"/>
              </a:lnSpc>
              <a:spcBef>
                <a:spcPct val="0"/>
              </a:spcBef>
              <a:buClr>
                <a:srgbClr val="FFCC00"/>
              </a:buClr>
              <a:buSzTx/>
            </a:pPr>
            <a:r>
              <a:rPr lang="en-US" smtClean="0">
                <a:solidFill>
                  <a:schemeClr val="bg1"/>
                </a:solidFill>
              </a:rPr>
              <a:t>During El Niño, winds in the western Pacific Ocean, which are usually weak, strengthen and push warm water eastward. </a:t>
            </a:r>
          </a:p>
          <a:p>
            <a:pPr>
              <a:lnSpc>
                <a:spcPct val="90000"/>
              </a:lnSpc>
              <a:spcBef>
                <a:spcPct val="0"/>
              </a:spcBef>
              <a:buClr>
                <a:srgbClr val="FFCC00"/>
              </a:buClr>
              <a:buSzTx/>
            </a:pPr>
            <a:endParaRPr lang="en-US" smtClean="0">
              <a:solidFill>
                <a:schemeClr val="bg1"/>
              </a:solidFill>
            </a:endParaRPr>
          </a:p>
          <a:p>
            <a:pPr>
              <a:lnSpc>
                <a:spcPct val="90000"/>
              </a:lnSpc>
              <a:spcBef>
                <a:spcPct val="0"/>
              </a:spcBef>
              <a:buClr>
                <a:srgbClr val="FFCC00"/>
              </a:buClr>
              <a:buSzTx/>
            </a:pPr>
            <a:r>
              <a:rPr lang="en-US" smtClean="0">
                <a:solidFill>
                  <a:schemeClr val="bg1"/>
                </a:solidFill>
              </a:rPr>
              <a:t>Rainfall follows this warm water eastward and produces increased rainfall in the southern half on the U.S., but drought in Australia.</a:t>
            </a:r>
            <a:endParaRPr lang="en-US" smtClean="0"/>
          </a:p>
        </p:txBody>
      </p:sp>
      <p:sp>
        <p:nvSpPr>
          <p:cNvPr id="21509" name="Rectangle 7"/>
          <p:cNvSpPr>
            <a:spLocks noChangeArrowheads="1"/>
          </p:cNvSpPr>
          <p:nvPr/>
        </p:nvSpPr>
        <p:spPr bwMode="auto">
          <a:xfrm>
            <a:off x="1008063" y="152400"/>
            <a:ext cx="2093912" cy="579438"/>
          </a:xfrm>
          <a:prstGeom prst="rect">
            <a:avLst/>
          </a:prstGeom>
          <a:noFill/>
          <a:ln w="12700">
            <a:noFill/>
            <a:miter lim="800000"/>
            <a:headEnd/>
            <a:tailEnd/>
          </a:ln>
        </p:spPr>
        <p:txBody>
          <a:bodyPr wrap="none">
            <a:spAutoFit/>
          </a:bodyPr>
          <a:lstStyle/>
          <a:p>
            <a:pPr algn="ctr"/>
            <a:r>
              <a:rPr lang="en-US" sz="2800" b="1" baseline="0">
                <a:solidFill>
                  <a:schemeClr val="bg1"/>
                </a:solidFill>
              </a:rPr>
              <a:t>Chapter</a:t>
            </a:r>
            <a:r>
              <a:rPr lang="en-US" sz="3200" b="1" baseline="0">
                <a:solidFill>
                  <a:schemeClr val="bg1"/>
                </a:solidFill>
              </a:rPr>
              <a:t> 13</a:t>
            </a:r>
          </a:p>
        </p:txBody>
      </p:sp>
      <p:sp>
        <p:nvSpPr>
          <p:cNvPr id="21510" name="Text Box 8"/>
          <p:cNvSpPr txBox="1">
            <a:spLocks noChangeArrowheads="1"/>
          </p:cNvSpPr>
          <p:nvPr/>
        </p:nvSpPr>
        <p:spPr bwMode="auto">
          <a:xfrm>
            <a:off x="3505200" y="26988"/>
            <a:ext cx="4191000" cy="701675"/>
          </a:xfrm>
          <a:prstGeom prst="rect">
            <a:avLst/>
          </a:prstGeom>
          <a:noFill/>
          <a:ln w="12700">
            <a:noFill/>
            <a:miter lim="800000"/>
            <a:headEnd/>
            <a:tailEnd/>
          </a:ln>
        </p:spPr>
        <p:txBody>
          <a:bodyPr>
            <a:spAutoFit/>
          </a:bodyPr>
          <a:lstStyle/>
          <a:p>
            <a:r>
              <a:rPr lang="en-US" sz="2000" b="1" baseline="0">
                <a:solidFill>
                  <a:srgbClr val="FFCC00"/>
                </a:solidFill>
              </a:rPr>
              <a:t>Section 1 </a:t>
            </a:r>
            <a:r>
              <a:rPr lang="en-US" sz="2000" b="1" baseline="0">
                <a:solidFill>
                  <a:schemeClr val="bg1"/>
                </a:solidFill>
              </a:rPr>
              <a:t>Climate and Climate Change</a:t>
            </a:r>
            <a:endParaRPr lang="en-US" sz="20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9942">
                                            <p:txEl>
                                              <p:pRg st="0" end="0"/>
                                            </p:txEl>
                                          </p:spTgt>
                                        </p:tgtEl>
                                        <p:attrNameLst>
                                          <p:attrName>style.visibility</p:attrName>
                                        </p:attrNameLst>
                                      </p:cBhvr>
                                      <p:to>
                                        <p:strVal val="visible"/>
                                      </p:to>
                                    </p:set>
                                    <p:animEffect transition="in" filter="wipe(left)">
                                      <p:cBhvr>
                                        <p:cTn id="7" dur="500"/>
                                        <p:tgtEl>
                                          <p:spTgt spid="13199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9942">
                                            <p:txEl>
                                              <p:pRg st="2" end="2"/>
                                            </p:txEl>
                                          </p:spTgt>
                                        </p:tgtEl>
                                        <p:attrNameLst>
                                          <p:attrName>style.visibility</p:attrName>
                                        </p:attrNameLst>
                                      </p:cBhvr>
                                      <p:to>
                                        <p:strVal val="visible"/>
                                      </p:to>
                                    </p:set>
                                    <p:animEffect transition="in" filter="wipe(left)">
                                      <p:cBhvr>
                                        <p:cTn id="12" dur="500"/>
                                        <p:tgtEl>
                                          <p:spTgt spid="131994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9942">
                                            <p:txEl>
                                              <p:pRg st="4" end="4"/>
                                            </p:txEl>
                                          </p:spTgt>
                                        </p:tgtEl>
                                        <p:attrNameLst>
                                          <p:attrName>style.visibility</p:attrName>
                                        </p:attrNameLst>
                                      </p:cBhvr>
                                      <p:to>
                                        <p:strVal val="visible"/>
                                      </p:to>
                                    </p:set>
                                    <p:animEffect transition="in" filter="wipe(left)">
                                      <p:cBhvr>
                                        <p:cTn id="17" dur="500"/>
                                        <p:tgtEl>
                                          <p:spTgt spid="1319942">
                                            <p:txEl>
                                              <p:pRg st="4" end="4"/>
                                            </p:txEl>
                                          </p:spTgt>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1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9942"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gt;&lt;Slide id=&quot;272&quot; dur=&quot;.899&quot;/&gt;&lt;Slide id=&quot;275&quot; dur=&quot;.639&quot;/&gt;&lt;Slide id=&quot;274&quot; dur=&quot;.51&quot;/&gt;&lt;Slide id=&quot;276&quot; dur=&quot;1.809&quot;/&gt;&lt;/Timings&gt;&lt;/WMTools&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07EC00DE700E42AC61D9A98D1FD530" ma:contentTypeVersion="0" ma:contentTypeDescription="Create a new document." ma:contentTypeScope="" ma:versionID="6e5f7e77d9edd474805531f562af990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873E844-BA04-4390-B8C5-90A00FE7F797}">
  <ds:schemaRefs>
    <ds:schemaRef ds:uri="http://schemas.microsoft.com/sharepoint/v3/contenttype/forms"/>
  </ds:schemaRefs>
</ds:datastoreItem>
</file>

<file path=customXml/itemProps2.xml><?xml version="1.0" encoding="utf-8"?>
<ds:datastoreItem xmlns:ds="http://schemas.openxmlformats.org/officeDocument/2006/customXml" ds:itemID="{9F537180-8FDA-4DF3-A23E-CE74FCA60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15D1BBE-E3A0-457E-ABCB-ABBA7E98CE6B}">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6141</TotalTime>
  <Words>2691</Words>
  <Application>Microsoft Office PowerPoint</Application>
  <PresentationFormat>On-screen Show (4:3)</PresentationFormat>
  <Paragraphs>258</Paragraphs>
  <Slides>36</Slides>
  <Notes>36</Notes>
  <HiddenSlides>0</HiddenSlides>
  <MMClips>0</MMClips>
  <ScaleCrop>false</ScaleCrop>
  <HeadingPairs>
    <vt:vector size="8" baseType="variant">
      <vt:variant>
        <vt:lpstr>Fonts Used</vt:lpstr>
      </vt:variant>
      <vt:variant>
        <vt:i4>2</vt:i4>
      </vt:variant>
      <vt:variant>
        <vt:lpstr>Theme</vt:lpstr>
      </vt:variant>
      <vt:variant>
        <vt:i4>1</vt:i4>
      </vt:variant>
      <vt:variant>
        <vt:lpstr>Slide Titles</vt:lpstr>
      </vt:variant>
      <vt:variant>
        <vt:i4>36</vt:i4>
      </vt:variant>
      <vt:variant>
        <vt:lpstr>Custom Shows</vt:lpstr>
      </vt:variant>
      <vt:variant>
        <vt:i4>19</vt:i4>
      </vt:variant>
    </vt:vector>
  </HeadingPairs>
  <TitlesOfParts>
    <vt:vector size="58" baseType="lpstr">
      <vt:lpstr>Arial</vt:lpstr>
      <vt:lpstr>Times</vt:lpstr>
      <vt:lpstr>Default Design</vt:lpstr>
      <vt:lpstr>Latitude</vt:lpstr>
      <vt:lpstr>Climate</vt:lpstr>
      <vt:lpstr>Low Latitudes</vt:lpstr>
      <vt:lpstr>High Latitudes</vt:lpstr>
      <vt:lpstr>Seasonal Changes in Climate</vt:lpstr>
      <vt:lpstr>Atmospheric Circulation</vt:lpstr>
      <vt:lpstr>Atmospheric Circulation</vt:lpstr>
      <vt:lpstr>Oceanic Circulation</vt:lpstr>
      <vt:lpstr>El Niño–Southern Oscillation</vt:lpstr>
      <vt:lpstr>El Niño–Southern Oscillation</vt:lpstr>
      <vt:lpstr>Topography</vt:lpstr>
      <vt:lpstr>Other Influences on Earth’s Climate</vt:lpstr>
      <vt:lpstr>The Ozone Shield</vt:lpstr>
      <vt:lpstr>Chemicals That Cause Ozone Depletion</vt:lpstr>
      <vt:lpstr>Chemicals That Cause Ozone Depletion</vt:lpstr>
      <vt:lpstr>Chemicals That Cause Ozone Depletion</vt:lpstr>
      <vt:lpstr>The Ozone Hole</vt:lpstr>
      <vt:lpstr>How Does the Ozone Hole Form?</vt:lpstr>
      <vt:lpstr>Protecting the Ozone Layer</vt:lpstr>
      <vt:lpstr>Protecting the Ozone</vt:lpstr>
      <vt:lpstr>Protecting the Ozone Layer</vt:lpstr>
      <vt:lpstr>The Greenhouse Effect</vt:lpstr>
      <vt:lpstr>The Greenhouse Effect</vt:lpstr>
      <vt:lpstr>Measuring Carbon Dioxide in the Atmosphere</vt:lpstr>
      <vt:lpstr>Measuring Carbon Dioxide in the Atmosphere</vt:lpstr>
      <vt:lpstr>Greenhouse Gases and the Earth’s Temperature</vt:lpstr>
      <vt:lpstr>Greenhouse Gases and the Earth’s Temperature</vt:lpstr>
      <vt:lpstr>How Certain is Global Warming?</vt:lpstr>
      <vt:lpstr>Melting Ice and Rising Sea Levels</vt:lpstr>
      <vt:lpstr>Global Weather Patterns</vt:lpstr>
      <vt:lpstr>Human Health Problems</vt:lpstr>
      <vt:lpstr>Agriculture</vt:lpstr>
      <vt:lpstr>Effects on Plants</vt:lpstr>
      <vt:lpstr>Effects on Animals</vt:lpstr>
      <vt:lpstr>Reducing the Risk</vt:lpstr>
      <vt:lpstr>Reducing the Risk</vt:lpstr>
      <vt:lpstr>Chapter</vt:lpstr>
      <vt:lpstr>ELI Sect 1</vt:lpstr>
      <vt:lpstr>ELI Sect 2</vt:lpstr>
      <vt:lpstr>ELI Sect 3</vt:lpstr>
      <vt:lpstr>ELI Sect 4</vt:lpstr>
      <vt:lpstr>ELI STP</vt:lpstr>
      <vt:lpstr>Image/Math</vt:lpstr>
      <vt:lpstr>Bellringers</vt:lpstr>
      <vt:lpstr>Transparencies</vt:lpstr>
      <vt:lpstr>VIs Con</vt:lpstr>
      <vt:lpstr>Resources</vt:lpstr>
      <vt:lpstr>Chapter menu</vt:lpstr>
      <vt:lpstr>No CNN</vt:lpstr>
      <vt:lpstr>Chapter Presentation</vt:lpstr>
      <vt:lpstr>Image and Activity Bank</vt:lpstr>
      <vt:lpstr>Standardized Test Prep</vt:lpstr>
      <vt:lpstr>Section 1</vt:lpstr>
      <vt:lpstr>Section 2</vt:lpstr>
      <vt:lpstr>Section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Kris</dc:creator>
  <cp:lastModifiedBy>Kris</cp:lastModifiedBy>
  <cp:revision>664</cp:revision>
  <cp:lastPrinted>2004-02-20T14:12:55Z</cp:lastPrinted>
  <dcterms:modified xsi:type="dcterms:W3CDTF">2013-07-17T19:07:42Z</dcterms:modified>
</cp:coreProperties>
</file>