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theme/themeOverride2.xml" ContentType="application/vnd.openxmlformats-officedocument.themeOverr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277" r:id="rId2"/>
    <p:sldId id="280" r:id="rId3"/>
    <p:sldId id="289" r:id="rId4"/>
    <p:sldId id="419" r:id="rId5"/>
    <p:sldId id="420" r:id="rId6"/>
    <p:sldId id="421" r:id="rId7"/>
    <p:sldId id="290" r:id="rId8"/>
    <p:sldId id="340" r:id="rId9"/>
    <p:sldId id="355" r:id="rId10"/>
    <p:sldId id="418" r:id="rId11"/>
    <p:sldId id="291" r:id="rId12"/>
    <p:sldId id="292" r:id="rId13"/>
    <p:sldId id="293" r:id="rId14"/>
    <p:sldId id="356" r:id="rId15"/>
    <p:sldId id="358" r:id="rId16"/>
    <p:sldId id="357" r:id="rId17"/>
    <p:sldId id="341" r:id="rId18"/>
    <p:sldId id="359" r:id="rId19"/>
    <p:sldId id="360" r:id="rId20"/>
    <p:sldId id="422" r:id="rId21"/>
    <p:sldId id="295" r:id="rId22"/>
    <p:sldId id="296" r:id="rId23"/>
    <p:sldId id="297" r:id="rId24"/>
    <p:sldId id="424" r:id="rId25"/>
    <p:sldId id="300" r:id="rId26"/>
    <p:sldId id="423" r:id="rId27"/>
    <p:sldId id="301" r:id="rId28"/>
    <p:sldId id="425" r:id="rId29"/>
    <p:sldId id="427" r:id="rId30"/>
    <p:sldId id="426" r:id="rId31"/>
    <p:sldId id="428" r:id="rId32"/>
    <p:sldId id="342" r:id="rId33"/>
    <p:sldId id="305" r:id="rId34"/>
    <p:sldId id="430" r:id="rId35"/>
    <p:sldId id="429" r:id="rId36"/>
    <p:sldId id="431" r:id="rId37"/>
    <p:sldId id="343" r:id="rId38"/>
    <p:sldId id="361" r:id="rId39"/>
    <p:sldId id="432" r:id="rId40"/>
    <p:sldId id="303" r:id="rId41"/>
    <p:sldId id="304" r:id="rId42"/>
    <p:sldId id="434" r:id="rId43"/>
    <p:sldId id="437" r:id="rId44"/>
    <p:sldId id="438" r:id="rId45"/>
    <p:sldId id="306" r:id="rId46"/>
    <p:sldId id="439" r:id="rId47"/>
    <p:sldId id="433" r:id="rId48"/>
    <p:sldId id="309" r:id="rId49"/>
    <p:sldId id="435" r:id="rId50"/>
    <p:sldId id="310" r:id="rId51"/>
    <p:sldId id="443" r:id="rId52"/>
    <p:sldId id="312" r:id="rId53"/>
    <p:sldId id="441" r:id="rId54"/>
    <p:sldId id="436" r:id="rId55"/>
    <p:sldId id="440" r:id="rId56"/>
    <p:sldId id="363" r:id="rId57"/>
    <p:sldId id="444" r:id="rId58"/>
    <p:sldId id="316" r:id="rId59"/>
    <p:sldId id="364" r:id="rId60"/>
    <p:sldId id="314" r:id="rId61"/>
    <p:sldId id="448" r:id="rId62"/>
    <p:sldId id="451" r:id="rId63"/>
    <p:sldId id="449" r:id="rId64"/>
    <p:sldId id="450" r:id="rId65"/>
    <p:sldId id="315" r:id="rId66"/>
    <p:sldId id="317" r:id="rId67"/>
    <p:sldId id="365" r:id="rId68"/>
    <p:sldId id="445" r:id="rId69"/>
    <p:sldId id="319" r:id="rId70"/>
    <p:sldId id="446" r:id="rId71"/>
    <p:sldId id="366" r:id="rId72"/>
    <p:sldId id="447" r:id="rId73"/>
    <p:sldId id="349" r:id="rId74"/>
    <p:sldId id="350" r:id="rId75"/>
    <p:sldId id="351" r:id="rId76"/>
    <p:sldId id="369" r:id="rId77"/>
    <p:sldId id="370" r:id="rId78"/>
    <p:sldId id="371" r:id="rId79"/>
    <p:sldId id="372" r:id="rId80"/>
    <p:sldId id="375" r:id="rId81"/>
    <p:sldId id="373" r:id="rId82"/>
    <p:sldId id="376" r:id="rId83"/>
    <p:sldId id="374" r:id="rId84"/>
    <p:sldId id="377" r:id="rId85"/>
    <p:sldId id="378" r:id="rId86"/>
    <p:sldId id="379" r:id="rId87"/>
    <p:sldId id="381" r:id="rId88"/>
    <p:sldId id="384" r:id="rId89"/>
    <p:sldId id="382" r:id="rId90"/>
    <p:sldId id="385" r:id="rId91"/>
    <p:sldId id="383" r:id="rId92"/>
    <p:sldId id="386" r:id="rId93"/>
    <p:sldId id="387" r:id="rId94"/>
    <p:sldId id="389" r:id="rId95"/>
    <p:sldId id="404" r:id="rId96"/>
    <p:sldId id="390" r:id="rId97"/>
    <p:sldId id="391" r:id="rId98"/>
    <p:sldId id="403" r:id="rId99"/>
    <p:sldId id="388" r:id="rId100"/>
    <p:sldId id="392" r:id="rId101"/>
    <p:sldId id="402" r:id="rId102"/>
    <p:sldId id="393" r:id="rId103"/>
    <p:sldId id="401" r:id="rId104"/>
    <p:sldId id="394" r:id="rId105"/>
    <p:sldId id="397" r:id="rId106"/>
    <p:sldId id="398" r:id="rId107"/>
    <p:sldId id="400" r:id="rId108"/>
    <p:sldId id="396" r:id="rId109"/>
    <p:sldId id="399" r:id="rId110"/>
    <p:sldId id="405" r:id="rId111"/>
    <p:sldId id="406" r:id="rId112"/>
    <p:sldId id="407" r:id="rId113"/>
    <p:sldId id="408" r:id="rId114"/>
    <p:sldId id="409" r:id="rId115"/>
    <p:sldId id="410" r:id="rId116"/>
    <p:sldId id="411" r:id="rId117"/>
    <p:sldId id="412" r:id="rId118"/>
    <p:sldId id="413" r:id="rId119"/>
    <p:sldId id="416" r:id="rId120"/>
    <p:sldId id="417" r:id="rId121"/>
  </p:sldIdLst>
  <p:sldSz cx="9144000" cy="6858000" type="screen4x3"/>
  <p:notesSz cx="7010400" cy="9296400"/>
  <p:custShowLst>
    <p:custShow name="chapter" id="0">
      <p:sldLst>
        <p:sld r:id="rId2"/>
        <p:sld r:id="rId3"/>
        <p:sld r:id="rId4"/>
        <p:sld r:id="rId8"/>
        <p:sld r:id="rId9"/>
        <p:sld r:id="rId10"/>
        <p:sld r:id="rId12"/>
        <p:sld r:id="rId13"/>
        <p:sld r:id="rId14"/>
        <p:sld r:id="rId15"/>
        <p:sld r:id="rId16"/>
        <p:sld r:id="rId17"/>
        <p:sld r:id="rId18"/>
        <p:sld r:id="rId19"/>
        <p:sld r:id="rId20"/>
        <p:sld r:id="rId22"/>
        <p:sld r:id="rId23"/>
        <p:sld r:id="rId24"/>
        <p:sld r:id="rId26"/>
        <p:sld r:id="rId28"/>
        <p:sld r:id="rId33"/>
        <p:sld r:id="rId34"/>
        <p:sld r:id="rId38"/>
        <p:sld r:id="rId39"/>
        <p:sld r:id="rId41"/>
        <p:sld r:id="rId42"/>
        <p:sld r:id="rId46"/>
        <p:sld r:id="rId49"/>
        <p:sld r:id="rId51"/>
        <p:sld r:id="rId53"/>
        <p:sld r:id="rId57"/>
        <p:sld r:id="rId59"/>
        <p:sld r:id="rId60"/>
        <p:sld r:id="rId61"/>
        <p:sld r:id="rId66"/>
        <p:sld r:id="rId67"/>
        <p:sld r:id="rId68"/>
        <p:sld r:id="rId70"/>
        <p:sld r:id="rId72"/>
        <p:sld r:id="rId74"/>
        <p:sld r:id="rId75"/>
        <p:sld r:id="rId76"/>
      </p:sldLst>
    </p:custShow>
    <p:custShow name="bellringers" id="1">
      <p:sldLst>
        <p:sld r:id="rId3"/>
        <p:sld r:id="rId22"/>
        <p:sld r:id="rId41"/>
        <p:sld r:id="rId61"/>
      </p:sldLst>
    </p:custShow>
    <p:custShow name="transparencies" id="2">
      <p:sldLst>
        <p:sld r:id="rId9"/>
        <p:sld r:id="rId18"/>
        <p:sld r:id="rId33"/>
        <p:sld r:id="rId38"/>
        <p:sld r:id="rId75"/>
        <p:sld r:id="rId76"/>
      </p:sldLst>
    </p:custShow>
    <p:custShow name="stp" id="3">
      <p:sldLst>
        <p:sld r:id="rId77"/>
        <p:sld r:id="rId78"/>
        <p:sld r:id="rId79"/>
        <p:sld r:id="rId80"/>
        <p:sld r:id="rId81"/>
        <p:sld r:id="rId82"/>
        <p:sld r:id="rId83"/>
        <p:sld r:id="rId84"/>
        <p:sld r:id="rId85"/>
        <p:sld r:id="rId86"/>
        <p:sld r:id="rId87"/>
        <p:sld r:id="rId88"/>
        <p:sld r:id="rId89"/>
        <p:sld r:id="rId90"/>
        <p:sld r:id="rId91"/>
        <p:sld r:id="rId92"/>
        <p:sld r:id="rId93"/>
        <p:sld r:id="rId94"/>
        <p:sld r:id="rId95"/>
        <p:sld r:id="rId96"/>
        <p:sld r:id="rId97"/>
        <p:sld r:id="rId98"/>
        <p:sld r:id="rId99"/>
        <p:sld r:id="rId100"/>
        <p:sld r:id="rId101"/>
        <p:sld r:id="rId102"/>
        <p:sld r:id="rId103"/>
        <p:sld r:id="rId104"/>
        <p:sld r:id="rId105"/>
        <p:sld r:id="rId106"/>
        <p:sld r:id="rId107"/>
        <p:sld r:id="rId108"/>
        <p:sld r:id="rId109"/>
        <p:sld r:id="rId110"/>
      </p:sldLst>
    </p:custShow>
    <p:custShow name="WEA sect 1" id="4">
      <p:sldLst>
        <p:sld r:id="rId3"/>
        <p:sld r:id="rId4"/>
        <p:sld r:id="rId8"/>
        <p:sld r:id="rId9"/>
        <p:sld r:id="rId10"/>
        <p:sld r:id="rId12"/>
        <p:sld r:id="rId13"/>
        <p:sld r:id="rId14"/>
        <p:sld r:id="rId15"/>
        <p:sld r:id="rId16"/>
        <p:sld r:id="rId17"/>
        <p:sld r:id="rId18"/>
        <p:sld r:id="rId19"/>
        <p:sld r:id="rId20"/>
        <p:sld r:id="rId22"/>
        <p:sld r:id="rId23"/>
        <p:sld r:id="rId24"/>
        <p:sld r:id="rId26"/>
        <p:sld r:id="rId28"/>
        <p:sld r:id="rId33"/>
        <p:sld r:id="rId34"/>
        <p:sld r:id="rId38"/>
        <p:sld r:id="rId39"/>
        <p:sld r:id="rId41"/>
        <p:sld r:id="rId42"/>
        <p:sld r:id="rId46"/>
        <p:sld r:id="rId49"/>
        <p:sld r:id="rId51"/>
        <p:sld r:id="rId53"/>
        <p:sld r:id="rId57"/>
        <p:sld r:id="rId59"/>
        <p:sld r:id="rId60"/>
        <p:sld r:id="rId61"/>
        <p:sld r:id="rId66"/>
        <p:sld r:id="rId67"/>
        <p:sld r:id="rId68"/>
        <p:sld r:id="rId70"/>
        <p:sld r:id="rId72"/>
        <p:sld r:id="rId74"/>
        <p:sld r:id="rId75"/>
        <p:sld r:id="rId76"/>
      </p:sldLst>
    </p:custShow>
    <p:custShow name="WEA sect 2" id="5">
      <p:sldLst>
        <p:sld r:id="rId22"/>
        <p:sld r:id="rId23"/>
        <p:sld r:id="rId24"/>
        <p:sld r:id="rId26"/>
        <p:sld r:id="rId28"/>
        <p:sld r:id="rId33"/>
        <p:sld r:id="rId34"/>
        <p:sld r:id="rId38"/>
        <p:sld r:id="rId39"/>
        <p:sld r:id="rId41"/>
        <p:sld r:id="rId42"/>
        <p:sld r:id="rId46"/>
        <p:sld r:id="rId49"/>
        <p:sld r:id="rId51"/>
        <p:sld r:id="rId53"/>
        <p:sld r:id="rId57"/>
        <p:sld r:id="rId59"/>
        <p:sld r:id="rId60"/>
        <p:sld r:id="rId61"/>
        <p:sld r:id="rId66"/>
        <p:sld r:id="rId67"/>
        <p:sld r:id="rId68"/>
        <p:sld r:id="rId70"/>
        <p:sld r:id="rId72"/>
        <p:sld r:id="rId74"/>
        <p:sld r:id="rId75"/>
        <p:sld r:id="rId76"/>
      </p:sldLst>
    </p:custShow>
    <p:custShow name="WEA sect 3" id="6">
      <p:sldLst>
        <p:sld r:id="rId41"/>
        <p:sld r:id="rId42"/>
        <p:sld r:id="rId46"/>
        <p:sld r:id="rId49"/>
        <p:sld r:id="rId51"/>
        <p:sld r:id="rId53"/>
        <p:sld r:id="rId57"/>
        <p:sld r:id="rId59"/>
        <p:sld r:id="rId60"/>
        <p:sld r:id="rId61"/>
        <p:sld r:id="rId66"/>
        <p:sld r:id="rId67"/>
        <p:sld r:id="rId68"/>
        <p:sld r:id="rId70"/>
        <p:sld r:id="rId72"/>
        <p:sld r:id="rId74"/>
        <p:sld r:id="rId75"/>
        <p:sld r:id="rId76"/>
      </p:sldLst>
    </p:custShow>
    <p:custShow name="WEA sect 4" id="7">
      <p:sldLst>
        <p:sld r:id="rId61"/>
        <p:sld r:id="rId66"/>
        <p:sld r:id="rId67"/>
        <p:sld r:id="rId68"/>
        <p:sld r:id="rId70"/>
        <p:sld r:id="rId72"/>
        <p:sld r:id="rId74"/>
        <p:sld r:id="rId75"/>
        <p:sld r:id="rId76"/>
      </p:sldLst>
    </p:custShow>
    <p:custShow name="Image" id="8">
      <p:sldLst>
        <p:sld r:id="rId111"/>
        <p:sld r:id="rId112"/>
        <p:sld r:id="rId113"/>
        <p:sld r:id="rId114"/>
        <p:sld r:id="rId115"/>
        <p:sld r:id="rId116"/>
        <p:sld r:id="rId117"/>
        <p:sld r:id="rId118"/>
        <p:sld r:id="rId119"/>
        <p:sld r:id="rId120"/>
        <p:sld r:id="rId121"/>
      </p:sldLst>
    </p:custShow>
    <p:custShow name="Vis Con" id="9">
      <p:sldLst/>
    </p:custShow>
    <p:custShow name="No CNN" id="10">
      <p:sldLst>
        <p:sld r:id="rId11"/>
      </p:sldLst>
    </p:custShow>
    <p:custShow name="Menu" id="11">
      <p:sldLst>
        <p:sld r:id="rId2"/>
      </p:sldLst>
    </p:custShow>
    <p:custShow name="Resources" id="12">
      <p:sldLst/>
    </p:custShow>
  </p:custShowLst>
  <p:custDataLst>
    <p:tags r:id="rId124"/>
  </p:custDataLst>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CC3300"/>
    <a:srgbClr val="000099"/>
    <a:srgbClr val="FFCC00"/>
    <a:srgbClr val="CC0000"/>
    <a:srgbClr val="FFFF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45" autoAdjust="0"/>
  </p:normalViewPr>
  <p:slideViewPr>
    <p:cSldViewPr snapToObjects="1">
      <p:cViewPr varScale="1">
        <p:scale>
          <a:sx n="86" d="100"/>
          <a:sy n="86" d="100"/>
        </p:scale>
        <p:origin x="-690" y="-96"/>
      </p:cViewPr>
      <p:guideLst>
        <p:guide orient="horz" pos="960"/>
        <p:guide pos="6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77" d="100"/>
          <a:sy n="77" d="100"/>
        </p:scale>
        <p:origin x="-1584" y="-10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90625" y="703263"/>
            <a:ext cx="4630738" cy="347345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35038" y="4416425"/>
            <a:ext cx="5140325" cy="4183063"/>
          </a:xfrm>
          <a:prstGeom prst="rect">
            <a:avLst/>
          </a:prstGeom>
          <a:noFill/>
          <a:ln w="12700">
            <a:noFill/>
            <a:miter lim="800000"/>
            <a:headEnd/>
            <a:tailEnd/>
          </a:ln>
          <a:effectLst/>
        </p:spPr>
        <p:txBody>
          <a:bodyPr vert="horz" wrap="square" lIns="92206" tIns="45295" rIns="92206" bIns="452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Text Box 2"/>
          <p:cNvSpPr txBox="1">
            <a:spLocks noChangeArrowheads="1"/>
          </p:cNvSpPr>
          <p:nvPr userDrawn="1"/>
        </p:nvSpPr>
        <p:spPr bwMode="auto">
          <a:xfrm>
            <a:off x="5334000" y="6643688"/>
            <a:ext cx="3048000" cy="214312"/>
          </a:xfrm>
          <a:prstGeom prst="rect">
            <a:avLst/>
          </a:prstGeom>
          <a:noFill/>
          <a:ln w="12700">
            <a:noFill/>
            <a:miter lim="800000"/>
            <a:headEnd/>
            <a:tailEnd/>
          </a:ln>
          <a:effectLst/>
        </p:spPr>
        <p:txBody>
          <a:bodyPr>
            <a:spAutoFit/>
          </a:bodyPr>
          <a:lstStyle/>
          <a:p>
            <a:r>
              <a:rPr lang="en-US" sz="800">
                <a:solidFill>
                  <a:schemeClr val="bg1"/>
                </a:solidFill>
              </a:rPr>
              <a:t>Copyright © by Holt, Rinehart and Winston. All rights reserved.</a:t>
            </a:r>
          </a:p>
        </p:txBody>
      </p:sp>
      <p:pic>
        <p:nvPicPr>
          <p:cNvPr id="106499" name="Picture 3"/>
          <p:cNvPicPr>
            <a:picLocks noChangeAspect="1" noChangeArrowheads="1"/>
          </p:cNvPicPr>
          <p:nvPr userDrawn="1"/>
        </p:nvPicPr>
        <p:blipFill>
          <a:blip r:embed="rId3" cstate="print"/>
          <a:srcRect/>
          <a:stretch>
            <a:fillRect/>
          </a:stretch>
        </p:blipFill>
        <p:spPr bwMode="auto">
          <a:xfrm>
            <a:off x="6350000" y="6248400"/>
            <a:ext cx="1792288" cy="393700"/>
          </a:xfrm>
          <a:prstGeom prst="rect">
            <a:avLst/>
          </a:prstGeom>
          <a:noFill/>
          <a:ln w="9525">
            <a:noFill/>
            <a:miter lim="800000"/>
            <a:headEnd/>
            <a:tailEnd/>
          </a:ln>
        </p:spPr>
      </p:pic>
      <p:sp>
        <p:nvSpPr>
          <p:cNvPr id="106500" name="Rectangle 4"/>
          <p:cNvSpPr>
            <a:spLocks noChangeArrowheads="1"/>
          </p:cNvSpPr>
          <p:nvPr userDrawn="1"/>
        </p:nvSpPr>
        <p:spPr bwMode="auto">
          <a:xfrm>
            <a:off x="648335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Resources</a:t>
            </a:r>
            <a:endParaRPr lang="en-US" sz="1000" b="1">
              <a:solidFill>
                <a:srgbClr val="000099"/>
              </a:solidFill>
            </a:endParaRPr>
          </a:p>
        </p:txBody>
      </p:sp>
      <p:pic>
        <p:nvPicPr>
          <p:cNvPr id="106501" name="Picture 5"/>
          <p:cNvPicPr>
            <a:picLocks noChangeAspect="1" noChangeArrowheads="1"/>
          </p:cNvPicPr>
          <p:nvPr userDrawn="1"/>
        </p:nvPicPr>
        <p:blipFill>
          <a:blip r:embed="rId4" cstate="print"/>
          <a:srcRect/>
          <a:stretch>
            <a:fillRect/>
          </a:stretch>
        </p:blipFill>
        <p:spPr bwMode="auto">
          <a:xfrm>
            <a:off x="4445000" y="6248400"/>
            <a:ext cx="1792288" cy="393700"/>
          </a:xfrm>
          <a:prstGeom prst="rect">
            <a:avLst/>
          </a:prstGeom>
          <a:noFill/>
        </p:spPr>
      </p:pic>
      <p:sp>
        <p:nvSpPr>
          <p:cNvPr id="106502" name="Rectangle 6"/>
          <p:cNvSpPr>
            <a:spLocks noChangeArrowheads="1"/>
          </p:cNvSpPr>
          <p:nvPr userDrawn="1"/>
        </p:nvSpPr>
        <p:spPr bwMode="auto">
          <a:xfrm>
            <a:off x="459740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Chapter menu</a:t>
            </a:r>
            <a:endParaRPr lang="en-US" sz="1000" b="1">
              <a:solidFill>
                <a:srgbClr val="000099"/>
              </a:solidFill>
            </a:endParaRPr>
          </a:p>
        </p:txBody>
      </p:sp>
      <p:sp>
        <p:nvSpPr>
          <p:cNvPr id="106503" name="AutoShape 7">
            <a:hlinkClick r:id="" action="ppaction://customshow?id=11"/>
            <a:hlinkHover r:id="rId5" action="ppaction://hlinksldjump"/>
          </p:cNvPr>
          <p:cNvSpPr>
            <a:spLocks noChangeArrowheads="1"/>
          </p:cNvSpPr>
          <p:nvPr userDrawn="1"/>
        </p:nvSpPr>
        <p:spPr bwMode="auto">
          <a:xfrm>
            <a:off x="4495800" y="6286500"/>
            <a:ext cx="1716088" cy="274638"/>
          </a:xfrm>
          <a:prstGeom prst="actionButtonBlank">
            <a:avLst/>
          </a:prstGeom>
          <a:noFill/>
          <a:ln w="12700">
            <a:noFill/>
            <a:miter lim="800000"/>
            <a:headEnd/>
            <a:tailEnd/>
          </a:ln>
          <a:effectLst/>
        </p:spPr>
        <p:txBody>
          <a:bodyPr wrap="none" anchor="ctr"/>
          <a:lstStyle/>
          <a:p>
            <a:endParaRPr lang="en-US"/>
          </a:p>
        </p:txBody>
      </p:sp>
      <p:sp>
        <p:nvSpPr>
          <p:cNvPr id="106504" name="AutoShape 8">
            <a:hlinkClick r:id="" action="ppaction://customshow?id=12"/>
          </p:cNvPr>
          <p:cNvSpPr>
            <a:spLocks noChangeArrowheads="1"/>
          </p:cNvSpPr>
          <p:nvPr userDrawn="1"/>
        </p:nvSpPr>
        <p:spPr bwMode="auto">
          <a:xfrm>
            <a:off x="6386513" y="6303963"/>
            <a:ext cx="1716087" cy="274637"/>
          </a:xfrm>
          <a:prstGeom prst="actionButtonBlank">
            <a:avLst/>
          </a:prstGeom>
          <a:noFill/>
          <a:ln w="12700">
            <a:noFill/>
            <a:miter lim="800000"/>
            <a:headEnd/>
            <a:tailEnd/>
          </a:ln>
          <a:effectLst/>
        </p:spPr>
        <p:txBody>
          <a:bodyPr wrap="none" anchor="ctr"/>
          <a:lstStyle/>
          <a:p>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8" name="Text Box 4"/>
          <p:cNvSpPr txBox="1">
            <a:spLocks noChangeArrowheads="1"/>
          </p:cNvSpPr>
          <p:nvPr userDrawn="1"/>
        </p:nvSpPr>
        <p:spPr bwMode="auto">
          <a:xfrm>
            <a:off x="5334000" y="6643688"/>
            <a:ext cx="3048000" cy="214312"/>
          </a:xfrm>
          <a:prstGeom prst="rect">
            <a:avLst/>
          </a:prstGeom>
          <a:noFill/>
          <a:ln w="12700">
            <a:noFill/>
            <a:miter lim="800000"/>
            <a:headEnd/>
            <a:tailEnd/>
          </a:ln>
          <a:effectLst/>
        </p:spPr>
        <p:txBody>
          <a:bodyPr>
            <a:spAutoFit/>
          </a:bodyPr>
          <a:lstStyle/>
          <a:p>
            <a:r>
              <a:rPr lang="en-US" sz="800">
                <a:solidFill>
                  <a:schemeClr val="bg1"/>
                </a:solidFill>
              </a:rPr>
              <a:t>Copyright © by Holt, Rinehart and Winston. All rights reserved.</a:t>
            </a:r>
          </a:p>
        </p:txBody>
      </p:sp>
      <p:pic>
        <p:nvPicPr>
          <p:cNvPr id="1029" name="Picture 5"/>
          <p:cNvPicPr>
            <a:picLocks noChangeAspect="1" noChangeArrowheads="1"/>
          </p:cNvPicPr>
          <p:nvPr userDrawn="1"/>
        </p:nvPicPr>
        <p:blipFill>
          <a:blip r:embed="rId15" cstate="print"/>
          <a:srcRect/>
          <a:stretch>
            <a:fillRect/>
          </a:stretch>
        </p:blipFill>
        <p:spPr bwMode="auto">
          <a:xfrm>
            <a:off x="6350000" y="6248400"/>
            <a:ext cx="1792288" cy="393700"/>
          </a:xfrm>
          <a:prstGeom prst="rect">
            <a:avLst/>
          </a:prstGeom>
          <a:noFill/>
          <a:ln w="9525">
            <a:noFill/>
            <a:miter lim="800000"/>
            <a:headEnd/>
            <a:tailEnd/>
          </a:ln>
        </p:spPr>
      </p:pic>
      <p:sp>
        <p:nvSpPr>
          <p:cNvPr id="1030" name="Rectangle 6"/>
          <p:cNvSpPr>
            <a:spLocks noChangeArrowheads="1"/>
          </p:cNvSpPr>
          <p:nvPr userDrawn="1"/>
        </p:nvSpPr>
        <p:spPr bwMode="auto">
          <a:xfrm>
            <a:off x="648335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Resources</a:t>
            </a:r>
            <a:endParaRPr lang="en-US" sz="1000" b="1">
              <a:solidFill>
                <a:srgbClr val="000099"/>
              </a:solidFill>
            </a:endParaRPr>
          </a:p>
        </p:txBody>
      </p:sp>
      <p:pic>
        <p:nvPicPr>
          <p:cNvPr id="1031" name="Picture 7"/>
          <p:cNvPicPr>
            <a:picLocks noChangeAspect="1" noChangeArrowheads="1"/>
          </p:cNvPicPr>
          <p:nvPr userDrawn="1"/>
        </p:nvPicPr>
        <p:blipFill>
          <a:blip r:embed="rId16" cstate="print"/>
          <a:srcRect/>
          <a:stretch>
            <a:fillRect/>
          </a:stretch>
        </p:blipFill>
        <p:spPr bwMode="auto">
          <a:xfrm>
            <a:off x="4445000" y="6248400"/>
            <a:ext cx="1792288" cy="393700"/>
          </a:xfrm>
          <a:prstGeom prst="rect">
            <a:avLst/>
          </a:prstGeom>
          <a:noFill/>
        </p:spPr>
      </p:pic>
      <p:sp>
        <p:nvSpPr>
          <p:cNvPr id="1032" name="Rectangle 8"/>
          <p:cNvSpPr>
            <a:spLocks noChangeArrowheads="1"/>
          </p:cNvSpPr>
          <p:nvPr userDrawn="1"/>
        </p:nvSpPr>
        <p:spPr bwMode="auto">
          <a:xfrm>
            <a:off x="4597400" y="6278563"/>
            <a:ext cx="1524000" cy="274637"/>
          </a:xfrm>
          <a:prstGeom prst="rect">
            <a:avLst/>
          </a:prstGeom>
          <a:noFill/>
          <a:ln w="12700">
            <a:noFill/>
            <a:miter lim="800000"/>
            <a:headEnd/>
            <a:tailEnd/>
          </a:ln>
          <a:effectLst/>
        </p:spPr>
        <p:txBody>
          <a:bodyPr>
            <a:spAutoFit/>
          </a:bodyPr>
          <a:lstStyle/>
          <a:p>
            <a:pPr algn="ctr"/>
            <a:r>
              <a:rPr lang="en-US" sz="1200" b="1">
                <a:solidFill>
                  <a:srgbClr val="000099"/>
                </a:solidFill>
              </a:rPr>
              <a:t>Chapter menu</a:t>
            </a:r>
            <a:endParaRPr lang="en-US" sz="1000" b="1">
              <a:solidFill>
                <a:srgbClr val="000099"/>
              </a:solidFill>
            </a:endParaRPr>
          </a:p>
        </p:txBody>
      </p:sp>
      <p:sp>
        <p:nvSpPr>
          <p:cNvPr id="1033" name="AutoShape 9">
            <a:hlinkClick r:id="" action="ppaction://customshow?id=11"/>
          </p:cNvPr>
          <p:cNvSpPr>
            <a:spLocks noChangeArrowheads="1"/>
          </p:cNvSpPr>
          <p:nvPr userDrawn="1"/>
        </p:nvSpPr>
        <p:spPr bwMode="auto">
          <a:xfrm>
            <a:off x="4495800" y="6286500"/>
            <a:ext cx="1716088" cy="274638"/>
          </a:xfrm>
          <a:prstGeom prst="actionButtonBlank">
            <a:avLst/>
          </a:prstGeom>
          <a:noFill/>
          <a:ln w="12700">
            <a:noFill/>
            <a:miter lim="800000"/>
            <a:headEnd/>
            <a:tailEnd/>
          </a:ln>
          <a:effectLst/>
        </p:spPr>
        <p:txBody>
          <a:bodyPr wrap="none" anchor="ctr"/>
          <a:lstStyle/>
          <a:p>
            <a:endParaRPr lang="en-US"/>
          </a:p>
        </p:txBody>
      </p:sp>
      <p:sp>
        <p:nvSpPr>
          <p:cNvPr id="1034" name="AutoShape 10">
            <a:hlinkClick r:id="" action="ppaction://customshow?id=12"/>
          </p:cNvPr>
          <p:cNvSpPr>
            <a:spLocks noChangeArrowheads="1"/>
          </p:cNvSpPr>
          <p:nvPr userDrawn="1"/>
        </p:nvSpPr>
        <p:spPr bwMode="auto">
          <a:xfrm>
            <a:off x="6386513" y="6303963"/>
            <a:ext cx="1716087" cy="274637"/>
          </a:xfrm>
          <a:prstGeom prst="actionButtonBlank">
            <a:avLst/>
          </a:prstGeom>
          <a:noFill/>
          <a:ln w="12700">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www.uen.org/utahlink/weather/clouds/cloud_id.html"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weatherstock.com/hailcat3.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progressbook.noeca.org/Teacher/ClassDashboard.aspx?ID=184&amp;Group=0&amp;ClassType=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Text Box 6"/>
          <p:cNvSpPr txBox="1">
            <a:spLocks noChangeArrowheads="1"/>
          </p:cNvSpPr>
          <p:nvPr/>
        </p:nvSpPr>
        <p:spPr bwMode="auto">
          <a:xfrm>
            <a:off x="3429000" y="212725"/>
            <a:ext cx="3886200" cy="396875"/>
          </a:xfrm>
          <a:prstGeom prst="rect">
            <a:avLst/>
          </a:prstGeom>
          <a:noFill/>
          <a:ln w="12700">
            <a:noFill/>
            <a:miter lim="800000"/>
            <a:headEnd/>
            <a:tailEnd/>
          </a:ln>
          <a:effectLst/>
        </p:spPr>
        <p:txBody>
          <a:bodyPr>
            <a:spAutoFit/>
          </a:bodyPr>
          <a:lstStyle/>
          <a:p>
            <a:r>
              <a:rPr lang="en-US" sz="2000" b="1">
                <a:solidFill>
                  <a:srgbClr val="FFCC00"/>
                </a:solidFill>
              </a:rPr>
              <a:t>Understanding Weather</a:t>
            </a:r>
          </a:p>
        </p:txBody>
      </p:sp>
      <p:sp>
        <p:nvSpPr>
          <p:cNvPr id="104455" name="Rectangle 7"/>
          <p:cNvSpPr>
            <a:spLocks noChangeArrowheads="1"/>
          </p:cNvSpPr>
          <p:nvPr/>
        </p:nvSpPr>
        <p:spPr bwMode="auto">
          <a:xfrm>
            <a:off x="1057275" y="1571625"/>
            <a:ext cx="34385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Table of Contents</a:t>
            </a:r>
          </a:p>
        </p:txBody>
      </p:sp>
      <p:sp>
        <p:nvSpPr>
          <p:cNvPr id="104456" name="Rectangle 8"/>
          <p:cNvSpPr>
            <a:spLocks noChangeArrowheads="1"/>
          </p:cNvSpPr>
          <p:nvPr/>
        </p:nvSpPr>
        <p:spPr bwMode="auto">
          <a:xfrm>
            <a:off x="1066800" y="2384425"/>
            <a:ext cx="6858000" cy="3635375"/>
          </a:xfrm>
          <a:prstGeom prst="rect">
            <a:avLst/>
          </a:prstGeom>
          <a:noFill/>
          <a:ln w="12700">
            <a:noFill/>
            <a:miter lim="800000"/>
            <a:headEnd/>
            <a:tailEnd/>
          </a:ln>
          <a:effectLst/>
        </p:spPr>
        <p:txBody>
          <a:bodyPr lIns="90487" tIns="44450" rIns="90487" bIns="44450">
            <a:spAutoFit/>
          </a:bodyPr>
          <a:lstStyle/>
          <a:p>
            <a:r>
              <a:rPr lang="en-US" sz="2400" b="1">
                <a:solidFill>
                  <a:srgbClr val="FFCC00"/>
                </a:solidFill>
              </a:rPr>
              <a:t>Section 1  </a:t>
            </a:r>
            <a:r>
              <a:rPr lang="en-US" sz="2400">
                <a:solidFill>
                  <a:schemeClr val="bg1"/>
                </a:solidFill>
              </a:rPr>
              <a:t>Water in the Air</a:t>
            </a:r>
            <a:endParaRPr lang="en-US" sz="2400">
              <a:solidFill>
                <a:srgbClr val="FFCC00"/>
              </a:solidFill>
            </a:endParaRPr>
          </a:p>
          <a:p>
            <a:endParaRPr lang="en-US" sz="2400" b="1">
              <a:solidFill>
                <a:srgbClr val="FFCC00"/>
              </a:solidFill>
            </a:endParaRPr>
          </a:p>
          <a:p>
            <a:r>
              <a:rPr lang="en-US" sz="2400" b="1">
                <a:solidFill>
                  <a:srgbClr val="FFCC00"/>
                </a:solidFill>
              </a:rPr>
              <a:t>Section 2  </a:t>
            </a:r>
            <a:r>
              <a:rPr lang="en-US" sz="2400">
                <a:solidFill>
                  <a:schemeClr val="bg1"/>
                </a:solidFill>
              </a:rPr>
              <a:t>Air Masses and Fronts</a:t>
            </a:r>
            <a:endParaRPr lang="en-US" sz="2400" b="1">
              <a:solidFill>
                <a:srgbClr val="FFCC00"/>
              </a:solidFill>
            </a:endParaRPr>
          </a:p>
          <a:p>
            <a:endParaRPr lang="en-US" sz="2400" b="1">
              <a:solidFill>
                <a:srgbClr val="FFCC00"/>
              </a:solidFill>
            </a:endParaRPr>
          </a:p>
          <a:p>
            <a:r>
              <a:rPr lang="en-US" sz="2400" b="1">
                <a:solidFill>
                  <a:srgbClr val="FFCC00"/>
                </a:solidFill>
              </a:rPr>
              <a:t>Section 3  </a:t>
            </a:r>
            <a:r>
              <a:rPr lang="en-US" sz="2400">
                <a:solidFill>
                  <a:schemeClr val="bg1"/>
                </a:solidFill>
              </a:rPr>
              <a:t>Severe Weather</a:t>
            </a:r>
            <a:endParaRPr lang="en-US" sz="2400">
              <a:solidFill>
                <a:srgbClr val="FFCC00"/>
              </a:solidFill>
            </a:endParaRPr>
          </a:p>
          <a:p>
            <a:endParaRPr lang="en-US" sz="2400" b="1">
              <a:solidFill>
                <a:srgbClr val="FFCC00"/>
              </a:solidFill>
            </a:endParaRPr>
          </a:p>
          <a:p>
            <a:r>
              <a:rPr lang="en-US" sz="2400" b="1">
                <a:solidFill>
                  <a:srgbClr val="FFCC00"/>
                </a:solidFill>
              </a:rPr>
              <a:t>Section 4  </a:t>
            </a:r>
            <a:r>
              <a:rPr lang="en-US" sz="2400">
                <a:solidFill>
                  <a:schemeClr val="bg1"/>
                </a:solidFill>
              </a:rPr>
              <a:t>Forecasting the Weather</a:t>
            </a:r>
            <a:endParaRPr lang="en-US" sz="1800" b="1">
              <a:solidFill>
                <a:schemeClr val="bg1"/>
              </a:solidFill>
            </a:endParaRPr>
          </a:p>
          <a:p>
            <a:pPr>
              <a:lnSpc>
                <a:spcPct val="90000"/>
              </a:lnSpc>
              <a:buClr>
                <a:srgbClr val="FFCC00"/>
              </a:buClr>
            </a:pPr>
            <a:endParaRPr lang="en-US" sz="1800" b="1">
              <a:solidFill>
                <a:schemeClr val="bg1"/>
              </a:solidFill>
            </a:endParaRPr>
          </a:p>
          <a:p>
            <a:pPr>
              <a:lnSpc>
                <a:spcPct val="90000"/>
              </a:lnSpc>
              <a:buClr>
                <a:srgbClr val="FFCC00"/>
              </a:buClr>
            </a:pPr>
            <a:endParaRPr lang="en-US" sz="1800">
              <a:solidFill>
                <a:srgbClr val="FFCC00"/>
              </a:solidFill>
            </a:endParaRPr>
          </a:p>
          <a:p>
            <a:pPr>
              <a:lnSpc>
                <a:spcPct val="90000"/>
              </a:lnSpc>
              <a:buClr>
                <a:srgbClr val="FFCC00"/>
              </a:buClr>
            </a:pPr>
            <a:endParaRPr lang="en-US" sz="1800">
              <a:solidFill>
                <a:schemeClr val="bg1"/>
              </a:solidFill>
            </a:endParaRPr>
          </a:p>
          <a:p>
            <a:pPr>
              <a:lnSpc>
                <a:spcPct val="90000"/>
              </a:lnSpc>
              <a:buClr>
                <a:srgbClr val="FFCC00"/>
              </a:buClr>
            </a:pPr>
            <a:endParaRPr lang="en-US" sz="1800">
              <a:solidFill>
                <a:schemeClr val="bg1"/>
              </a:solidFill>
            </a:endParaRPr>
          </a:p>
        </p:txBody>
      </p:sp>
      <p:sp>
        <p:nvSpPr>
          <p:cNvPr id="104457" name="Rectangle 9"/>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pic>
        <p:nvPicPr>
          <p:cNvPr id="104470" name="Picture 22"/>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04473" name="AutoShape 25">
            <a:hlinkClick r:id="" action="ppaction://customshow?id=4" highlightClick="1"/>
          </p:cNvPr>
          <p:cNvSpPr>
            <a:spLocks noChangeArrowheads="1"/>
          </p:cNvSpPr>
          <p:nvPr/>
        </p:nvSpPr>
        <p:spPr bwMode="auto">
          <a:xfrm>
            <a:off x="1120775" y="2384425"/>
            <a:ext cx="3756025" cy="455613"/>
          </a:xfrm>
          <a:prstGeom prst="actionButtonBlank">
            <a:avLst/>
          </a:prstGeom>
          <a:noFill/>
          <a:ln w="12700">
            <a:noFill/>
            <a:miter lim="800000"/>
            <a:headEnd/>
            <a:tailEnd/>
          </a:ln>
          <a:effectLst/>
        </p:spPr>
        <p:txBody>
          <a:bodyPr wrap="none" anchor="ctr"/>
          <a:lstStyle/>
          <a:p>
            <a:endParaRPr lang="en-US"/>
          </a:p>
        </p:txBody>
      </p:sp>
      <p:sp>
        <p:nvSpPr>
          <p:cNvPr id="104474" name="AutoShape 26">
            <a:hlinkClick r:id="" action="ppaction://customshow?id=5" highlightClick="1"/>
          </p:cNvPr>
          <p:cNvSpPr>
            <a:spLocks noChangeArrowheads="1"/>
          </p:cNvSpPr>
          <p:nvPr/>
        </p:nvSpPr>
        <p:spPr bwMode="auto">
          <a:xfrm>
            <a:off x="1120775" y="3144838"/>
            <a:ext cx="4746625" cy="381000"/>
          </a:xfrm>
          <a:prstGeom prst="actionButtonBlank">
            <a:avLst/>
          </a:prstGeom>
          <a:noFill/>
          <a:ln w="12700">
            <a:noFill/>
            <a:miter lim="800000"/>
            <a:headEnd/>
            <a:tailEnd/>
          </a:ln>
          <a:effectLst/>
        </p:spPr>
        <p:txBody>
          <a:bodyPr wrap="none" anchor="ctr"/>
          <a:lstStyle/>
          <a:p>
            <a:endParaRPr lang="en-US"/>
          </a:p>
        </p:txBody>
      </p:sp>
      <p:sp>
        <p:nvSpPr>
          <p:cNvPr id="104475" name="AutoShape 27">
            <a:hlinkClick r:id="" action="ppaction://customshow?id=6" highlightClick="1"/>
          </p:cNvPr>
          <p:cNvSpPr>
            <a:spLocks noChangeArrowheads="1"/>
          </p:cNvSpPr>
          <p:nvPr/>
        </p:nvSpPr>
        <p:spPr bwMode="auto">
          <a:xfrm>
            <a:off x="1120775" y="3830638"/>
            <a:ext cx="3908425" cy="457200"/>
          </a:xfrm>
          <a:prstGeom prst="actionButtonBlank">
            <a:avLst/>
          </a:prstGeom>
          <a:noFill/>
          <a:ln w="12700">
            <a:noFill/>
            <a:miter lim="800000"/>
            <a:headEnd/>
            <a:tailEnd/>
          </a:ln>
          <a:effectLst/>
        </p:spPr>
        <p:txBody>
          <a:bodyPr wrap="none" anchor="ctr"/>
          <a:lstStyle/>
          <a:p>
            <a:endParaRPr lang="en-US"/>
          </a:p>
        </p:txBody>
      </p:sp>
      <p:sp>
        <p:nvSpPr>
          <p:cNvPr id="104476" name="AutoShape 28">
            <a:hlinkClick r:id="" action="ppaction://customshow?id=7" highlightClick="1"/>
          </p:cNvPr>
          <p:cNvSpPr>
            <a:spLocks noChangeArrowheads="1"/>
          </p:cNvSpPr>
          <p:nvPr/>
        </p:nvSpPr>
        <p:spPr bwMode="auto">
          <a:xfrm>
            <a:off x="1066800" y="4592638"/>
            <a:ext cx="5051425" cy="457200"/>
          </a:xfrm>
          <a:prstGeom prst="actionButtonBlank">
            <a:avLst/>
          </a:prstGeom>
          <a:noFill/>
          <a:ln w="12700">
            <a:no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Rectangle 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59428" name="Picture 4"/>
          <p:cNvPicPr>
            <a:picLocks noGrp="1" noChangeAspect="1" noChangeArrowheads="1"/>
          </p:cNvPicPr>
          <p:nvPr>
            <p:ph idx="1"/>
          </p:nvPr>
        </p:nvPicPr>
        <p:blipFill>
          <a:blip r:embed="rId3" cstate="print"/>
          <a:srcRect/>
          <a:stretch>
            <a:fillRect/>
          </a:stretch>
        </p:blipFill>
        <p:spPr bwMode="auto">
          <a:xfrm>
            <a:off x="0" y="0"/>
            <a:ext cx="9144000" cy="6858000"/>
          </a:xfrm>
          <a:noFill/>
          <a:ln>
            <a:miter lim="800000"/>
            <a:headEnd/>
            <a:tailEnd/>
          </a:ln>
        </p:spPr>
      </p:pic>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5534"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5535" name="Text Box 15"/>
          <p:cNvSpPr txBox="1">
            <a:spLocks noChangeArrowheads="1"/>
          </p:cNvSpPr>
          <p:nvPr/>
        </p:nvSpPr>
        <p:spPr bwMode="auto">
          <a:xfrm>
            <a:off x="990600" y="1905000"/>
            <a:ext cx="6267450" cy="3227388"/>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The speed of light is 3.00 </a:t>
            </a:r>
            <a:r>
              <a:rPr lang="en-US" sz="2400">
                <a:solidFill>
                  <a:srgbClr val="FFCC00"/>
                </a:solidFill>
                <a:sym typeface="Symbol" pitchFamily="18" charset="2"/>
              </a:rPr>
              <a:t></a:t>
            </a:r>
            <a:r>
              <a:rPr lang="en-US" sz="2400">
                <a:solidFill>
                  <a:srgbClr val="FFCC00"/>
                </a:solidFill>
              </a:rPr>
              <a:t> 10</a:t>
            </a:r>
            <a:r>
              <a:rPr lang="en-US" sz="2400" baseline="30000">
                <a:solidFill>
                  <a:srgbClr val="FFCC00"/>
                </a:solidFill>
              </a:rPr>
              <a:t>8</a:t>
            </a:r>
            <a:r>
              <a:rPr lang="en-US" sz="2400">
                <a:solidFill>
                  <a:srgbClr val="FFCC00"/>
                </a:solidFill>
              </a:rPr>
              <a:t> m/s. What is another way to express this measure?</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3,000,000,000 m/s</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300,000,000 m/s</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3,000,000 m/s</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300,000 m/s</a:t>
            </a:r>
          </a:p>
        </p:txBody>
      </p:sp>
      <p:sp>
        <p:nvSpPr>
          <p:cNvPr id="235536" name="Rectangle 16"/>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577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5773" name="Text Box 13"/>
          <p:cNvSpPr txBox="1">
            <a:spLocks noChangeArrowheads="1"/>
          </p:cNvSpPr>
          <p:nvPr/>
        </p:nvSpPr>
        <p:spPr bwMode="auto">
          <a:xfrm>
            <a:off x="990600" y="1909763"/>
            <a:ext cx="6267450" cy="322738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The speed of light is 3.00 </a:t>
            </a:r>
            <a:r>
              <a:rPr lang="en-US" sz="2400">
                <a:solidFill>
                  <a:srgbClr val="FFCC00"/>
                </a:solidFill>
                <a:sym typeface="Symbol" pitchFamily="18" charset="2"/>
              </a:rPr>
              <a:t></a:t>
            </a:r>
            <a:r>
              <a:rPr lang="en-US" sz="2400">
                <a:solidFill>
                  <a:srgbClr val="FFCC00"/>
                </a:solidFill>
              </a:rPr>
              <a:t> 10</a:t>
            </a:r>
            <a:r>
              <a:rPr lang="en-US" sz="2400" baseline="30000">
                <a:solidFill>
                  <a:srgbClr val="FFCC00"/>
                </a:solidFill>
              </a:rPr>
              <a:t>8</a:t>
            </a:r>
            <a:r>
              <a:rPr lang="en-US" sz="2400">
                <a:solidFill>
                  <a:srgbClr val="FFCC00"/>
                </a:solidFill>
              </a:rPr>
              <a:t> m/s. What is another way to express this measure?</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3,000,000,000 m/s</a:t>
            </a:r>
          </a:p>
          <a:p>
            <a:pPr>
              <a:spcAft>
                <a:spcPct val="50000"/>
              </a:spcAft>
            </a:pPr>
            <a:r>
              <a:rPr lang="en-US" sz="2400" b="1">
                <a:solidFill>
                  <a:srgbClr val="FFCC00"/>
                </a:solidFill>
              </a:rPr>
              <a:t>B</a:t>
            </a:r>
            <a:r>
              <a:rPr lang="en-US" sz="2400" b="1">
                <a:solidFill>
                  <a:schemeClr val="bg1"/>
                </a:solidFill>
              </a:rPr>
              <a:t> </a:t>
            </a:r>
            <a:r>
              <a:rPr lang="en-US" sz="2400">
                <a:solidFill>
                  <a:srgbClr val="FFCC00"/>
                </a:solidFill>
              </a:rPr>
              <a:t>300,000,000 m/s</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3,000,000 m/s</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300,000 m/s</a:t>
            </a:r>
          </a:p>
        </p:txBody>
      </p:sp>
      <p:sp>
        <p:nvSpPr>
          <p:cNvPr id="245774"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5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655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6557" name="Text Box 13"/>
          <p:cNvSpPr txBox="1">
            <a:spLocks noChangeArrowheads="1"/>
          </p:cNvSpPr>
          <p:nvPr/>
        </p:nvSpPr>
        <p:spPr bwMode="auto">
          <a:xfrm>
            <a:off x="990600" y="1773238"/>
            <a:ext cx="5638800"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A hurricane is moving 122 km/h. How long will it take to hit the coast, which is 549 km away?</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4.2 h</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4.5 h</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4.8 h</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5.2 h</a:t>
            </a:r>
          </a:p>
        </p:txBody>
      </p:sp>
      <p:sp>
        <p:nvSpPr>
          <p:cNvPr id="236558"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474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4749" name="Text Box 13"/>
          <p:cNvSpPr txBox="1">
            <a:spLocks noChangeArrowheads="1"/>
          </p:cNvSpPr>
          <p:nvPr/>
        </p:nvSpPr>
        <p:spPr bwMode="auto">
          <a:xfrm>
            <a:off x="990600" y="1773238"/>
            <a:ext cx="5638800"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A hurricane is moving 122 km/h. How long will it take to hit the coast, which is 549 km away?</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4.2 h</a:t>
            </a:r>
          </a:p>
          <a:p>
            <a:pPr>
              <a:spcAft>
                <a:spcPct val="50000"/>
              </a:spcAft>
            </a:pPr>
            <a:r>
              <a:rPr lang="en-US" sz="2400" b="1">
                <a:solidFill>
                  <a:srgbClr val="FFCC00"/>
                </a:solidFill>
              </a:rPr>
              <a:t>G</a:t>
            </a:r>
            <a:r>
              <a:rPr lang="en-US" sz="2400" b="1">
                <a:solidFill>
                  <a:schemeClr val="bg1"/>
                </a:solidFill>
              </a:rPr>
              <a:t> </a:t>
            </a:r>
            <a:r>
              <a:rPr lang="en-US" sz="2400">
                <a:solidFill>
                  <a:srgbClr val="FFCC00"/>
                </a:solidFill>
              </a:rPr>
              <a:t>4.5 h</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4.8 h</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5.2 h</a:t>
            </a:r>
          </a:p>
        </p:txBody>
      </p:sp>
      <p:sp>
        <p:nvSpPr>
          <p:cNvPr id="244750"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758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7581" name="Text Box 13"/>
          <p:cNvSpPr txBox="1">
            <a:spLocks noChangeArrowheads="1"/>
          </p:cNvSpPr>
          <p:nvPr/>
        </p:nvSpPr>
        <p:spPr bwMode="auto">
          <a:xfrm>
            <a:off x="990600" y="1697038"/>
            <a:ext cx="6118225"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A front is moving 15 km/h in an easterly direction. At that rate, how far will the front travel in 12 h?</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0.8 km</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1.25 km</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27 km</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180 km</a:t>
            </a:r>
          </a:p>
        </p:txBody>
      </p:sp>
      <p:sp>
        <p:nvSpPr>
          <p:cNvPr id="237582"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065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0653" name="Text Box 13"/>
          <p:cNvSpPr txBox="1">
            <a:spLocks noChangeArrowheads="1"/>
          </p:cNvSpPr>
          <p:nvPr/>
        </p:nvSpPr>
        <p:spPr bwMode="auto">
          <a:xfrm>
            <a:off x="990600" y="1697038"/>
            <a:ext cx="6118225"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A front is moving 15 km/h in an easterly direction. At that rate, how far will the front travel in 12 h?</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0.8 km</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1.25 km</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27 km</a:t>
            </a:r>
          </a:p>
          <a:p>
            <a:pPr>
              <a:spcAft>
                <a:spcPct val="50000"/>
              </a:spcAft>
            </a:pPr>
            <a:r>
              <a:rPr lang="en-US" sz="2400" b="1">
                <a:solidFill>
                  <a:srgbClr val="FFCC00"/>
                </a:solidFill>
              </a:rPr>
              <a:t>D</a:t>
            </a:r>
            <a:r>
              <a:rPr lang="en-US" sz="2400" b="1">
                <a:solidFill>
                  <a:schemeClr val="bg1"/>
                </a:solidFill>
              </a:rPr>
              <a:t> </a:t>
            </a:r>
            <a:r>
              <a:rPr lang="en-US" sz="2400">
                <a:solidFill>
                  <a:srgbClr val="FFCC00"/>
                </a:solidFill>
              </a:rPr>
              <a:t>180 km</a:t>
            </a:r>
          </a:p>
        </p:txBody>
      </p:sp>
      <p:sp>
        <p:nvSpPr>
          <p:cNvPr id="240654"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167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1677" name="Text Box 13"/>
          <p:cNvSpPr txBox="1">
            <a:spLocks noChangeArrowheads="1"/>
          </p:cNvSpPr>
          <p:nvPr/>
        </p:nvSpPr>
        <p:spPr bwMode="auto">
          <a:xfrm>
            <a:off x="990600" y="1423988"/>
            <a:ext cx="6980238" cy="42910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4. </a:t>
            </a:r>
            <a:r>
              <a:rPr lang="en-US" sz="2400">
                <a:solidFill>
                  <a:srgbClr val="FFCC00"/>
                </a:solidFill>
              </a:rPr>
              <a:t>On average, 2 out of every 100 tornadoes are classified as violent tornadoes. If there are 400 tornadoes in one year, which is the best prediction of the number of tornadoes that will be classified as violent tornadoes during that year?</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2</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4</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8</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16</a:t>
            </a:r>
          </a:p>
        </p:txBody>
      </p:sp>
      <p:sp>
        <p:nvSpPr>
          <p:cNvPr id="241678"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2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3724"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3725" name="Text Box 13"/>
          <p:cNvSpPr txBox="1">
            <a:spLocks noChangeArrowheads="1"/>
          </p:cNvSpPr>
          <p:nvPr/>
        </p:nvSpPr>
        <p:spPr bwMode="auto">
          <a:xfrm>
            <a:off x="990600" y="1423988"/>
            <a:ext cx="7072313" cy="429101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4. </a:t>
            </a:r>
            <a:r>
              <a:rPr lang="en-US" sz="2400">
                <a:solidFill>
                  <a:srgbClr val="FFCC00"/>
                </a:solidFill>
              </a:rPr>
              <a:t>On average, 2 out of every 100 tornadoes are classified as violent tornadoes. If there are 400 tornadoes in one year, which is the best prediction of the number of tornadoes that will be classified as violent tornadoes during that year?</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2</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4</a:t>
            </a:r>
          </a:p>
          <a:p>
            <a:pPr>
              <a:spcAft>
                <a:spcPct val="50000"/>
              </a:spcAft>
            </a:pPr>
            <a:r>
              <a:rPr lang="en-US" sz="2400" b="1">
                <a:solidFill>
                  <a:srgbClr val="FFCC00"/>
                </a:solidFill>
              </a:rPr>
              <a:t>H</a:t>
            </a:r>
            <a:r>
              <a:rPr lang="en-US" sz="2400" b="1">
                <a:solidFill>
                  <a:schemeClr val="bg1"/>
                </a:solidFill>
              </a:rPr>
              <a:t> </a:t>
            </a:r>
            <a:r>
              <a:rPr lang="en-US" sz="2400">
                <a:solidFill>
                  <a:srgbClr val="FFCC00"/>
                </a:solidFill>
              </a:rPr>
              <a:t>8</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16</a:t>
            </a:r>
          </a:p>
        </p:txBody>
      </p:sp>
      <p:sp>
        <p:nvSpPr>
          <p:cNvPr id="243726"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5" name="Picture 9"/>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3962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9629" name="Text Box 13"/>
          <p:cNvSpPr txBox="1">
            <a:spLocks noChangeArrowheads="1"/>
          </p:cNvSpPr>
          <p:nvPr/>
        </p:nvSpPr>
        <p:spPr bwMode="auto">
          <a:xfrm>
            <a:off x="990600" y="1408113"/>
            <a:ext cx="7072313" cy="392588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5. </a:t>
            </a:r>
            <a:r>
              <a:rPr lang="en-US" sz="2400">
                <a:solidFill>
                  <a:srgbClr val="FFCC00"/>
                </a:solidFill>
              </a:rPr>
              <a:t>The air temperature in the morning was 27°C. During the day, a front moved into the region and caused the temperature to drop to 18°C. By how many degrees did the temperature drop?</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1°C</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9°C</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11°C</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19°C</a:t>
            </a:r>
          </a:p>
        </p:txBody>
      </p:sp>
      <p:sp>
        <p:nvSpPr>
          <p:cNvPr id="239630"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advClick="0"/>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7" name="Picture 9"/>
          <p:cNvPicPr>
            <a:picLocks noChangeAspect="1" noChangeArrowheads="1"/>
          </p:cNvPicPr>
          <p:nvPr/>
        </p:nvPicPr>
        <p:blipFill>
          <a:blip r:embed="rId4" cstate="print"/>
          <a:srcRect/>
          <a:stretch>
            <a:fillRect/>
          </a:stretch>
        </p:blipFill>
        <p:spPr bwMode="auto">
          <a:xfrm>
            <a:off x="8101013" y="5500688"/>
            <a:ext cx="585787" cy="595312"/>
          </a:xfrm>
          <a:prstGeom prst="rect">
            <a:avLst/>
          </a:prstGeom>
          <a:noFill/>
        </p:spPr>
      </p:pic>
      <p:sp>
        <p:nvSpPr>
          <p:cNvPr id="24270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2701" name="Text Box 13"/>
          <p:cNvSpPr txBox="1">
            <a:spLocks noChangeArrowheads="1"/>
          </p:cNvSpPr>
          <p:nvPr/>
        </p:nvSpPr>
        <p:spPr bwMode="auto">
          <a:xfrm>
            <a:off x="990600" y="1408113"/>
            <a:ext cx="7072313" cy="392588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5. </a:t>
            </a:r>
            <a:r>
              <a:rPr lang="en-US" sz="2400">
                <a:solidFill>
                  <a:srgbClr val="FFCC00"/>
                </a:solidFill>
              </a:rPr>
              <a:t>The air temperature in the morning was 27°C. During the day, a front moved into the region and caused the temperature to drop to 18°C. By how many degrees did the temperature drop?</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1°C</a:t>
            </a:r>
          </a:p>
          <a:p>
            <a:pPr>
              <a:spcAft>
                <a:spcPct val="50000"/>
              </a:spcAft>
            </a:pPr>
            <a:r>
              <a:rPr lang="en-US" sz="2400" b="1">
                <a:solidFill>
                  <a:srgbClr val="FFCC00"/>
                </a:solidFill>
              </a:rPr>
              <a:t>B</a:t>
            </a:r>
            <a:r>
              <a:rPr lang="en-US" sz="2400" b="1">
                <a:solidFill>
                  <a:schemeClr val="bg1"/>
                </a:solidFill>
              </a:rPr>
              <a:t> </a:t>
            </a:r>
            <a:r>
              <a:rPr lang="en-US" sz="2400">
                <a:solidFill>
                  <a:srgbClr val="FFCC00"/>
                </a:solidFill>
              </a:rPr>
              <a:t>9°C</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11°C</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19°C</a:t>
            </a:r>
          </a:p>
        </p:txBody>
      </p:sp>
      <p:sp>
        <p:nvSpPr>
          <p:cNvPr id="242702"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21" name="Text Box 25"/>
          <p:cNvSpPr txBox="1">
            <a:spLocks noChangeArrowheads="1"/>
          </p:cNvSpPr>
          <p:nvPr/>
        </p:nvSpPr>
        <p:spPr bwMode="auto">
          <a:xfrm>
            <a:off x="-47625" y="4356100"/>
            <a:ext cx="9191625" cy="2530475"/>
          </a:xfrm>
          <a:prstGeom prst="rect">
            <a:avLst/>
          </a:prstGeom>
          <a:solidFill>
            <a:schemeClr val="tx2"/>
          </a:solidFill>
          <a:ln w="12700">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p:txBody>
      </p:sp>
      <p:sp>
        <p:nvSpPr>
          <p:cNvPr id="132108" name="Rectangle 12"/>
          <p:cNvSpPr>
            <a:spLocks noChangeArrowheads="1"/>
          </p:cNvSpPr>
          <p:nvPr/>
        </p:nvSpPr>
        <p:spPr bwMode="auto">
          <a:xfrm>
            <a:off x="0" y="0"/>
            <a:ext cx="9144000" cy="4356100"/>
          </a:xfrm>
          <a:prstGeom prst="rect">
            <a:avLst/>
          </a:prstGeom>
          <a:solidFill>
            <a:schemeClr val="bg1"/>
          </a:solidFill>
          <a:ln w="12700">
            <a:noFill/>
            <a:miter lim="800000"/>
            <a:headEnd/>
            <a:tailEnd/>
          </a:ln>
          <a:effectLst/>
        </p:spPr>
        <p:txBody>
          <a:bodyPr lIns="90487" tIns="44450" rIns="90487" bIns="44450">
            <a:spAutoFit/>
          </a:bodyPr>
          <a:lstStyle/>
          <a:p>
            <a:pPr>
              <a:buClr>
                <a:srgbClr val="FFCC00"/>
              </a:buClr>
              <a:buFontTx/>
              <a:buChar char="•"/>
            </a:pPr>
            <a:r>
              <a:rPr lang="en-US" b="1"/>
              <a:t> Relative Humidity </a:t>
            </a:r>
            <a:r>
              <a:rPr lang="en-US"/>
              <a:t>is the amount of water vapor in the air compared to the maximum amount of water vapor that the air can hold at a certain temperature. </a:t>
            </a:r>
            <a:endParaRPr lang="en-US" sz="3200"/>
          </a:p>
          <a:p>
            <a:pPr>
              <a:buClr>
                <a:srgbClr val="FFCC00"/>
              </a:buClr>
              <a:buFontTx/>
              <a:buChar char="•"/>
            </a:pPr>
            <a:r>
              <a:rPr lang="en-US"/>
              <a:t> Calculate the relative humidity by using the formula:</a:t>
            </a:r>
            <a:endParaRPr lang="en-US" sz="1400"/>
          </a:p>
        </p:txBody>
      </p:sp>
      <p:grpSp>
        <p:nvGrpSpPr>
          <p:cNvPr id="132119" name="Group 23"/>
          <p:cNvGrpSpPr>
            <a:grpSpLocks/>
          </p:cNvGrpSpPr>
          <p:nvPr/>
        </p:nvGrpSpPr>
        <p:grpSpPr bwMode="auto">
          <a:xfrm>
            <a:off x="47625" y="4213225"/>
            <a:ext cx="9144000" cy="2733675"/>
            <a:chOff x="600" y="2784"/>
            <a:chExt cx="4536" cy="535"/>
          </a:xfrm>
        </p:grpSpPr>
        <p:sp>
          <p:nvSpPr>
            <p:cNvPr id="132113" name="Rectangle 17"/>
            <p:cNvSpPr>
              <a:spLocks noChangeArrowheads="1"/>
            </p:cNvSpPr>
            <p:nvPr/>
          </p:nvSpPr>
          <p:spPr bwMode="auto">
            <a:xfrm>
              <a:off x="3771" y="2928"/>
              <a:ext cx="1365" cy="215"/>
            </a:xfrm>
            <a:prstGeom prst="rect">
              <a:avLst/>
            </a:prstGeom>
            <a:noFill/>
            <a:ln w="9525">
              <a:noFill/>
              <a:miter lim="800000"/>
              <a:headEnd/>
              <a:tailEnd/>
            </a:ln>
          </p:spPr>
          <p:txBody>
            <a:bodyPr lIns="0" tIns="0" rIns="0" bIns="0">
              <a:spAutoFit/>
            </a:bodyPr>
            <a:lstStyle/>
            <a:p>
              <a:r>
                <a:rPr lang="en-US" sz="3600" i="1">
                  <a:solidFill>
                    <a:schemeClr val="bg1"/>
                  </a:solidFill>
                  <a:latin typeface="Times" pitchFamily="18" charset="0"/>
                </a:rPr>
                <a:t>= relative humidity (%)</a:t>
              </a:r>
              <a:endParaRPr lang="en-US" sz="3600">
                <a:solidFill>
                  <a:schemeClr val="bg1"/>
                </a:solidFill>
              </a:endParaRPr>
            </a:p>
          </p:txBody>
        </p:sp>
        <p:sp>
          <p:nvSpPr>
            <p:cNvPr id="132114" name="Rectangle 18"/>
            <p:cNvSpPr>
              <a:spLocks noChangeArrowheads="1"/>
            </p:cNvSpPr>
            <p:nvPr/>
          </p:nvSpPr>
          <p:spPr bwMode="auto">
            <a:xfrm>
              <a:off x="3152" y="2928"/>
              <a:ext cx="414" cy="251"/>
            </a:xfrm>
            <a:prstGeom prst="rect">
              <a:avLst/>
            </a:prstGeom>
            <a:noFill/>
            <a:ln w="9525">
              <a:noFill/>
              <a:miter lim="800000"/>
              <a:headEnd/>
              <a:tailEnd/>
            </a:ln>
          </p:spPr>
          <p:txBody>
            <a:bodyPr lIns="0" tIns="0" rIns="0" bIns="0">
              <a:spAutoFit/>
            </a:bodyPr>
            <a:lstStyle/>
            <a:p>
              <a:endParaRPr lang="en-US" sz="2800">
                <a:solidFill>
                  <a:schemeClr val="bg1"/>
                </a:solidFill>
                <a:latin typeface="Symbol" pitchFamily="18" charset="2"/>
                <a:sym typeface="Symbol" pitchFamily="18" charset="2"/>
              </a:endParaRPr>
            </a:p>
            <a:p>
              <a:r>
                <a:rPr lang="en-US" sz="2800">
                  <a:solidFill>
                    <a:schemeClr val="bg1"/>
                  </a:solidFill>
                  <a:latin typeface="Symbol" pitchFamily="18" charset="2"/>
                  <a:sym typeface="Symbol" pitchFamily="18" charset="2"/>
                </a:rPr>
                <a:t></a:t>
              </a:r>
              <a:endParaRPr lang="en-US" sz="2800">
                <a:solidFill>
                  <a:schemeClr val="bg1"/>
                </a:solidFill>
              </a:endParaRPr>
            </a:p>
          </p:txBody>
        </p:sp>
        <p:sp>
          <p:nvSpPr>
            <p:cNvPr id="132115" name="Rectangle 19"/>
            <p:cNvSpPr>
              <a:spLocks noChangeArrowheads="1"/>
            </p:cNvSpPr>
            <p:nvPr/>
          </p:nvSpPr>
          <p:spPr bwMode="auto">
            <a:xfrm>
              <a:off x="2260" y="2907"/>
              <a:ext cx="44" cy="84"/>
            </a:xfrm>
            <a:prstGeom prst="rect">
              <a:avLst/>
            </a:prstGeom>
            <a:noFill/>
            <a:ln w="9525">
              <a:noFill/>
              <a:miter lim="800000"/>
              <a:headEnd/>
              <a:tailEnd/>
            </a:ln>
          </p:spPr>
          <p:txBody>
            <a:bodyPr wrap="none" lIns="0" tIns="0" rIns="0" bIns="0">
              <a:spAutoFit/>
            </a:bodyPr>
            <a:lstStyle/>
            <a:p>
              <a:r>
                <a:rPr lang="en-US" sz="2800">
                  <a:solidFill>
                    <a:schemeClr val="bg1"/>
                  </a:solidFill>
                  <a:latin typeface="Times" pitchFamily="18" charset="0"/>
                </a:rPr>
                <a:t> </a:t>
              </a:r>
              <a:endParaRPr lang="en-US">
                <a:solidFill>
                  <a:schemeClr val="bg1"/>
                </a:solidFill>
              </a:endParaRPr>
            </a:p>
          </p:txBody>
        </p:sp>
        <p:sp>
          <p:nvSpPr>
            <p:cNvPr id="132116" name="Rectangle 20"/>
            <p:cNvSpPr>
              <a:spLocks noChangeArrowheads="1"/>
            </p:cNvSpPr>
            <p:nvPr/>
          </p:nvSpPr>
          <p:spPr bwMode="auto">
            <a:xfrm>
              <a:off x="736" y="2784"/>
              <a:ext cx="2901" cy="239"/>
            </a:xfrm>
            <a:prstGeom prst="rect">
              <a:avLst/>
            </a:prstGeom>
            <a:noFill/>
            <a:ln w="9525">
              <a:noFill/>
              <a:miter lim="800000"/>
              <a:headEnd/>
              <a:tailEnd/>
            </a:ln>
          </p:spPr>
          <p:txBody>
            <a:bodyPr lIns="0" tIns="0" rIns="0" bIns="0">
              <a:spAutoFit/>
            </a:bodyPr>
            <a:lstStyle/>
            <a:p>
              <a:r>
                <a:rPr lang="en-US" i="1">
                  <a:solidFill>
                    <a:schemeClr val="bg1"/>
                  </a:solidFill>
                  <a:latin typeface="Times" pitchFamily="18" charset="0"/>
                </a:rPr>
                <a:t>actual water </a:t>
              </a:r>
            </a:p>
            <a:p>
              <a:r>
                <a:rPr lang="en-US" i="1">
                  <a:solidFill>
                    <a:schemeClr val="bg1"/>
                  </a:solidFill>
                  <a:latin typeface="Times" pitchFamily="18" charset="0"/>
                </a:rPr>
                <a:t>vapor content (g/m</a:t>
              </a:r>
              <a:r>
                <a:rPr lang="en-US" i="1" baseline="30000">
                  <a:solidFill>
                    <a:schemeClr val="bg1"/>
                  </a:solidFill>
                  <a:latin typeface="Times" pitchFamily="18" charset="0"/>
                </a:rPr>
                <a:t>3</a:t>
              </a:r>
              <a:r>
                <a:rPr lang="en-US" i="1">
                  <a:solidFill>
                    <a:schemeClr val="bg1"/>
                  </a:solidFill>
                  <a:latin typeface="Times" pitchFamily="18" charset="0"/>
                </a:rPr>
                <a:t>)</a:t>
              </a:r>
              <a:endParaRPr lang="en-US">
                <a:solidFill>
                  <a:schemeClr val="bg1"/>
                </a:solidFill>
              </a:endParaRPr>
            </a:p>
          </p:txBody>
        </p:sp>
        <p:sp>
          <p:nvSpPr>
            <p:cNvPr id="132117" name="Rectangle 21"/>
            <p:cNvSpPr>
              <a:spLocks noChangeArrowheads="1"/>
            </p:cNvSpPr>
            <p:nvPr/>
          </p:nvSpPr>
          <p:spPr bwMode="auto">
            <a:xfrm>
              <a:off x="600" y="3080"/>
              <a:ext cx="3058" cy="239"/>
            </a:xfrm>
            <a:prstGeom prst="rect">
              <a:avLst/>
            </a:prstGeom>
            <a:noFill/>
            <a:ln w="9525">
              <a:noFill/>
              <a:miter lim="800000"/>
              <a:headEnd/>
              <a:tailEnd/>
            </a:ln>
          </p:spPr>
          <p:txBody>
            <a:bodyPr lIns="0" tIns="0" rIns="0" bIns="0">
              <a:spAutoFit/>
            </a:bodyPr>
            <a:lstStyle/>
            <a:p>
              <a:r>
                <a:rPr lang="en-US" i="1">
                  <a:solidFill>
                    <a:schemeClr val="bg1"/>
                  </a:solidFill>
                  <a:latin typeface="Times" pitchFamily="18" charset="0"/>
                </a:rPr>
                <a:t>saturation water </a:t>
              </a:r>
            </a:p>
            <a:p>
              <a:r>
                <a:rPr lang="en-US" i="1">
                  <a:solidFill>
                    <a:schemeClr val="bg1"/>
                  </a:solidFill>
                  <a:latin typeface="Times" pitchFamily="18" charset="0"/>
                </a:rPr>
                <a:t>vapor content (g/m</a:t>
              </a:r>
              <a:r>
                <a:rPr lang="en-US" i="1" baseline="30000">
                  <a:solidFill>
                    <a:schemeClr val="bg1"/>
                  </a:solidFill>
                  <a:latin typeface="Times" pitchFamily="18" charset="0"/>
                </a:rPr>
                <a:t>3</a:t>
              </a:r>
              <a:r>
                <a:rPr lang="en-US" i="1">
                  <a:solidFill>
                    <a:schemeClr val="bg1"/>
                  </a:solidFill>
                  <a:latin typeface="Times" pitchFamily="18" charset="0"/>
                </a:rPr>
                <a:t>)</a:t>
              </a:r>
              <a:endParaRPr lang="en-US">
                <a:solidFill>
                  <a:schemeClr val="bg1"/>
                </a:solidFill>
              </a:endParaRPr>
            </a:p>
          </p:txBody>
        </p:sp>
        <p:sp>
          <p:nvSpPr>
            <p:cNvPr id="132118" name="Line 22"/>
            <p:cNvSpPr>
              <a:spLocks noChangeShapeType="1"/>
            </p:cNvSpPr>
            <p:nvPr/>
          </p:nvSpPr>
          <p:spPr bwMode="auto">
            <a:xfrm>
              <a:off x="624" y="3041"/>
              <a:ext cx="2376" cy="0"/>
            </a:xfrm>
            <a:prstGeom prst="line">
              <a:avLst/>
            </a:prstGeom>
            <a:noFill/>
            <a:ln w="14288">
              <a:solidFill>
                <a:schemeClr val="bg1"/>
              </a:solidFill>
              <a:round/>
              <a:headEnd/>
              <a:tailEnd/>
            </a:ln>
          </p:spPr>
          <p:txBody>
            <a:bodyPr/>
            <a:lstStyle/>
            <a:p>
              <a:endParaRPr lang="en-US"/>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2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2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8"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endParaRPr lang="en-US" sz="2000" b="1">
              <a:solidFill>
                <a:srgbClr val="FFCC00"/>
              </a:solidFill>
            </a:endParaRPr>
          </a:p>
        </p:txBody>
      </p:sp>
      <p:sp>
        <p:nvSpPr>
          <p:cNvPr id="253956" name="Rectangle 4"/>
          <p:cNvSpPr>
            <a:spLocks noChangeArrowheads="1"/>
          </p:cNvSpPr>
          <p:nvPr/>
        </p:nvSpPr>
        <p:spPr bwMode="auto">
          <a:xfrm>
            <a:off x="3587750" y="4614863"/>
            <a:ext cx="88900" cy="427037"/>
          </a:xfrm>
          <a:prstGeom prst="rect">
            <a:avLst/>
          </a:prstGeom>
          <a:noFill/>
          <a:ln w="9525">
            <a:noFill/>
            <a:miter lim="800000"/>
            <a:headEnd/>
            <a:tailEnd/>
          </a:ln>
        </p:spPr>
        <p:txBody>
          <a:bodyPr wrap="none" lIns="0" tIns="0" rIns="0" bIns="0">
            <a:spAutoFit/>
          </a:bodyPr>
          <a:lstStyle/>
          <a:p>
            <a:r>
              <a:rPr lang="en-US" sz="2800">
                <a:solidFill>
                  <a:schemeClr val="bg1"/>
                </a:solidFill>
                <a:latin typeface="Times" pitchFamily="18" charset="0"/>
              </a:rPr>
              <a:t> </a:t>
            </a:r>
            <a:endParaRPr lang="en-US">
              <a:solidFill>
                <a:schemeClr val="bg1"/>
              </a:solidFill>
            </a:endParaRPr>
          </a:p>
        </p:txBody>
      </p:sp>
      <p:sp>
        <p:nvSpPr>
          <p:cNvPr id="253957" name="Text Box 5"/>
          <p:cNvSpPr txBox="1">
            <a:spLocks noChangeArrowheads="1"/>
          </p:cNvSpPr>
          <p:nvPr/>
        </p:nvSpPr>
        <p:spPr bwMode="auto">
          <a:xfrm>
            <a:off x="1730375" y="3913188"/>
            <a:ext cx="5883275" cy="701675"/>
          </a:xfrm>
          <a:prstGeom prst="rect">
            <a:avLst/>
          </a:prstGeom>
          <a:noFill/>
          <a:ln w="12700">
            <a:noFill/>
            <a:miter lim="800000"/>
            <a:headEnd/>
            <a:tailEnd/>
          </a:ln>
          <a:effectLst/>
        </p:spPr>
        <p:txBody>
          <a:bodyPr>
            <a:spAutoFit/>
          </a:bodyPr>
          <a:lstStyle/>
          <a:p>
            <a:endParaRPr lang="en-US"/>
          </a:p>
        </p:txBody>
      </p:sp>
      <p:pic>
        <p:nvPicPr>
          <p:cNvPr id="253958" name="Picture 6"/>
          <p:cNvPicPr>
            <a:picLocks noChangeAspect="1" noChangeArrowheads="1"/>
          </p:cNvPicPr>
          <p:nvPr/>
        </p:nvPicPr>
        <p:blipFill>
          <a:blip r:embed="rId3" cstate="print"/>
          <a:srcRect/>
          <a:stretch>
            <a:fillRect/>
          </a:stretch>
        </p:blipFill>
        <p:spPr bwMode="auto">
          <a:xfrm>
            <a:off x="1004888" y="1155700"/>
            <a:ext cx="7239000" cy="4713288"/>
          </a:xfrm>
          <a:prstGeom prst="rect">
            <a:avLst/>
          </a:prstGeom>
          <a:noFill/>
        </p:spPr>
      </p:pic>
      <p:sp>
        <p:nvSpPr>
          <p:cNvPr id="253959" name="Rectangle 7"/>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pic>
        <p:nvPicPr>
          <p:cNvPr id="254980" name="Picture 4"/>
          <p:cNvPicPr>
            <a:picLocks noChangeAspect="1" noChangeArrowheads="1"/>
          </p:cNvPicPr>
          <p:nvPr/>
        </p:nvPicPr>
        <p:blipFill>
          <a:blip r:embed="rId3" cstate="print"/>
          <a:srcRect/>
          <a:stretch>
            <a:fillRect/>
          </a:stretch>
        </p:blipFill>
        <p:spPr bwMode="auto">
          <a:xfrm>
            <a:off x="881063" y="976313"/>
            <a:ext cx="7467600" cy="5005387"/>
          </a:xfrm>
          <a:prstGeom prst="rect">
            <a:avLst/>
          </a:prstGeom>
          <a:noFill/>
        </p:spPr>
      </p:pic>
      <p:sp>
        <p:nvSpPr>
          <p:cNvPr id="254981"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pic>
        <p:nvPicPr>
          <p:cNvPr id="256004" name="Picture 4"/>
          <p:cNvPicPr>
            <a:picLocks noChangeAspect="1" noChangeArrowheads="1"/>
          </p:cNvPicPr>
          <p:nvPr/>
        </p:nvPicPr>
        <p:blipFill>
          <a:blip r:embed="rId3" cstate="print"/>
          <a:srcRect/>
          <a:stretch>
            <a:fillRect/>
          </a:stretch>
        </p:blipFill>
        <p:spPr bwMode="auto">
          <a:xfrm>
            <a:off x="1673225" y="1125538"/>
            <a:ext cx="5994400" cy="4894262"/>
          </a:xfrm>
          <a:prstGeom prst="rect">
            <a:avLst/>
          </a:prstGeom>
          <a:noFill/>
        </p:spPr>
      </p:pic>
      <p:sp>
        <p:nvSpPr>
          <p:cNvPr id="256005"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p>
        </p:txBody>
      </p:sp>
      <p:pic>
        <p:nvPicPr>
          <p:cNvPr id="257028" name="Picture 4"/>
          <p:cNvPicPr>
            <a:picLocks noChangeAspect="1" noChangeArrowheads="1"/>
          </p:cNvPicPr>
          <p:nvPr/>
        </p:nvPicPr>
        <p:blipFill>
          <a:blip r:embed="rId3" cstate="print"/>
          <a:srcRect/>
          <a:stretch>
            <a:fillRect/>
          </a:stretch>
        </p:blipFill>
        <p:spPr bwMode="auto">
          <a:xfrm>
            <a:off x="990600" y="1179513"/>
            <a:ext cx="7315200" cy="4592637"/>
          </a:xfrm>
          <a:prstGeom prst="rect">
            <a:avLst/>
          </a:prstGeom>
          <a:noFill/>
        </p:spPr>
      </p:pic>
      <p:sp>
        <p:nvSpPr>
          <p:cNvPr id="257029"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endParaRPr lang="en-US" sz="2000" b="1">
              <a:solidFill>
                <a:srgbClr val="FFCC00"/>
              </a:solidFill>
            </a:endParaRPr>
          </a:p>
        </p:txBody>
      </p:sp>
      <p:pic>
        <p:nvPicPr>
          <p:cNvPr id="258052" name="Picture 4"/>
          <p:cNvPicPr>
            <a:picLocks noChangeAspect="1" noChangeArrowheads="1"/>
          </p:cNvPicPr>
          <p:nvPr/>
        </p:nvPicPr>
        <p:blipFill>
          <a:blip r:embed="rId3" cstate="print"/>
          <a:srcRect/>
          <a:stretch>
            <a:fillRect/>
          </a:stretch>
        </p:blipFill>
        <p:spPr bwMode="auto">
          <a:xfrm>
            <a:off x="914400" y="1143000"/>
            <a:ext cx="7391400" cy="4583113"/>
          </a:xfrm>
          <a:prstGeom prst="rect">
            <a:avLst/>
          </a:prstGeom>
          <a:noFill/>
        </p:spPr>
      </p:pic>
      <p:sp>
        <p:nvSpPr>
          <p:cNvPr id="258053"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pic>
        <p:nvPicPr>
          <p:cNvPr id="259076" name="Picture 4"/>
          <p:cNvPicPr>
            <a:picLocks noChangeAspect="1" noChangeArrowheads="1"/>
          </p:cNvPicPr>
          <p:nvPr/>
        </p:nvPicPr>
        <p:blipFill>
          <a:blip r:embed="rId3" cstate="print"/>
          <a:srcRect/>
          <a:stretch>
            <a:fillRect/>
          </a:stretch>
        </p:blipFill>
        <p:spPr bwMode="auto">
          <a:xfrm>
            <a:off x="2286000" y="1066800"/>
            <a:ext cx="4702175" cy="4940300"/>
          </a:xfrm>
          <a:prstGeom prst="rect">
            <a:avLst/>
          </a:prstGeom>
          <a:noFill/>
        </p:spPr>
      </p:pic>
      <p:sp>
        <p:nvSpPr>
          <p:cNvPr id="259077"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pic>
        <p:nvPicPr>
          <p:cNvPr id="260100" name="Picture 4"/>
          <p:cNvPicPr>
            <a:picLocks noChangeAspect="1" noChangeArrowheads="1"/>
          </p:cNvPicPr>
          <p:nvPr/>
        </p:nvPicPr>
        <p:blipFill>
          <a:blip r:embed="rId3" cstate="print"/>
          <a:srcRect/>
          <a:stretch>
            <a:fillRect/>
          </a:stretch>
        </p:blipFill>
        <p:spPr bwMode="auto">
          <a:xfrm>
            <a:off x="762000" y="1222375"/>
            <a:ext cx="7696200" cy="4548188"/>
          </a:xfrm>
          <a:prstGeom prst="rect">
            <a:avLst/>
          </a:prstGeom>
          <a:noFill/>
        </p:spPr>
      </p:pic>
      <p:sp>
        <p:nvSpPr>
          <p:cNvPr id="260101"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3352800" y="152400"/>
            <a:ext cx="4764088"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Forecasting the Weather</a:t>
            </a:r>
          </a:p>
        </p:txBody>
      </p:sp>
      <p:pic>
        <p:nvPicPr>
          <p:cNvPr id="261124" name="Picture 4"/>
          <p:cNvPicPr>
            <a:picLocks noChangeAspect="1" noChangeArrowheads="1"/>
          </p:cNvPicPr>
          <p:nvPr/>
        </p:nvPicPr>
        <p:blipFill>
          <a:blip r:embed="rId3" cstate="print"/>
          <a:srcRect/>
          <a:stretch>
            <a:fillRect/>
          </a:stretch>
        </p:blipFill>
        <p:spPr bwMode="auto">
          <a:xfrm>
            <a:off x="762000" y="1447800"/>
            <a:ext cx="7696200" cy="4130675"/>
          </a:xfrm>
          <a:prstGeom prst="rect">
            <a:avLst/>
          </a:prstGeom>
          <a:noFill/>
        </p:spPr>
      </p:pic>
      <p:sp>
        <p:nvSpPr>
          <p:cNvPr id="261125"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3352800" y="152400"/>
            <a:ext cx="4764088"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Forecasting the Weather</a:t>
            </a:r>
          </a:p>
        </p:txBody>
      </p:sp>
      <p:pic>
        <p:nvPicPr>
          <p:cNvPr id="262148" name="Picture 4"/>
          <p:cNvPicPr>
            <a:picLocks noChangeAspect="1" noChangeArrowheads="1"/>
          </p:cNvPicPr>
          <p:nvPr/>
        </p:nvPicPr>
        <p:blipFill>
          <a:blip r:embed="rId3" cstate="print"/>
          <a:srcRect/>
          <a:stretch>
            <a:fillRect/>
          </a:stretch>
        </p:blipFill>
        <p:spPr bwMode="auto">
          <a:xfrm>
            <a:off x="762000" y="1187450"/>
            <a:ext cx="7696200" cy="4756150"/>
          </a:xfrm>
          <a:prstGeom prst="rect">
            <a:avLst/>
          </a:prstGeom>
          <a:noFill/>
        </p:spPr>
      </p:pic>
      <p:sp>
        <p:nvSpPr>
          <p:cNvPr id="262149"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Text Box 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65220" name="Picture 4"/>
          <p:cNvPicPr>
            <a:picLocks noChangeAspect="1" noChangeArrowheads="1"/>
          </p:cNvPicPr>
          <p:nvPr/>
        </p:nvPicPr>
        <p:blipFill>
          <a:blip r:embed="rId3" cstate="print"/>
          <a:srcRect/>
          <a:stretch>
            <a:fillRect/>
          </a:stretch>
        </p:blipFill>
        <p:spPr bwMode="auto">
          <a:xfrm>
            <a:off x="1828800" y="1347788"/>
            <a:ext cx="6019800" cy="4595812"/>
          </a:xfrm>
          <a:prstGeom prst="rect">
            <a:avLst/>
          </a:prstGeom>
          <a:noFill/>
        </p:spPr>
      </p:pic>
      <p:sp>
        <p:nvSpPr>
          <p:cNvPr id="265221"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9" name="Picture 9"/>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133132" name="Rectangle 12"/>
          <p:cNvSpPr>
            <a:spLocks noChangeArrowheads="1"/>
          </p:cNvSpPr>
          <p:nvPr/>
        </p:nvSpPr>
        <p:spPr bwMode="auto">
          <a:xfrm>
            <a:off x="0" y="0"/>
            <a:ext cx="9144000" cy="6794500"/>
          </a:xfrm>
          <a:prstGeom prst="rect">
            <a:avLst/>
          </a:prstGeom>
          <a:solidFill>
            <a:schemeClr val="bg1"/>
          </a:solidFill>
          <a:ln w="12700">
            <a:noFill/>
            <a:miter lim="800000"/>
            <a:headEnd/>
            <a:tailEnd/>
          </a:ln>
          <a:effectLst/>
        </p:spPr>
        <p:txBody>
          <a:bodyPr lIns="90487" tIns="44450" rIns="90487" bIns="44450">
            <a:spAutoFit/>
          </a:bodyPr>
          <a:lstStyle/>
          <a:p>
            <a:pPr>
              <a:buClr>
                <a:srgbClr val="FFCC00"/>
              </a:buClr>
            </a:pPr>
            <a:r>
              <a:rPr lang="en-US" b="1"/>
              <a:t>Measuring Relative Humidity  </a:t>
            </a:r>
          </a:p>
          <a:p>
            <a:pPr>
              <a:buClr>
                <a:srgbClr val="FFCC00"/>
              </a:buClr>
              <a:buFontTx/>
              <a:buChar char="•"/>
            </a:pPr>
            <a:r>
              <a:rPr lang="en-US"/>
              <a:t>A </a:t>
            </a:r>
            <a:r>
              <a:rPr lang="en-US" i="1"/>
              <a:t>psychrometer </a:t>
            </a:r>
            <a:r>
              <a:rPr lang="en-US"/>
              <a:t>is an instrument that is used to measure relative humidity. </a:t>
            </a:r>
          </a:p>
          <a:p>
            <a:pPr>
              <a:buClr>
                <a:srgbClr val="FFCC00"/>
              </a:buClr>
              <a:buFontTx/>
              <a:buChar char="•"/>
            </a:pPr>
            <a:r>
              <a:rPr lang="en-US"/>
              <a:t>A psychrometer consists of two thermometers, one of which is a wet-bulb thermometer.</a:t>
            </a:r>
          </a:p>
          <a:p>
            <a:pPr>
              <a:buClr>
                <a:srgbClr val="FFCC00"/>
              </a:buClr>
            </a:pPr>
            <a:endParaRPr lang="en-US"/>
          </a:p>
          <a:p>
            <a:pPr>
              <a:buClr>
                <a:srgbClr val="FFCC00"/>
              </a:buClr>
              <a:buFontTx/>
              <a:buChar char="•"/>
            </a:pPr>
            <a:r>
              <a:rPr lang="en-US"/>
              <a:t> The difference in temperature readings between the thermometers indicates the amount of water vapor in the air.</a:t>
            </a:r>
            <a:endParaRPr lang="en-US" sz="140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32">
                                            <p:txEl>
                                              <p:pRg st="4" end="4"/>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133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2"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Text Box 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66244" name="Picture 4"/>
          <p:cNvPicPr>
            <a:picLocks noChangeAspect="1" noChangeArrowheads="1"/>
          </p:cNvPicPr>
          <p:nvPr/>
        </p:nvPicPr>
        <p:blipFill>
          <a:blip r:embed="rId3" cstate="print"/>
          <a:srcRect/>
          <a:stretch>
            <a:fillRect/>
          </a:stretch>
        </p:blipFill>
        <p:spPr bwMode="auto">
          <a:xfrm>
            <a:off x="1966913" y="1295400"/>
            <a:ext cx="5257800" cy="4400550"/>
          </a:xfrm>
          <a:prstGeom prst="rect">
            <a:avLst/>
          </a:prstGeom>
          <a:noFill/>
        </p:spPr>
      </p:pic>
      <p:sp>
        <p:nvSpPr>
          <p:cNvPr id="266245" name="Rectangle 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53" name="Picture 9"/>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134154" name="Text Box 10"/>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sp>
        <p:nvSpPr>
          <p:cNvPr id="134160" name="Rectangle 16"/>
          <p:cNvSpPr>
            <a:spLocks noChangeArrowheads="1"/>
          </p:cNvSpPr>
          <p:nvPr/>
        </p:nvSpPr>
        <p:spPr bwMode="auto">
          <a:xfrm>
            <a:off x="990600" y="12366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Humidity, </a:t>
            </a:r>
            <a:r>
              <a:rPr lang="en-US" sz="2800" i="1">
                <a:solidFill>
                  <a:srgbClr val="FFCC00"/>
                </a:solidFill>
              </a:rPr>
              <a:t>continued</a:t>
            </a:r>
            <a:endParaRPr lang="en-US" sz="2800">
              <a:solidFill>
                <a:srgbClr val="FFCC00"/>
              </a:solidFill>
            </a:endParaRPr>
          </a:p>
        </p:txBody>
      </p:sp>
      <p:pic>
        <p:nvPicPr>
          <p:cNvPr id="134161" name="Picture 17"/>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34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5" name="Picture 9"/>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198666" name="Text Box 10"/>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sp>
        <p:nvSpPr>
          <p:cNvPr id="198671" name="Rectangle 15"/>
          <p:cNvSpPr>
            <a:spLocks noChangeArrowheads="1"/>
          </p:cNvSpPr>
          <p:nvPr/>
        </p:nvSpPr>
        <p:spPr bwMode="auto">
          <a:xfrm>
            <a:off x="609600" y="1695450"/>
            <a:ext cx="8101013" cy="4359275"/>
          </a:xfrm>
          <a:prstGeom prst="rect">
            <a:avLst/>
          </a:prstGeom>
          <a:solidFill>
            <a:schemeClr val="bg1"/>
          </a:solidFill>
          <a:ln w="12700">
            <a:noFill/>
            <a:miter lim="800000"/>
            <a:headEnd/>
            <a:tailEnd/>
          </a:ln>
          <a:effectLst/>
        </p:spPr>
        <p:txBody>
          <a:bodyPr>
            <a:spAutoFit/>
          </a:bodyPr>
          <a:lstStyle/>
          <a:p>
            <a:pPr lvl="1">
              <a:buClr>
                <a:srgbClr val="FFCC00"/>
              </a:buClr>
              <a:buFontTx/>
              <a:buChar char="•"/>
            </a:pPr>
            <a:r>
              <a:rPr lang="en-US" b="1"/>
              <a:t> Condensation </a:t>
            </a:r>
            <a:r>
              <a:rPr lang="en-US"/>
              <a:t>is the process by which a gas, such as water vapor, becomes a liquid.</a:t>
            </a:r>
          </a:p>
          <a:p>
            <a:pPr lvl="1">
              <a:buClr>
                <a:srgbClr val="FFCC00"/>
              </a:buClr>
            </a:pPr>
            <a:endParaRPr lang="en-US"/>
          </a:p>
          <a:p>
            <a:pPr lvl="1">
              <a:buClr>
                <a:srgbClr val="FFCC00"/>
              </a:buClr>
              <a:buFontTx/>
              <a:buChar char="•"/>
            </a:pPr>
            <a:r>
              <a:rPr lang="en-US" b="1"/>
              <a:t> Dew Point  </a:t>
            </a:r>
            <a:r>
              <a:rPr lang="en-US"/>
              <a:t>The dew point</a:t>
            </a:r>
            <a:r>
              <a:rPr lang="en-US" i="1"/>
              <a:t> </a:t>
            </a:r>
            <a:r>
              <a:rPr lang="en-US"/>
              <a:t>is the temperature at which a gas condenses into a liquid.</a:t>
            </a:r>
          </a:p>
        </p:txBody>
      </p:sp>
      <p:sp>
        <p:nvSpPr>
          <p:cNvPr id="198672" name="Rectangle 16"/>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8671">
                                            <p:txEl>
                                              <p:pRg st="2" end="2"/>
                                            </p:txEl>
                                          </p:spTgt>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198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4" name="Text Box 10"/>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sp>
        <p:nvSpPr>
          <p:cNvPr id="200717" name="Rectangle 13"/>
          <p:cNvSpPr>
            <a:spLocks noChangeArrowheads="1"/>
          </p:cNvSpPr>
          <p:nvPr/>
        </p:nvSpPr>
        <p:spPr bwMode="auto">
          <a:xfrm>
            <a:off x="914400" y="0"/>
            <a:ext cx="6399213" cy="701675"/>
          </a:xfrm>
          <a:prstGeom prst="rect">
            <a:avLst/>
          </a:prstGeom>
          <a:noFill/>
          <a:ln w="12700">
            <a:noFill/>
            <a:miter lim="800000"/>
            <a:headEnd/>
            <a:tailEnd/>
          </a:ln>
          <a:effectLst/>
        </p:spPr>
        <p:txBody>
          <a:bodyPr>
            <a:spAutoFit/>
          </a:bodyPr>
          <a:lstStyle/>
          <a:p>
            <a:r>
              <a:rPr lang="en-US" b="1">
                <a:solidFill>
                  <a:srgbClr val="FFCC00"/>
                </a:solidFill>
              </a:rPr>
              <a:t>Clouds</a:t>
            </a:r>
          </a:p>
        </p:txBody>
      </p:sp>
      <p:sp>
        <p:nvSpPr>
          <p:cNvPr id="200718" name="Rectangle 14"/>
          <p:cNvSpPr>
            <a:spLocks noChangeArrowheads="1"/>
          </p:cNvSpPr>
          <p:nvPr/>
        </p:nvSpPr>
        <p:spPr bwMode="auto">
          <a:xfrm>
            <a:off x="533400" y="701675"/>
            <a:ext cx="8177213" cy="5451475"/>
          </a:xfrm>
          <a:prstGeom prst="rect">
            <a:avLst/>
          </a:prstGeom>
          <a:solidFill>
            <a:schemeClr val="bg1"/>
          </a:solidFill>
          <a:ln w="12700">
            <a:noFill/>
            <a:miter lim="800000"/>
            <a:headEnd/>
            <a:tailEnd/>
          </a:ln>
          <a:effectLst/>
        </p:spPr>
        <p:txBody>
          <a:bodyPr>
            <a:spAutoFit/>
          </a:bodyPr>
          <a:lstStyle/>
          <a:p>
            <a:pPr>
              <a:buClr>
                <a:srgbClr val="FFCC00"/>
              </a:buClr>
              <a:buFontTx/>
              <a:buChar char="•"/>
            </a:pPr>
            <a:r>
              <a:rPr lang="en-US" sz="4400" b="1"/>
              <a:t> </a:t>
            </a:r>
            <a:r>
              <a:rPr lang="en-US" sz="4400"/>
              <a:t>A</a:t>
            </a:r>
            <a:r>
              <a:rPr lang="en-US" sz="4400" b="1"/>
              <a:t> cloud </a:t>
            </a:r>
            <a:r>
              <a:rPr lang="en-US" sz="4400"/>
              <a:t>is a collection of small water droplets or ice crystals suspended in the air, which forms when the air is cooled and condensation occurs.</a:t>
            </a:r>
          </a:p>
          <a:p>
            <a:pPr>
              <a:buClr>
                <a:srgbClr val="FFCC00"/>
              </a:buClr>
              <a:buFontTx/>
              <a:buChar char="•"/>
            </a:pPr>
            <a:endParaRPr lang="en-US" sz="4400" b="1"/>
          </a:p>
          <a:p>
            <a:pPr>
              <a:buClr>
                <a:srgbClr val="FFCC00"/>
              </a:buClr>
              <a:buFontTx/>
              <a:buChar char="•"/>
            </a:pPr>
            <a:r>
              <a:rPr lang="en-US" sz="4400" b="1"/>
              <a:t> </a:t>
            </a:r>
            <a:r>
              <a:rPr lang="en-US" sz="4400"/>
              <a:t>Clouds are classified by form, and by altitude.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07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0" name="Text Box 10"/>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sp>
        <p:nvSpPr>
          <p:cNvPr id="199694" name="Rectangle 14"/>
          <p:cNvSpPr>
            <a:spLocks noChangeArrowheads="1"/>
          </p:cNvSpPr>
          <p:nvPr/>
        </p:nvSpPr>
        <p:spPr bwMode="auto">
          <a:xfrm>
            <a:off x="0" y="1035050"/>
            <a:ext cx="9144000" cy="4968875"/>
          </a:xfrm>
          <a:prstGeom prst="rect">
            <a:avLst/>
          </a:prstGeom>
          <a:solidFill>
            <a:schemeClr val="bg1"/>
          </a:solidFill>
          <a:ln w="12700">
            <a:noFill/>
            <a:miter lim="800000"/>
            <a:headEnd/>
            <a:tailEnd/>
          </a:ln>
          <a:effectLst/>
        </p:spPr>
        <p:txBody>
          <a:bodyPr>
            <a:spAutoFit/>
          </a:bodyPr>
          <a:lstStyle/>
          <a:p>
            <a:pPr>
              <a:buClr>
                <a:srgbClr val="FFCC00"/>
              </a:buClr>
              <a:buFontTx/>
              <a:buChar char="•"/>
            </a:pPr>
            <a:r>
              <a:rPr lang="en-US" b="1"/>
              <a:t> Cumulus Clouds </a:t>
            </a:r>
            <a:r>
              <a:rPr lang="en-US"/>
              <a:t>are</a:t>
            </a:r>
            <a:r>
              <a:rPr lang="en-US" b="1"/>
              <a:t> </a:t>
            </a:r>
            <a:r>
              <a:rPr lang="en-US"/>
              <a:t>puffy, white clouds that tend to have flat bottoms.</a:t>
            </a:r>
          </a:p>
          <a:p>
            <a:pPr>
              <a:buClr>
                <a:srgbClr val="FFCC00"/>
              </a:buClr>
            </a:pPr>
            <a:endParaRPr lang="en-US"/>
          </a:p>
          <a:p>
            <a:pPr>
              <a:buClr>
                <a:srgbClr val="FFCC00"/>
              </a:buClr>
              <a:buFontTx/>
              <a:buChar char="•"/>
            </a:pPr>
            <a:r>
              <a:rPr lang="en-US" b="1"/>
              <a:t> Stratus Clouds </a:t>
            </a:r>
            <a:r>
              <a:rPr lang="en-US"/>
              <a:t>are clouds that form in layers.(FOG)</a:t>
            </a:r>
          </a:p>
          <a:p>
            <a:pPr>
              <a:buClr>
                <a:srgbClr val="FFCC00"/>
              </a:buClr>
              <a:buFontTx/>
              <a:buChar char="•"/>
            </a:pPr>
            <a:endParaRPr lang="en-US"/>
          </a:p>
          <a:p>
            <a:pPr>
              <a:buClr>
                <a:srgbClr val="FFCC00"/>
              </a:buClr>
              <a:buFontTx/>
              <a:buChar char="•"/>
            </a:pPr>
            <a:r>
              <a:rPr lang="en-US"/>
              <a:t> </a:t>
            </a:r>
            <a:r>
              <a:rPr lang="en-US" b="1"/>
              <a:t>Cirrus Clouds </a:t>
            </a:r>
            <a:r>
              <a:rPr lang="en-US"/>
              <a:t>are thin, feathery, white clouds found at high altitudes.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6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96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96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3305" name="Text Box 9"/>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pic>
        <p:nvPicPr>
          <p:cNvPr id="183313" name="Picture 17"/>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183315" name="Rectangle 19">
            <a:hlinkClick r:id="rId5"/>
          </p:cNvPr>
          <p:cNvSpPr>
            <a:spLocks noChangeArrowheads="1"/>
          </p:cNvSpPr>
          <p:nvPr/>
        </p:nvSpPr>
        <p:spPr bwMode="auto">
          <a:xfrm>
            <a:off x="7772400" y="0"/>
            <a:ext cx="925513" cy="304800"/>
          </a:xfrm>
          <a:prstGeom prst="rect">
            <a:avLst/>
          </a:prstGeom>
          <a:noFill/>
          <a:ln w="12700">
            <a:noFill/>
            <a:miter lim="800000"/>
            <a:headEnd/>
            <a:tailEnd/>
          </a:ln>
          <a:effectLst/>
        </p:spPr>
        <p:txBody>
          <a:bodyPr wrap="none">
            <a:spAutoFit/>
          </a:bodyPr>
          <a:lstStyle/>
          <a:p>
            <a:r>
              <a:rPr lang="en-US" sz="1400"/>
              <a:t>CLOUDS</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7" name="Picture 9"/>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201738" name="Text Box 10"/>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sp>
        <p:nvSpPr>
          <p:cNvPr id="201744" name="Rectangle 16"/>
          <p:cNvSpPr>
            <a:spLocks noChangeArrowheads="1"/>
          </p:cNvSpPr>
          <p:nvPr/>
        </p:nvSpPr>
        <p:spPr bwMode="auto">
          <a:xfrm>
            <a:off x="990600" y="1111250"/>
            <a:ext cx="6399213" cy="519113"/>
          </a:xfrm>
          <a:prstGeom prst="rect">
            <a:avLst/>
          </a:prstGeom>
          <a:noFill/>
          <a:ln w="12700">
            <a:noFill/>
            <a:miter lim="800000"/>
            <a:headEnd/>
            <a:tailEnd/>
          </a:ln>
          <a:effectLst/>
        </p:spPr>
        <p:txBody>
          <a:bodyPr>
            <a:spAutoFit/>
          </a:bodyPr>
          <a:lstStyle/>
          <a:p>
            <a:r>
              <a:rPr lang="en-US" sz="2800" b="1">
                <a:solidFill>
                  <a:srgbClr val="FFCC00"/>
                </a:solidFill>
              </a:rPr>
              <a:t>Clouds, </a:t>
            </a:r>
            <a:r>
              <a:rPr lang="en-US" sz="2800" i="1">
                <a:solidFill>
                  <a:srgbClr val="FFCC00"/>
                </a:solidFill>
              </a:rPr>
              <a:t>continued</a:t>
            </a:r>
            <a:endParaRPr lang="en-US" sz="2800" b="1">
              <a:solidFill>
                <a:srgbClr val="FFCC00"/>
              </a:solidFill>
            </a:endParaRPr>
          </a:p>
        </p:txBody>
      </p:sp>
      <p:pic>
        <p:nvPicPr>
          <p:cNvPr id="201746" name="Picture 18"/>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1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61" name="Picture 9"/>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202762" name="Text Box 10"/>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sp>
        <p:nvSpPr>
          <p:cNvPr id="202765" name="Rectangle 13"/>
          <p:cNvSpPr>
            <a:spLocks noChangeArrowheads="1"/>
          </p:cNvSpPr>
          <p:nvPr/>
        </p:nvSpPr>
        <p:spPr bwMode="auto">
          <a:xfrm>
            <a:off x="0" y="0"/>
            <a:ext cx="3452813" cy="701675"/>
          </a:xfrm>
          <a:prstGeom prst="rect">
            <a:avLst/>
          </a:prstGeom>
          <a:solidFill>
            <a:schemeClr val="bg1"/>
          </a:solidFill>
          <a:ln w="12700">
            <a:noFill/>
            <a:miter lim="800000"/>
            <a:headEnd/>
            <a:tailEnd/>
          </a:ln>
          <a:effectLst/>
        </p:spPr>
        <p:txBody>
          <a:bodyPr>
            <a:spAutoFit/>
          </a:bodyPr>
          <a:lstStyle/>
          <a:p>
            <a:r>
              <a:rPr lang="en-US" b="1"/>
              <a:t>Precipitation</a:t>
            </a:r>
          </a:p>
        </p:txBody>
      </p:sp>
      <p:sp>
        <p:nvSpPr>
          <p:cNvPr id="202766" name="Rectangle 14"/>
          <p:cNvSpPr>
            <a:spLocks noChangeArrowheads="1"/>
          </p:cNvSpPr>
          <p:nvPr/>
        </p:nvSpPr>
        <p:spPr bwMode="auto">
          <a:xfrm>
            <a:off x="0" y="990600"/>
            <a:ext cx="9144000" cy="5578475"/>
          </a:xfrm>
          <a:prstGeom prst="rect">
            <a:avLst/>
          </a:prstGeom>
          <a:solidFill>
            <a:schemeClr val="bg1"/>
          </a:solidFill>
          <a:ln w="12700">
            <a:noFill/>
            <a:miter lim="800000"/>
            <a:headEnd/>
            <a:tailEnd/>
          </a:ln>
          <a:effectLst/>
        </p:spPr>
        <p:txBody>
          <a:bodyPr>
            <a:spAutoFit/>
          </a:bodyPr>
          <a:lstStyle/>
          <a:p>
            <a:pPr>
              <a:buClr>
                <a:srgbClr val="FFCC00"/>
              </a:buClr>
              <a:buFontTx/>
              <a:buChar char="•"/>
            </a:pPr>
            <a:r>
              <a:rPr lang="en-US" b="1" u="sng"/>
              <a:t> Rain</a:t>
            </a:r>
            <a:r>
              <a:rPr lang="en-US" b="1"/>
              <a:t> </a:t>
            </a:r>
            <a:r>
              <a:rPr lang="en-US"/>
              <a:t>is the most common form of precipitation.</a:t>
            </a:r>
          </a:p>
          <a:p>
            <a:pPr>
              <a:buClr>
                <a:srgbClr val="FFCC00"/>
              </a:buClr>
              <a:buFontTx/>
              <a:buChar char="•"/>
            </a:pPr>
            <a:r>
              <a:rPr lang="en-US" b="1"/>
              <a:t> </a:t>
            </a:r>
            <a:r>
              <a:rPr lang="en-US" b="1" u="sng"/>
              <a:t>Sleet and Snow</a:t>
            </a:r>
            <a:r>
              <a:rPr lang="en-US" b="1"/>
              <a:t>  </a:t>
            </a:r>
            <a:r>
              <a:rPr lang="en-US" i="1"/>
              <a:t>Sleet </a:t>
            </a:r>
            <a:r>
              <a:rPr lang="en-US"/>
              <a:t>forms when rain falls through a layer of freezing air. </a:t>
            </a:r>
            <a:r>
              <a:rPr lang="en-US" i="1"/>
              <a:t>Snow </a:t>
            </a:r>
            <a:r>
              <a:rPr lang="en-US"/>
              <a:t>forms when temperatures are so cold that water vapor changes directly to a solid.</a:t>
            </a:r>
          </a:p>
          <a:p>
            <a:pPr>
              <a:buClr>
                <a:srgbClr val="FFCC00"/>
              </a:buClr>
              <a:buFontTx/>
              <a:buChar char="•"/>
            </a:pPr>
            <a:r>
              <a:rPr lang="en-US"/>
              <a:t> </a:t>
            </a:r>
            <a:r>
              <a:rPr lang="en-US" b="1" u="sng"/>
              <a:t>Hail </a:t>
            </a:r>
            <a:r>
              <a:rPr lang="en-US"/>
              <a:t>are balls or lumps of ice that fall from clouds.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27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66">
                                            <p:txEl>
                                              <p:pRg st="2" end="2"/>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202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34" name="Picture 18"/>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11619" name="Text Box 3"/>
          <p:cNvSpPr txBox="1">
            <a:spLocks noChangeArrowheads="1"/>
          </p:cNvSpPr>
          <p:nvPr/>
        </p:nvSpPr>
        <p:spPr bwMode="auto">
          <a:xfrm>
            <a:off x="3429000" y="136525"/>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endParaRPr lang="en-US" sz="2000" b="1">
              <a:solidFill>
                <a:srgbClr val="FFCC00"/>
              </a:solidFill>
            </a:endParaRPr>
          </a:p>
        </p:txBody>
      </p:sp>
      <p:sp>
        <p:nvSpPr>
          <p:cNvPr id="111620" name="Rectangle 4"/>
          <p:cNvSpPr>
            <a:spLocks noChangeArrowheads="1"/>
          </p:cNvSpPr>
          <p:nvPr/>
        </p:nvSpPr>
        <p:spPr bwMode="auto">
          <a:xfrm>
            <a:off x="981075" y="162718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11621" name="Rectangle 5"/>
          <p:cNvSpPr>
            <a:spLocks noChangeArrowheads="1"/>
          </p:cNvSpPr>
          <p:nvPr/>
        </p:nvSpPr>
        <p:spPr bwMode="auto">
          <a:xfrm>
            <a:off x="981075" y="2444750"/>
            <a:ext cx="7620000" cy="28892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pitchFamily="18" charset="0"/>
              </a:rPr>
              <a:t>Observe two glasses of water. One filled with ice water, and one filled with warm water. Why do water droplets form on the outside of the cold container?  Where do the water beads come from? Why don’t the water beads form on the warm container?  </a:t>
            </a:r>
            <a:endParaRPr lang="en-US" sz="2400">
              <a:solidFill>
                <a:schemeClr val="bg1"/>
              </a:solidFill>
            </a:endParaRPr>
          </a:p>
          <a:p>
            <a:pPr>
              <a:buClr>
                <a:srgbClr val="FFCC00"/>
              </a:buClr>
            </a:pPr>
            <a:r>
              <a:rPr lang="en-US" sz="2400">
                <a:solidFill>
                  <a:schemeClr val="bg1"/>
                </a:solidFill>
                <a:cs typeface="Times New Roman" pitchFamily="18" charset="0"/>
              </a:rPr>
              <a:t> </a:t>
            </a:r>
            <a:endParaRPr lang="en-US" sz="2400">
              <a:solidFill>
                <a:schemeClr val="bg1"/>
              </a:solidFill>
            </a:endParaRPr>
          </a:p>
          <a:p>
            <a:pPr>
              <a:buClr>
                <a:srgbClr val="FFCC00"/>
              </a:buClr>
            </a:pPr>
            <a:r>
              <a:rPr lang="en-US" sz="2400">
                <a:solidFill>
                  <a:schemeClr val="bg1"/>
                </a:solidFill>
                <a:cs typeface="Times New Roman" pitchFamily="18" charset="0"/>
              </a:rPr>
              <a:t>Write your answers in your </a:t>
            </a:r>
            <a:r>
              <a:rPr lang="en-US" sz="2400" b="1">
                <a:solidFill>
                  <a:srgbClr val="FFCC00"/>
                </a:solidFill>
                <a:cs typeface="Times New Roman" pitchFamily="18" charset="0"/>
              </a:rPr>
              <a:t>science journal.</a:t>
            </a:r>
            <a:endParaRPr lang="en-US" sz="2400" b="1">
              <a:solidFill>
                <a:srgbClr val="FFCC00"/>
              </a:solidFill>
            </a:endParaRP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11636" name="Rectangle 20"/>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a:hlinkClick r:id="rId3"/>
          </p:cNvPr>
          <p:cNvSpPr>
            <a:spLocks noChangeArrowheads="1"/>
          </p:cNvSpPr>
          <p:nvPr/>
        </p:nvSpPr>
        <p:spPr bwMode="auto">
          <a:xfrm>
            <a:off x="533400" y="1271588"/>
            <a:ext cx="7853363" cy="579437"/>
          </a:xfrm>
          <a:prstGeom prst="rect">
            <a:avLst/>
          </a:prstGeom>
          <a:noFill/>
          <a:ln w="12700">
            <a:noFill/>
            <a:miter lim="800000"/>
            <a:headEnd/>
            <a:tailEnd/>
          </a:ln>
          <a:effectLst/>
        </p:spPr>
        <p:txBody>
          <a:bodyPr wrap="none">
            <a:spAutoFit/>
          </a:bodyPr>
          <a:lstStyle/>
          <a:p>
            <a:r>
              <a:rPr lang="en-US" sz="3200">
                <a:solidFill>
                  <a:schemeClr val="bg1"/>
                </a:solidFill>
              </a:rPr>
              <a:t>http://www.weatherstock.com/hailcat3.html</a:t>
            </a:r>
          </a:p>
        </p:txBody>
      </p:sp>
      <p:sp>
        <p:nvSpPr>
          <p:cNvPr id="366598" name="Text Box 6"/>
          <p:cNvSpPr txBox="1">
            <a:spLocks noChangeArrowheads="1"/>
          </p:cNvSpPr>
          <p:nvPr/>
        </p:nvSpPr>
        <p:spPr bwMode="auto">
          <a:xfrm>
            <a:off x="533400" y="2209800"/>
            <a:ext cx="7853363" cy="1616075"/>
          </a:xfrm>
          <a:prstGeom prst="rect">
            <a:avLst/>
          </a:prstGeom>
          <a:noFill/>
          <a:ln w="12700">
            <a:noFill/>
            <a:miter lim="800000"/>
            <a:headEnd/>
            <a:tailEnd/>
          </a:ln>
          <a:effectLst/>
        </p:spPr>
        <p:txBody>
          <a:bodyPr>
            <a:spAutoFit/>
          </a:bodyPr>
          <a:lstStyle/>
          <a:p>
            <a:pPr>
              <a:spcBef>
                <a:spcPct val="50000"/>
              </a:spcBef>
            </a:pPr>
            <a:r>
              <a:rPr lang="en-US">
                <a:solidFill>
                  <a:schemeClr val="bg1"/>
                </a:solidFill>
                <a:hlinkClick r:id="rId4"/>
              </a:rPr>
              <a:t>Weather animation</a:t>
            </a:r>
            <a:endParaRPr lang="en-US">
              <a:solidFill>
                <a:schemeClr val="bg1"/>
              </a:solidFill>
            </a:endParaRPr>
          </a:p>
          <a:p>
            <a:pPr>
              <a:spcBef>
                <a:spcPct val="50000"/>
              </a:spcBef>
            </a:pPr>
            <a:endParaRPr lang="en-US">
              <a:solidFill>
                <a:schemeClr val="bg1"/>
              </a:solidFill>
            </a:endParaRPr>
          </a:p>
        </p:txBody>
      </p:sp>
      <p:sp>
        <p:nvSpPr>
          <p:cNvPr id="366599" name="Text Box 7"/>
          <p:cNvSpPr txBox="1">
            <a:spLocks noChangeArrowheads="1"/>
          </p:cNvSpPr>
          <p:nvPr/>
        </p:nvSpPr>
        <p:spPr bwMode="auto">
          <a:xfrm>
            <a:off x="914400" y="2911475"/>
            <a:ext cx="5029200" cy="701675"/>
          </a:xfrm>
          <a:prstGeom prst="rect">
            <a:avLst/>
          </a:prstGeom>
          <a:noFill/>
          <a:ln w="12700">
            <a:noFill/>
            <a:miter lim="800000"/>
            <a:headEnd/>
            <a:tailEnd/>
          </a:ln>
          <a:effectLst/>
        </p:spPr>
        <p:txBody>
          <a:bodyPr>
            <a:spAutoFit/>
          </a:bodyPr>
          <a:lstStyle/>
          <a:p>
            <a:pPr>
              <a:spcBef>
                <a:spcPct val="50000"/>
              </a:spcBef>
            </a:pPr>
            <a:r>
              <a:rPr lang="en-US">
                <a:hlinkClick r:id="rId4"/>
              </a:rPr>
              <a:t>Hail forming</a:t>
            </a:r>
            <a:endParaRPr lang="en-US"/>
          </a:p>
        </p:txBody>
      </p:sp>
      <p:sp>
        <p:nvSpPr>
          <p:cNvPr id="366600" name="Text Box 8"/>
          <p:cNvSpPr txBox="1">
            <a:spLocks noChangeArrowheads="1"/>
          </p:cNvSpPr>
          <p:nvPr/>
        </p:nvSpPr>
        <p:spPr bwMode="auto">
          <a:xfrm>
            <a:off x="1143000" y="3825875"/>
            <a:ext cx="3048000" cy="701675"/>
          </a:xfrm>
          <a:prstGeom prst="rect">
            <a:avLst/>
          </a:prstGeom>
          <a:noFill/>
          <a:ln w="12700">
            <a:noFill/>
            <a:miter lim="800000"/>
            <a:headEnd/>
            <a:tailEnd/>
          </a:ln>
          <a:effectLst/>
        </p:spPr>
        <p:txBody>
          <a:bodyPr>
            <a:spAutoFit/>
          </a:bodyPr>
          <a:lstStyle/>
          <a:p>
            <a:pPr>
              <a:spcBef>
                <a:spcPct val="50000"/>
              </a:spcBef>
            </a:pPr>
            <a:r>
              <a:rPr lang="en-US">
                <a:hlinkClick r:id="rId4"/>
              </a:rPr>
              <a:t>Clouds </a:t>
            </a:r>
            <a:endParaRPr lang="en-US"/>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620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endParaRPr lang="en-US" sz="2000" b="1">
              <a:solidFill>
                <a:srgbClr val="FFCC00"/>
              </a:solidFill>
            </a:endParaRPr>
          </a:p>
        </p:txBody>
      </p:sp>
      <p:sp>
        <p:nvSpPr>
          <p:cNvPr id="136203" name="Rectangle 11"/>
          <p:cNvSpPr>
            <a:spLocks noChangeArrowheads="1"/>
          </p:cNvSpPr>
          <p:nvPr/>
        </p:nvSpPr>
        <p:spPr bwMode="auto">
          <a:xfrm>
            <a:off x="938213" y="11430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36204" name="Rectangle 12"/>
          <p:cNvSpPr>
            <a:spLocks noChangeArrowheads="1"/>
          </p:cNvSpPr>
          <p:nvPr/>
        </p:nvSpPr>
        <p:spPr bwMode="auto">
          <a:xfrm>
            <a:off x="1023938" y="1725613"/>
            <a:ext cx="7620000" cy="4572000"/>
          </a:xfrm>
          <a:prstGeom prst="rect">
            <a:avLst/>
          </a:prstGeom>
          <a:noFill/>
          <a:ln w="12700">
            <a:noFill/>
            <a:miter lim="800000"/>
            <a:headEnd/>
            <a:tailEnd/>
          </a:ln>
          <a:effectLst/>
        </p:spPr>
        <p:txBody>
          <a:bodyPr lIns="90487" tIns="44450" rIns="90487" bIns="44450">
            <a:spAutoFit/>
          </a:bodyPr>
          <a:lstStyle/>
          <a:p>
            <a:pPr>
              <a:buClr>
                <a:srgbClr val="FFCC00"/>
              </a:buClr>
            </a:pPr>
            <a:r>
              <a:rPr lang="en-US" sz="4800">
                <a:solidFill>
                  <a:schemeClr val="bg1"/>
                </a:solidFill>
                <a:cs typeface="Times New Roman" pitchFamily="18" charset="0"/>
              </a:rPr>
              <a:t>Think of as many different qualities of air as possible.</a:t>
            </a:r>
            <a:endParaRPr lang="en-US" sz="4800">
              <a:solidFill>
                <a:schemeClr val="bg1"/>
              </a:solidFill>
            </a:endParaRPr>
          </a:p>
          <a:p>
            <a:pPr>
              <a:buClr>
                <a:srgbClr val="FFCC00"/>
              </a:buClr>
            </a:pPr>
            <a:r>
              <a:rPr lang="en-US" sz="4800">
                <a:solidFill>
                  <a:schemeClr val="bg1"/>
                </a:solidFill>
                <a:cs typeface="Times New Roman" pitchFamily="18" charset="0"/>
              </a:rPr>
              <a:t> </a:t>
            </a:r>
            <a:endParaRPr lang="en-US" sz="4800">
              <a:solidFill>
                <a:schemeClr val="bg1"/>
              </a:solidFill>
            </a:endParaRPr>
          </a:p>
          <a:p>
            <a:pPr>
              <a:buClr>
                <a:srgbClr val="FFCC00"/>
              </a:buClr>
              <a:buFontTx/>
              <a:buChar char="•"/>
            </a:pPr>
            <a:endParaRPr lang="en-US" sz="1800">
              <a:solidFill>
                <a:schemeClr val="bg1"/>
              </a:solidFill>
            </a:endParaRPr>
          </a:p>
          <a:p>
            <a:pPr>
              <a:buClr>
                <a:srgbClr val="FFCC00"/>
              </a:buClr>
            </a:pPr>
            <a:r>
              <a:rPr lang="en-US" sz="4800">
                <a:solidFill>
                  <a:schemeClr val="bg1"/>
                </a:solidFill>
                <a:cs typeface="Times New Roman" pitchFamily="18" charset="0"/>
              </a:rPr>
              <a:t>Write your answers in your </a:t>
            </a:r>
            <a:r>
              <a:rPr lang="en-US" sz="4800" b="1">
                <a:solidFill>
                  <a:srgbClr val="FFCC00"/>
                </a:solidFill>
                <a:cs typeface="Times New Roman" pitchFamily="18" charset="0"/>
              </a:rPr>
              <a:t>science journal.</a:t>
            </a:r>
            <a:endParaRPr lang="en-US" sz="4800">
              <a:solidFill>
                <a:srgbClr val="FFCC00"/>
              </a:solidFill>
            </a:endParaRPr>
          </a:p>
          <a:p>
            <a:pPr>
              <a:buClr>
                <a:srgbClr val="FFCC00"/>
              </a:buClr>
              <a:buFontTx/>
              <a:buChar char="•"/>
            </a:pPr>
            <a:endParaRPr lang="en-US" sz="1800">
              <a:solidFill>
                <a:schemeClr val="bg1"/>
              </a:solidFill>
            </a:endParaRPr>
          </a:p>
          <a:p>
            <a:pPr>
              <a:buClr>
                <a:srgbClr val="FFCC00"/>
              </a:buClr>
              <a:buFontTx/>
              <a:buChar char="•"/>
            </a:pPr>
            <a:endParaRPr lang="en-US" sz="1800">
              <a:solidFill>
                <a:schemeClr val="bg1"/>
              </a:solidFill>
            </a:endParaRPr>
          </a:p>
        </p:txBody>
      </p:sp>
      <p:sp>
        <p:nvSpPr>
          <p:cNvPr id="136207"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2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7226"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endParaRPr lang="en-US" sz="2000" b="1">
              <a:solidFill>
                <a:srgbClr val="FFCC00"/>
              </a:solidFill>
            </a:endParaRPr>
          </a:p>
        </p:txBody>
      </p:sp>
      <p:sp>
        <p:nvSpPr>
          <p:cNvPr id="137227" name="Rectangle 11"/>
          <p:cNvSpPr>
            <a:spLocks noChangeArrowheads="1"/>
          </p:cNvSpPr>
          <p:nvPr/>
        </p:nvSpPr>
        <p:spPr bwMode="auto">
          <a:xfrm>
            <a:off x="1004888" y="137953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37228" name="Rectangle 12"/>
          <p:cNvSpPr>
            <a:spLocks noChangeArrowheads="1"/>
          </p:cNvSpPr>
          <p:nvPr/>
        </p:nvSpPr>
        <p:spPr bwMode="auto">
          <a:xfrm>
            <a:off x="990600" y="2141538"/>
            <a:ext cx="7339013" cy="3497262"/>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Identify</a:t>
            </a:r>
            <a:r>
              <a:rPr lang="en-US" sz="2400" b="1">
                <a:solidFill>
                  <a:schemeClr val="bg1"/>
                </a:solidFill>
              </a:rPr>
              <a:t> </a:t>
            </a:r>
            <a:r>
              <a:rPr lang="en-US" sz="2400">
                <a:solidFill>
                  <a:schemeClr val="bg1"/>
                </a:solidFill>
              </a:rPr>
              <a:t>the four kinds of air masses that influence weather in the United States.</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Describe</a:t>
            </a:r>
            <a:r>
              <a:rPr lang="en-US" sz="2400">
                <a:solidFill>
                  <a:schemeClr val="bg1"/>
                </a:solidFill>
              </a:rPr>
              <a:t> the four major types of fronts.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how fronts cause weather changes.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how cyclones and anticyclones affect the weather.</a:t>
            </a:r>
            <a:endParaRPr lang="en-US" sz="800">
              <a:solidFill>
                <a:schemeClr val="bg1"/>
              </a:solidFill>
            </a:endParaRPr>
          </a:p>
          <a:p>
            <a:pPr>
              <a:buClr>
                <a:srgbClr val="FFCC00"/>
              </a:buClr>
              <a:buFontTx/>
              <a:buChar char="•"/>
            </a:pPr>
            <a:endParaRPr lang="en-US" sz="800">
              <a:solidFill>
                <a:schemeClr val="bg1"/>
              </a:solidFill>
            </a:endParaRPr>
          </a:p>
        </p:txBody>
      </p:sp>
      <p:sp>
        <p:nvSpPr>
          <p:cNvPr id="137231"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38251" name="Rectangle 11"/>
          <p:cNvSpPr>
            <a:spLocks noChangeArrowheads="1"/>
          </p:cNvSpPr>
          <p:nvPr/>
        </p:nvSpPr>
        <p:spPr bwMode="auto">
          <a:xfrm>
            <a:off x="762000" y="0"/>
            <a:ext cx="2667000" cy="1308100"/>
          </a:xfrm>
          <a:prstGeom prst="rect">
            <a:avLst/>
          </a:prstGeom>
          <a:solidFill>
            <a:schemeClr val="tx1"/>
          </a:solidFill>
          <a:ln w="12700">
            <a:noFill/>
            <a:miter lim="800000"/>
            <a:headEnd/>
            <a:tailEnd/>
          </a:ln>
          <a:effectLst/>
        </p:spPr>
        <p:txBody>
          <a:bodyPr lIns="90487" tIns="44450" rIns="90487" bIns="44450">
            <a:spAutoFit/>
          </a:bodyPr>
          <a:lstStyle/>
          <a:p>
            <a:r>
              <a:rPr lang="en-US" b="1">
                <a:solidFill>
                  <a:srgbClr val="FFCC00"/>
                </a:solidFill>
              </a:rPr>
              <a:t>Air Masses</a:t>
            </a:r>
          </a:p>
        </p:txBody>
      </p:sp>
      <p:sp>
        <p:nvSpPr>
          <p:cNvPr id="138252" name="Rectangle 12"/>
          <p:cNvSpPr>
            <a:spLocks noChangeArrowheads="1"/>
          </p:cNvSpPr>
          <p:nvPr/>
        </p:nvSpPr>
        <p:spPr bwMode="auto">
          <a:xfrm>
            <a:off x="762000" y="1308100"/>
            <a:ext cx="7620000" cy="554355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b="1"/>
              <a:t> </a:t>
            </a:r>
            <a:r>
              <a:rPr lang="en-US">
                <a:solidFill>
                  <a:schemeClr val="bg1"/>
                </a:solidFill>
              </a:rPr>
              <a:t>Changes in weather are caused by the movement and interaction of air masses. </a:t>
            </a:r>
          </a:p>
          <a:p>
            <a:pPr>
              <a:buClr>
                <a:srgbClr val="FFCC00"/>
              </a:buClr>
              <a:buFontTx/>
              <a:buChar char="•"/>
            </a:pPr>
            <a:endParaRPr lang="en-US" sz="2400">
              <a:solidFill>
                <a:schemeClr val="bg1"/>
              </a:solidFill>
            </a:endParaRPr>
          </a:p>
          <a:p>
            <a:pPr>
              <a:buClr>
                <a:srgbClr val="FFCC00"/>
              </a:buClr>
              <a:buFontTx/>
              <a:buChar char="•"/>
            </a:pPr>
            <a:r>
              <a:rPr lang="en-US">
                <a:solidFill>
                  <a:schemeClr val="bg1"/>
                </a:solidFill>
              </a:rPr>
              <a:t> An </a:t>
            </a:r>
            <a:r>
              <a:rPr lang="en-US" b="1">
                <a:solidFill>
                  <a:srgbClr val="FFCC00"/>
                </a:solidFill>
              </a:rPr>
              <a:t>air mass</a:t>
            </a:r>
            <a:r>
              <a:rPr lang="en-US">
                <a:solidFill>
                  <a:schemeClr val="bg1"/>
                </a:solidFill>
              </a:rPr>
              <a:t> is a large body of air where temperature and moisture content are constant throughout.</a:t>
            </a:r>
          </a:p>
          <a:p>
            <a:pPr>
              <a:buClr>
                <a:srgbClr val="FFCC00"/>
              </a:buClr>
              <a:buFontTx/>
              <a:buChar char="•"/>
            </a:pPr>
            <a:endParaRPr lang="en-US">
              <a:solidFill>
                <a:schemeClr val="bg1"/>
              </a:solidFill>
            </a:endParaRPr>
          </a:p>
          <a:p>
            <a:pPr>
              <a:buClr>
                <a:srgbClr val="FFCC00"/>
              </a:buClr>
              <a:buFontTx/>
              <a:buChar char="•"/>
            </a:pPr>
            <a:endParaRPr lang="en-US" sz="140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252">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38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667" name="Rectangle 3"/>
          <p:cNvSpPr>
            <a:spLocks noGrp="1" noChangeArrowheads="1"/>
          </p:cNvSpPr>
          <p:nvPr>
            <p:ph type="body" idx="1"/>
          </p:nvPr>
        </p:nvSpPr>
        <p:spPr bwMode="auto">
          <a:xfrm>
            <a:off x="0" y="0"/>
            <a:ext cx="9144000" cy="68580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en-US" sz="4800"/>
              <a:t>Air masses are characterized by their moisture and temperature</a:t>
            </a:r>
          </a:p>
          <a:p>
            <a:r>
              <a:rPr lang="en-US" sz="4800"/>
              <a:t>These are determined by the source areas</a:t>
            </a:r>
          </a:p>
          <a:p>
            <a:r>
              <a:rPr lang="en-US" sz="4800"/>
              <a:t>Source areas- area where the air mass forms and moves from.</a:t>
            </a:r>
          </a:p>
          <a:p>
            <a:r>
              <a:rPr lang="en-US" sz="4800"/>
              <a:t>There are 4 types of air masses that affect the United States.</a:t>
            </a: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2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132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p>
        </p:txBody>
      </p:sp>
      <p:sp>
        <p:nvSpPr>
          <p:cNvPr id="141324" name="Rectangle 12"/>
          <p:cNvSpPr>
            <a:spLocks noChangeArrowheads="1"/>
          </p:cNvSpPr>
          <p:nvPr/>
        </p:nvSpPr>
        <p:spPr bwMode="auto">
          <a:xfrm>
            <a:off x="481013" y="1066800"/>
            <a:ext cx="8205787" cy="557530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b="1">
                <a:solidFill>
                  <a:srgbClr val="FFCC00"/>
                </a:solidFill>
              </a:rPr>
              <a:t> </a:t>
            </a:r>
            <a:r>
              <a:rPr lang="en-US"/>
              <a:t> </a:t>
            </a:r>
            <a:r>
              <a:rPr lang="en-US" b="1">
                <a:solidFill>
                  <a:srgbClr val="FFCC00"/>
                </a:solidFill>
              </a:rPr>
              <a:t>Cold Air Masses </a:t>
            </a:r>
            <a:r>
              <a:rPr lang="en-US">
                <a:solidFill>
                  <a:schemeClr val="bg1"/>
                </a:solidFill>
              </a:rPr>
              <a:t> Most of the cold winter weather in the United States is influenced by three polar air masses.</a:t>
            </a:r>
          </a:p>
          <a:p>
            <a:pPr>
              <a:buClr>
                <a:srgbClr val="FFCC00"/>
              </a:buClr>
              <a:buFontTx/>
              <a:buChar char="•"/>
            </a:pPr>
            <a:endParaRPr lang="en-US" b="1">
              <a:solidFill>
                <a:srgbClr val="FFCC00"/>
              </a:solidFill>
            </a:endParaRPr>
          </a:p>
          <a:p>
            <a:pPr>
              <a:buClr>
                <a:srgbClr val="FFCC00"/>
              </a:buClr>
              <a:buFontTx/>
              <a:buChar char="•"/>
            </a:pPr>
            <a:r>
              <a:rPr lang="en-US" b="1">
                <a:solidFill>
                  <a:srgbClr val="FFCC00"/>
                </a:solidFill>
              </a:rPr>
              <a:t>Warm Air Masses </a:t>
            </a:r>
            <a:r>
              <a:rPr lang="en-US" b="1">
                <a:solidFill>
                  <a:schemeClr val="bg1"/>
                </a:solidFill>
              </a:rPr>
              <a:t> </a:t>
            </a:r>
            <a:r>
              <a:rPr lang="en-US">
                <a:solidFill>
                  <a:schemeClr val="bg1"/>
                </a:solidFill>
              </a:rPr>
              <a:t>Four warm air masses influence the weather in the United States.</a:t>
            </a:r>
          </a:p>
          <a:p>
            <a:pPr>
              <a:buClr>
                <a:srgbClr val="FFCC00"/>
              </a:buClr>
              <a:buFontTx/>
              <a:buChar char="•"/>
            </a:pPr>
            <a:endParaRPr lang="en-US">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2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41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1" name="Rectangle 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67620" name="Picture 4"/>
          <p:cNvPicPr>
            <a:picLocks noGrp="1" noChangeAspect="1" noChangeArrowheads="1"/>
          </p:cNvPicPr>
          <p:nvPr>
            <p:ph idx="1"/>
          </p:nvPr>
        </p:nvPicPr>
        <p:blipFill>
          <a:blip r:embed="rId3" cstate="print"/>
          <a:srcRect/>
          <a:stretch>
            <a:fillRect/>
          </a:stretch>
        </p:blipFill>
        <p:spPr bwMode="auto">
          <a:xfrm>
            <a:off x="0" y="0"/>
            <a:ext cx="9144000" cy="6858000"/>
          </a:xfrm>
          <a:noFill/>
          <a:ln>
            <a:miter lim="800000"/>
            <a:headEnd/>
            <a:tailEnd/>
          </a:ln>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6" name="Picture 10"/>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2347" name="Text Box 11"/>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p>
        </p:txBody>
      </p:sp>
      <p:sp>
        <p:nvSpPr>
          <p:cNvPr id="142348" name="Rectangle 12"/>
          <p:cNvSpPr>
            <a:spLocks noChangeArrowheads="1"/>
          </p:cNvSpPr>
          <p:nvPr/>
        </p:nvSpPr>
        <p:spPr bwMode="auto">
          <a:xfrm>
            <a:off x="981075" y="1524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Fronts</a:t>
            </a:r>
            <a:endParaRPr lang="en-US" sz="2800" b="1" i="1">
              <a:solidFill>
                <a:srgbClr val="FFCC00"/>
              </a:solidFill>
            </a:endParaRPr>
          </a:p>
        </p:txBody>
      </p:sp>
      <p:sp>
        <p:nvSpPr>
          <p:cNvPr id="142349" name="Rectangle 13"/>
          <p:cNvSpPr>
            <a:spLocks noChangeArrowheads="1"/>
          </p:cNvSpPr>
          <p:nvPr/>
        </p:nvSpPr>
        <p:spPr bwMode="auto">
          <a:xfrm>
            <a:off x="633413" y="1066800"/>
            <a:ext cx="8053387" cy="5453063"/>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3600" b="1" u="sng"/>
              <a:t> </a:t>
            </a:r>
            <a:r>
              <a:rPr lang="en-US" b="1" u="sng">
                <a:solidFill>
                  <a:srgbClr val="FFCC00"/>
                </a:solidFill>
              </a:rPr>
              <a:t>Front-</a:t>
            </a:r>
            <a:r>
              <a:rPr lang="en-US" b="1">
                <a:solidFill>
                  <a:schemeClr val="bg1"/>
                </a:solidFill>
              </a:rPr>
              <a:t> area in which two types of air masses meet is called</a:t>
            </a:r>
          </a:p>
          <a:p>
            <a:pPr>
              <a:buClr>
                <a:srgbClr val="FFCC00"/>
              </a:buClr>
            </a:pPr>
            <a:endParaRPr lang="en-US" sz="700" b="1"/>
          </a:p>
          <a:p>
            <a:pPr>
              <a:buClr>
                <a:srgbClr val="FFCC00"/>
              </a:buClr>
              <a:buFontTx/>
              <a:buChar char="•"/>
            </a:pPr>
            <a:r>
              <a:rPr lang="en-US" b="1">
                <a:solidFill>
                  <a:schemeClr val="bg1"/>
                </a:solidFill>
              </a:rPr>
              <a:t> Named during WWII when the clashing air masses reminded people of war.</a:t>
            </a:r>
          </a:p>
          <a:p>
            <a:pPr>
              <a:buClr>
                <a:srgbClr val="FFCC00"/>
              </a:buClr>
              <a:buFontTx/>
              <a:buChar char="•"/>
            </a:pPr>
            <a:endParaRPr lang="en-US" sz="500">
              <a:solidFill>
                <a:schemeClr val="bg1"/>
              </a:solidFill>
            </a:endParaRPr>
          </a:p>
          <a:p>
            <a:pPr>
              <a:buClr>
                <a:srgbClr val="FFCC00"/>
              </a:buClr>
              <a:buFontTx/>
              <a:buChar char="•"/>
            </a:pPr>
            <a:r>
              <a:rPr lang="en-US" b="1">
                <a:solidFill>
                  <a:schemeClr val="bg1"/>
                </a:solidFill>
              </a:rPr>
              <a:t>Air masses clash when they meet.  Creates variations in weather.</a:t>
            </a:r>
          </a:p>
          <a:p>
            <a:pPr>
              <a:buClr>
                <a:srgbClr val="FFCC00"/>
              </a:buClr>
              <a:buFontTx/>
              <a:buChar char="•"/>
            </a:pPr>
            <a:endParaRPr lang="en-US" sz="2000" b="1">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23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2349">
                                            <p:txEl>
                                              <p:pRg st="4" end="4"/>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142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body" sz="half" idx="1"/>
          </p:nvPr>
        </p:nvSpPr>
        <p:spPr bwMode="auto">
          <a:xfrm>
            <a:off x="0" y="0"/>
            <a:ext cx="9144000" cy="18288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4000" b="1" i="1" u="sng"/>
              <a:t>Cold Fronts</a:t>
            </a:r>
            <a:r>
              <a:rPr lang="en-US" sz="4000" b="1"/>
              <a:t> </a:t>
            </a:r>
            <a:r>
              <a:rPr lang="en-US" sz="4000"/>
              <a:t> A cold front forms where cold air moves under warm air,which is less dense, and pushes the warm air up.</a:t>
            </a:r>
          </a:p>
        </p:txBody>
      </p:sp>
      <p:pic>
        <p:nvPicPr>
          <p:cNvPr id="370692" name="Picture 4"/>
          <p:cNvPicPr>
            <a:picLocks noGrp="1" noChangeAspect="1" noChangeArrowheads="1"/>
          </p:cNvPicPr>
          <p:nvPr>
            <p:ph sz="half" idx="2"/>
          </p:nvPr>
        </p:nvPicPr>
        <p:blipFill>
          <a:blip r:embed="rId3" cstate="print"/>
          <a:srcRect r="50000"/>
          <a:stretch>
            <a:fillRect/>
          </a:stretch>
        </p:blipFill>
        <p:spPr bwMode="auto">
          <a:xfrm>
            <a:off x="0" y="1828800"/>
            <a:ext cx="9144000" cy="5091113"/>
          </a:xfrm>
          <a:noFill/>
          <a:ln>
            <a:miter lim="800000"/>
            <a:headEnd/>
            <a:tailEnd/>
          </a:ln>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457200" y="8461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rgbClr val="FFCC00"/>
                </a:solidFill>
              </a:rPr>
              <a:t>COLD Fronts</a:t>
            </a:r>
          </a:p>
        </p:txBody>
      </p:sp>
      <p:sp>
        <p:nvSpPr>
          <p:cNvPr id="37376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400" b="1">
                <a:solidFill>
                  <a:schemeClr val="bg1"/>
                </a:solidFill>
              </a:rPr>
              <a:t>Bring violent storms</a:t>
            </a:r>
          </a:p>
          <a:p>
            <a:r>
              <a:rPr lang="en-US" sz="4400" b="1">
                <a:solidFill>
                  <a:schemeClr val="bg1"/>
                </a:solidFill>
              </a:rPr>
              <a:t>Heavy Rain</a:t>
            </a:r>
          </a:p>
          <a:p>
            <a:r>
              <a:rPr lang="en-US" sz="4400" b="1">
                <a:solidFill>
                  <a:schemeClr val="bg1"/>
                </a:solidFill>
              </a:rPr>
              <a:t>Can move quickly</a:t>
            </a:r>
          </a:p>
          <a:p>
            <a:r>
              <a:rPr lang="en-US" sz="4400" b="1">
                <a:solidFill>
                  <a:schemeClr val="bg1"/>
                </a:solidFill>
              </a:rPr>
              <a:t>Can bring abrupt temperature changes</a:t>
            </a:r>
          </a:p>
          <a:p>
            <a:r>
              <a:rPr lang="en-US" sz="4400" b="1">
                <a:solidFill>
                  <a:schemeClr val="bg1"/>
                </a:solidFill>
              </a:rPr>
              <a:t>Weather maps =    </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9" name="Rectangle 11"/>
          <p:cNvSpPr>
            <a:spLocks noChangeArrowheads="1"/>
          </p:cNvSpPr>
          <p:nvPr/>
        </p:nvSpPr>
        <p:spPr bwMode="auto">
          <a:xfrm>
            <a:off x="0" y="0"/>
            <a:ext cx="7705725" cy="698500"/>
          </a:xfrm>
          <a:prstGeom prst="rect">
            <a:avLst/>
          </a:prstGeom>
          <a:solidFill>
            <a:schemeClr val="bg2"/>
          </a:solidFill>
          <a:ln w="12700">
            <a:noFill/>
            <a:miter lim="800000"/>
            <a:headEnd/>
            <a:tailEnd/>
          </a:ln>
          <a:effectLst/>
        </p:spPr>
        <p:txBody>
          <a:bodyPr lIns="90487" tIns="44450" rIns="90487" bIns="44450">
            <a:spAutoFit/>
          </a:bodyPr>
          <a:lstStyle/>
          <a:p>
            <a:r>
              <a:rPr lang="en-US" b="1"/>
              <a:t>Objectives</a:t>
            </a:r>
            <a:endParaRPr lang="en-US"/>
          </a:p>
        </p:txBody>
      </p:sp>
      <p:sp>
        <p:nvSpPr>
          <p:cNvPr id="130060" name="Rectangle 12"/>
          <p:cNvSpPr>
            <a:spLocks noChangeArrowheads="1"/>
          </p:cNvSpPr>
          <p:nvPr/>
        </p:nvSpPr>
        <p:spPr bwMode="auto">
          <a:xfrm>
            <a:off x="0" y="698500"/>
            <a:ext cx="9144000" cy="5913438"/>
          </a:xfrm>
          <a:prstGeom prst="rect">
            <a:avLst/>
          </a:prstGeom>
          <a:solidFill>
            <a:schemeClr val="hlink"/>
          </a:solidFill>
          <a:ln w="12700">
            <a:noFill/>
            <a:miter lim="800000"/>
            <a:headEnd/>
            <a:tailEnd/>
          </a:ln>
          <a:effectLst/>
        </p:spPr>
        <p:txBody>
          <a:bodyPr lIns="90487" tIns="44450" rIns="90487" bIns="44450">
            <a:spAutoFit/>
          </a:bodyPr>
          <a:lstStyle/>
          <a:p>
            <a:pPr>
              <a:buClr>
                <a:srgbClr val="FFCC00"/>
              </a:buClr>
              <a:buFontTx/>
              <a:buChar char="•"/>
            </a:pPr>
            <a:r>
              <a:rPr lang="en-US" sz="3600" b="1"/>
              <a:t> Explain</a:t>
            </a:r>
            <a:r>
              <a:rPr lang="en-US" sz="3600"/>
              <a:t> how water moves through the water cycle.</a:t>
            </a:r>
          </a:p>
          <a:p>
            <a:pPr>
              <a:buClr>
                <a:srgbClr val="FFCC00"/>
              </a:buClr>
            </a:pPr>
            <a:endParaRPr lang="en-US" sz="1400"/>
          </a:p>
          <a:p>
            <a:pPr>
              <a:buClr>
                <a:srgbClr val="FFCC00"/>
              </a:buClr>
              <a:buFontTx/>
              <a:buChar char="•"/>
            </a:pPr>
            <a:r>
              <a:rPr lang="en-US" sz="3600"/>
              <a:t> </a:t>
            </a:r>
            <a:r>
              <a:rPr lang="en-US" sz="3600" b="1"/>
              <a:t>Describe</a:t>
            </a:r>
            <a:r>
              <a:rPr lang="en-US" sz="3600"/>
              <a:t> how relative humidity is affected by temperature and levels of water vapor.</a:t>
            </a:r>
          </a:p>
          <a:p>
            <a:pPr>
              <a:buClr>
                <a:srgbClr val="FFCC00"/>
              </a:buClr>
              <a:buFontTx/>
              <a:buChar char="•"/>
            </a:pPr>
            <a:endParaRPr lang="en-US" sz="2000"/>
          </a:p>
          <a:p>
            <a:pPr>
              <a:buClr>
                <a:srgbClr val="FFCC00"/>
              </a:buClr>
              <a:buFontTx/>
              <a:buChar char="•"/>
            </a:pPr>
            <a:r>
              <a:rPr lang="en-US" sz="3600"/>
              <a:t> </a:t>
            </a:r>
            <a:r>
              <a:rPr lang="en-US" sz="3600" b="1"/>
              <a:t>Describe</a:t>
            </a:r>
            <a:r>
              <a:rPr lang="en-US" sz="3600"/>
              <a:t> the relationship between dew point and condensation.</a:t>
            </a:r>
          </a:p>
          <a:p>
            <a:pPr>
              <a:buClr>
                <a:srgbClr val="FFCC00"/>
              </a:buClr>
              <a:buFontTx/>
              <a:buChar char="•"/>
            </a:pPr>
            <a:endParaRPr lang="en-US" sz="2000"/>
          </a:p>
          <a:p>
            <a:pPr>
              <a:buClr>
                <a:srgbClr val="FFCC00"/>
              </a:buClr>
              <a:buFontTx/>
              <a:buChar char="•"/>
            </a:pPr>
            <a:r>
              <a:rPr lang="en-US"/>
              <a:t> </a:t>
            </a:r>
            <a:r>
              <a:rPr lang="en-US" b="1"/>
              <a:t>List </a:t>
            </a:r>
            <a:r>
              <a:rPr lang="en-US"/>
              <a:t>three types of cloud forms.</a:t>
            </a:r>
          </a:p>
          <a:p>
            <a:pPr>
              <a:buClr>
                <a:srgbClr val="FFCC00"/>
              </a:buClr>
              <a:buFontTx/>
              <a:buChar char="•"/>
            </a:pPr>
            <a:endParaRPr lang="en-US" sz="2000"/>
          </a:p>
          <a:p>
            <a:pPr>
              <a:buClr>
                <a:srgbClr val="FFCC00"/>
              </a:buClr>
              <a:buFontTx/>
              <a:buChar char="•"/>
            </a:pPr>
            <a:r>
              <a:rPr lang="en-US"/>
              <a:t> </a:t>
            </a:r>
            <a:r>
              <a:rPr lang="en-US" b="1"/>
              <a:t>Identify</a:t>
            </a:r>
            <a:r>
              <a:rPr lang="en-US"/>
              <a:t> four kinds of precipitation.</a:t>
            </a:r>
          </a:p>
          <a:p>
            <a:pPr>
              <a:buClr>
                <a:srgbClr val="FFCC00"/>
              </a:buClr>
              <a:buFontTx/>
              <a:buChar char="•"/>
            </a:pPr>
            <a:endParaRPr lang="en-US" sz="120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6" name="Picture 4"/>
          <p:cNvPicPr>
            <a:picLocks noGrp="1" noChangeAspect="1" noChangeArrowheads="1"/>
          </p:cNvPicPr>
          <p:nvPr>
            <p:ph sz="half" idx="2"/>
          </p:nvPr>
        </p:nvPicPr>
        <p:blipFill>
          <a:blip r:embed="rId3" cstate="print"/>
          <a:srcRect l="49167"/>
          <a:stretch>
            <a:fillRect/>
          </a:stretch>
        </p:blipFill>
        <p:spPr bwMode="auto">
          <a:xfrm>
            <a:off x="0" y="1371600"/>
            <a:ext cx="9144000" cy="5448300"/>
          </a:xfrm>
          <a:noFill/>
          <a:ln>
            <a:miter lim="800000"/>
            <a:headEnd/>
            <a:tailEnd/>
          </a:ln>
        </p:spPr>
      </p:pic>
      <p:sp>
        <p:nvSpPr>
          <p:cNvPr id="371715" name="Rectangle 3"/>
          <p:cNvSpPr>
            <a:spLocks noGrp="1" noChangeArrowheads="1"/>
          </p:cNvSpPr>
          <p:nvPr>
            <p:ph type="body" sz="half" idx="1"/>
          </p:nvPr>
        </p:nvSpPr>
        <p:spPr bwMode="auto">
          <a:xfrm>
            <a:off x="0" y="0"/>
            <a:ext cx="9144000" cy="19050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en-US" sz="4000" b="1" i="1"/>
              <a:t> </a:t>
            </a:r>
            <a:r>
              <a:rPr lang="en-US" sz="4000" b="1"/>
              <a:t>Warm Fronts  A warm front forms where warm air moves over cold, denser air.</a:t>
            </a:r>
          </a:p>
          <a:p>
            <a:endParaRPr lang="en-US" sz="4000" b="1"/>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bwMode="auto">
          <a:xfrm>
            <a:off x="2209800" y="0"/>
            <a:ext cx="69342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rgbClr val="FF0000"/>
                </a:solidFill>
              </a:rPr>
              <a:t>WARM Fronts</a:t>
            </a:r>
          </a:p>
        </p:txBody>
      </p:sp>
      <p:sp>
        <p:nvSpPr>
          <p:cNvPr id="375811" name="Rectangle 3"/>
          <p:cNvSpPr>
            <a:spLocks noGrp="1" noChangeArrowheads="1"/>
          </p:cNvSpPr>
          <p:nvPr>
            <p:ph type="body" idx="1"/>
          </p:nvPr>
        </p:nvSpPr>
        <p:spPr bwMode="auto">
          <a:xfrm>
            <a:off x="457200" y="11430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4400" b="1">
                <a:solidFill>
                  <a:schemeClr val="bg1"/>
                </a:solidFill>
              </a:rPr>
              <a:t>Gradually replaces, not as violent </a:t>
            </a:r>
          </a:p>
          <a:p>
            <a:r>
              <a:rPr lang="en-US" sz="4400" b="1">
                <a:solidFill>
                  <a:schemeClr val="bg1"/>
                </a:solidFill>
              </a:rPr>
              <a:t>Steady drizzle and rain</a:t>
            </a:r>
          </a:p>
          <a:p>
            <a:r>
              <a:rPr lang="en-US" sz="4400" b="1">
                <a:solidFill>
                  <a:schemeClr val="bg1"/>
                </a:solidFill>
              </a:rPr>
              <a:t>Generally followed by clear warm weather</a:t>
            </a:r>
          </a:p>
          <a:p>
            <a:r>
              <a:rPr lang="en-US" sz="4400" b="1">
                <a:solidFill>
                  <a:schemeClr val="bg1"/>
                </a:solidFill>
              </a:rPr>
              <a:t>Weather maps =</a:t>
            </a:r>
          </a:p>
          <a:p>
            <a:endParaRPr lang="en-US" sz="4400" b="1">
              <a:solidFill>
                <a:schemeClr val="bg1"/>
              </a:solidFill>
            </a:endParaRPr>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30" name="Text Box 10"/>
          <p:cNvSpPr txBox="1">
            <a:spLocks noChangeArrowheads="1"/>
          </p:cNvSpPr>
          <p:nvPr/>
        </p:nvSpPr>
        <p:spPr bwMode="auto">
          <a:xfrm>
            <a:off x="3429000" y="152400"/>
            <a:ext cx="44196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p>
        </p:txBody>
      </p:sp>
      <p:pic>
        <p:nvPicPr>
          <p:cNvPr id="184337" name="Picture 17"/>
          <p:cNvPicPr>
            <a:picLocks noChangeAspect="1" noChangeArrowheads="1"/>
          </p:cNvPicPr>
          <p:nvPr/>
        </p:nvPicPr>
        <p:blipFill>
          <a:blip r:embed="rId4" cstate="print"/>
          <a:srcRect/>
          <a:stretch>
            <a:fillRect/>
          </a:stretch>
        </p:blipFill>
        <p:spPr bwMode="auto">
          <a:xfrm>
            <a:off x="774700" y="1133475"/>
            <a:ext cx="7696200" cy="4819650"/>
          </a:xfrm>
          <a:prstGeom prst="rect">
            <a:avLst/>
          </a:prstGeom>
          <a:noFill/>
        </p:spPr>
      </p:pic>
      <p:sp>
        <p:nvSpPr>
          <p:cNvPr id="184338" name="Rectangle 18"/>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4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6444" name="Rectangle 12"/>
          <p:cNvSpPr>
            <a:spLocks noChangeArrowheads="1"/>
          </p:cNvSpPr>
          <p:nvPr/>
        </p:nvSpPr>
        <p:spPr bwMode="auto">
          <a:xfrm>
            <a:off x="0" y="0"/>
            <a:ext cx="9144000" cy="1063625"/>
          </a:xfrm>
          <a:prstGeom prst="rect">
            <a:avLst/>
          </a:prstGeom>
          <a:solidFill>
            <a:schemeClr val="bg1"/>
          </a:solidFill>
          <a:ln w="12700">
            <a:noFill/>
            <a:miter lim="800000"/>
            <a:headEnd/>
            <a:tailEnd/>
          </a:ln>
          <a:effectLst/>
        </p:spPr>
        <p:txBody>
          <a:bodyPr lIns="90487" tIns="44450" rIns="90487" bIns="44450">
            <a:spAutoFit/>
          </a:bodyPr>
          <a:lstStyle/>
          <a:p>
            <a:pPr>
              <a:buClr>
                <a:srgbClr val="FFCC00"/>
              </a:buClr>
              <a:buFontTx/>
              <a:buChar char="•"/>
            </a:pPr>
            <a:r>
              <a:rPr lang="en-US" sz="3200" b="1"/>
              <a:t> Occluded Front- </a:t>
            </a:r>
            <a:r>
              <a:rPr lang="en-US" sz="3200"/>
              <a:t>forms when a warm air mass is caught between two cold air masses. </a:t>
            </a:r>
            <a:endParaRPr lang="en-US" sz="1000"/>
          </a:p>
        </p:txBody>
      </p:sp>
      <p:pic>
        <p:nvPicPr>
          <p:cNvPr id="146448" name="Picture 16"/>
          <p:cNvPicPr>
            <a:picLocks noChangeAspect="1" noChangeArrowheads="1"/>
          </p:cNvPicPr>
          <p:nvPr/>
        </p:nvPicPr>
        <p:blipFill>
          <a:blip r:embed="rId4" cstate="print"/>
          <a:srcRect r="51666"/>
          <a:stretch>
            <a:fillRect/>
          </a:stretch>
        </p:blipFill>
        <p:spPr bwMode="auto">
          <a:xfrm>
            <a:off x="0" y="1063625"/>
            <a:ext cx="9144000" cy="5732463"/>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4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4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bwMode="auto">
          <a:xfrm>
            <a:off x="457200" y="8461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800" b="1" u="sng">
                <a:solidFill>
                  <a:srgbClr val="FFCC00"/>
                </a:solidFill>
              </a:rPr>
              <a:t>Occluded Front</a:t>
            </a:r>
          </a:p>
        </p:txBody>
      </p:sp>
      <p:sp>
        <p:nvSpPr>
          <p:cNvPr id="377859" name="Rectangle 3"/>
          <p:cNvSpPr>
            <a:spLocks noGrp="1" noChangeArrowheads="1"/>
          </p:cNvSpPr>
          <p:nvPr>
            <p:ph type="body" idx="1"/>
          </p:nvPr>
        </p:nvSpPr>
        <p:spPr bwMode="auto">
          <a:xfrm>
            <a:off x="457200" y="16764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Clr>
                <a:srgbClr val="FFCC00"/>
              </a:buClr>
              <a:buSzTx/>
            </a:pPr>
            <a:r>
              <a:rPr lang="en-US" sz="4000" b="1">
                <a:solidFill>
                  <a:schemeClr val="bg1"/>
                </a:solidFill>
              </a:rPr>
              <a:t>An occluded front has cool temperatures and large amounts of rain and snow.</a:t>
            </a:r>
          </a:p>
          <a:p>
            <a:pPr>
              <a:spcBef>
                <a:spcPct val="0"/>
              </a:spcBef>
              <a:buClr>
                <a:srgbClr val="FFCC00"/>
              </a:buClr>
              <a:buSzTx/>
            </a:pPr>
            <a:r>
              <a:rPr lang="en-US" sz="4000" b="1">
                <a:solidFill>
                  <a:schemeClr val="bg1"/>
                </a:solidFill>
              </a:rPr>
              <a:t>Keeps pushing until the cold air masses mix or one pushes other out of way.</a:t>
            </a:r>
          </a:p>
          <a:p>
            <a:pPr>
              <a:spcBef>
                <a:spcPct val="0"/>
              </a:spcBef>
              <a:buClr>
                <a:srgbClr val="FFCC00"/>
              </a:buClr>
              <a:buSzTx/>
            </a:pPr>
            <a:r>
              <a:rPr lang="en-US" sz="4000" b="1">
                <a:solidFill>
                  <a:schemeClr val="bg1"/>
                </a:solidFill>
              </a:rPr>
              <a:t>Weather maps=</a:t>
            </a:r>
          </a:p>
          <a:p>
            <a:endParaRPr lang="en-US" sz="4000" b="1">
              <a:solidFill>
                <a:schemeClr val="bg1"/>
              </a:solidFill>
            </a:endParaRP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6" name="Picture 4"/>
          <p:cNvPicPr>
            <a:picLocks noGrp="1" noChangeAspect="1" noChangeArrowheads="1"/>
          </p:cNvPicPr>
          <p:nvPr>
            <p:ph sz="half" idx="2"/>
          </p:nvPr>
        </p:nvPicPr>
        <p:blipFill>
          <a:blip r:embed="rId3" cstate="print"/>
          <a:srcRect l="51666"/>
          <a:stretch>
            <a:fillRect/>
          </a:stretch>
        </p:blipFill>
        <p:spPr bwMode="auto">
          <a:xfrm>
            <a:off x="0" y="0"/>
            <a:ext cx="9144000" cy="6858000"/>
          </a:xfrm>
          <a:noFill/>
          <a:ln>
            <a:miter lim="800000"/>
            <a:headEnd/>
            <a:tailEnd/>
          </a:ln>
        </p:spPr>
      </p:pic>
      <p:sp>
        <p:nvSpPr>
          <p:cNvPr id="376835" name="Rectangle 3"/>
          <p:cNvSpPr>
            <a:spLocks noGrp="1" noChangeArrowheads="1"/>
          </p:cNvSpPr>
          <p:nvPr>
            <p:ph type="body" sz="half" idx="1"/>
          </p:nvPr>
        </p:nvSpPr>
        <p:spPr bwMode="auto">
          <a:xfrm>
            <a:off x="0" y="0"/>
            <a:ext cx="9144000" cy="22860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ct val="0"/>
              </a:spcBef>
              <a:buClr>
                <a:srgbClr val="FFCC00"/>
              </a:buClr>
              <a:buSzTx/>
            </a:pPr>
            <a:r>
              <a:rPr lang="en-US" sz="4000" b="1"/>
              <a:t>Stationary Front-</a:t>
            </a:r>
            <a:r>
              <a:rPr lang="en-US" sz="4000"/>
              <a:t> forms when a cold air mass meets a warm air mass.</a:t>
            </a:r>
          </a:p>
          <a:p>
            <a:pPr>
              <a:lnSpc>
                <a:spcPct val="90000"/>
              </a:lnSpc>
            </a:pPr>
            <a:endParaRPr lang="en-US" sz="4000"/>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457200" y="8461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6600" b="1" u="sng">
                <a:solidFill>
                  <a:srgbClr val="FFCC00"/>
                </a:solidFill>
              </a:rPr>
              <a:t>Stationary front</a:t>
            </a:r>
          </a:p>
        </p:txBody>
      </p:sp>
      <p:sp>
        <p:nvSpPr>
          <p:cNvPr id="379907" name="Rectangle 3"/>
          <p:cNvSpPr>
            <a:spLocks noGrp="1" noChangeArrowheads="1"/>
          </p:cNvSpPr>
          <p:nvPr>
            <p:ph type="body" idx="1"/>
          </p:nvPr>
        </p:nvSpPr>
        <p:spPr bwMode="auto">
          <a:xfrm>
            <a:off x="457200" y="2332038"/>
            <a:ext cx="8229600" cy="4525962"/>
          </a:xfrm>
          <a:noFill/>
          <a:ln>
            <a:miter lim="800000"/>
            <a:headEnd/>
            <a:tailEnd/>
          </a:ln>
        </p:spPr>
        <p:txBody>
          <a:bodyPr vert="horz" wrap="square" lIns="91440" tIns="45720" rIns="91440" bIns="45720" numCol="1" anchor="t" anchorCtr="0" compatLnSpc="1">
            <a:prstTxWarp prst="textNoShape">
              <a:avLst/>
            </a:prstTxWarp>
          </a:bodyPr>
          <a:lstStyle/>
          <a:p>
            <a:r>
              <a:rPr lang="en-US" sz="5400">
                <a:solidFill>
                  <a:schemeClr val="bg1"/>
                </a:solidFill>
              </a:rPr>
              <a:t>A stationary front often brings many days of cloudy, wet weather.</a:t>
            </a:r>
          </a:p>
          <a:p>
            <a:r>
              <a:rPr lang="en-US" sz="5400">
                <a:solidFill>
                  <a:schemeClr val="bg1"/>
                </a:solidFill>
              </a:rPr>
              <a:t>Weather maps= </a:t>
            </a:r>
          </a:p>
          <a:p>
            <a:pPr>
              <a:buFontTx/>
              <a:buNone/>
            </a:pPr>
            <a:endParaRPr lang="en-US" sz="5400">
              <a:solidFill>
                <a:schemeClr val="bg1"/>
              </a:solidFill>
            </a:endParaRPr>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5353" name="Text Box 9"/>
          <p:cNvSpPr txBox="1">
            <a:spLocks noChangeArrowheads="1"/>
          </p:cNvSpPr>
          <p:nvPr/>
        </p:nvSpPr>
        <p:spPr bwMode="auto">
          <a:xfrm>
            <a:off x="3429000" y="152400"/>
            <a:ext cx="44196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2  </a:t>
            </a:r>
            <a:r>
              <a:rPr lang="en-US" sz="2000" b="1">
                <a:solidFill>
                  <a:schemeClr val="bg1"/>
                </a:solidFill>
              </a:rPr>
              <a:t>Air Masses and Fronts</a:t>
            </a:r>
          </a:p>
        </p:txBody>
      </p:sp>
      <p:pic>
        <p:nvPicPr>
          <p:cNvPr id="185360" name="Picture 16"/>
          <p:cNvPicPr>
            <a:picLocks noChangeAspect="1" noChangeArrowheads="1"/>
          </p:cNvPicPr>
          <p:nvPr/>
        </p:nvPicPr>
        <p:blipFill>
          <a:blip r:embed="rId4" cstate="print"/>
          <a:srcRect/>
          <a:stretch>
            <a:fillRect/>
          </a:stretch>
        </p:blipFill>
        <p:spPr bwMode="auto">
          <a:xfrm>
            <a:off x="876300" y="1263650"/>
            <a:ext cx="7505700" cy="4686300"/>
          </a:xfrm>
          <a:prstGeom prst="rect">
            <a:avLst/>
          </a:prstGeom>
          <a:noFill/>
        </p:spPr>
      </p:pic>
      <p:sp>
        <p:nvSpPr>
          <p:cNvPr id="185361" name="Rectangle 17"/>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03787" name="Rectangle 11"/>
          <p:cNvSpPr>
            <a:spLocks noChangeArrowheads="1"/>
          </p:cNvSpPr>
          <p:nvPr/>
        </p:nvSpPr>
        <p:spPr bwMode="auto">
          <a:xfrm>
            <a:off x="0" y="0"/>
            <a:ext cx="9144000" cy="820738"/>
          </a:xfrm>
          <a:prstGeom prst="rect">
            <a:avLst/>
          </a:prstGeom>
          <a:solidFill>
            <a:schemeClr val="bg1"/>
          </a:solidFill>
          <a:ln w="12700">
            <a:noFill/>
            <a:miter lim="800000"/>
            <a:headEnd/>
            <a:tailEnd/>
          </a:ln>
          <a:effectLst/>
        </p:spPr>
        <p:txBody>
          <a:bodyPr lIns="90487" tIns="44450" rIns="90487" bIns="44450">
            <a:spAutoFit/>
          </a:bodyPr>
          <a:lstStyle/>
          <a:p>
            <a:r>
              <a:rPr lang="en-US" sz="4800" b="1"/>
              <a:t>Air Pressure and Weather</a:t>
            </a:r>
          </a:p>
        </p:txBody>
      </p:sp>
      <p:sp>
        <p:nvSpPr>
          <p:cNvPr id="203788" name="Rectangle 12"/>
          <p:cNvSpPr>
            <a:spLocks noChangeArrowheads="1"/>
          </p:cNvSpPr>
          <p:nvPr/>
        </p:nvSpPr>
        <p:spPr bwMode="auto">
          <a:xfrm>
            <a:off x="762000" y="1130300"/>
            <a:ext cx="7924800" cy="3746500"/>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b="1"/>
              <a:t> </a:t>
            </a:r>
            <a:r>
              <a:rPr lang="en-US" b="1">
                <a:solidFill>
                  <a:srgbClr val="FFCC00"/>
                </a:solidFill>
              </a:rPr>
              <a:t>Cyclones </a:t>
            </a:r>
            <a:r>
              <a:rPr lang="en-US">
                <a:solidFill>
                  <a:schemeClr val="bg1"/>
                </a:solidFill>
              </a:rPr>
              <a:t>are areas that have lower pressure than the surrounding areas do.</a:t>
            </a:r>
          </a:p>
          <a:p>
            <a:pPr>
              <a:buClr>
                <a:srgbClr val="FFCC00"/>
              </a:buClr>
            </a:pPr>
            <a:endParaRPr lang="en-US">
              <a:solidFill>
                <a:schemeClr val="bg1"/>
              </a:solidFill>
            </a:endParaRPr>
          </a:p>
          <a:p>
            <a:pPr>
              <a:buClr>
                <a:srgbClr val="FFCC00"/>
              </a:buClr>
              <a:buFontTx/>
              <a:buChar char="•"/>
            </a:pPr>
            <a:r>
              <a:rPr lang="en-US" i="1">
                <a:solidFill>
                  <a:schemeClr val="bg1"/>
                </a:solidFill>
              </a:rPr>
              <a:t> </a:t>
            </a:r>
            <a:r>
              <a:rPr lang="en-US" b="1">
                <a:solidFill>
                  <a:srgbClr val="FFCC00"/>
                </a:solidFill>
              </a:rPr>
              <a:t>Anticyclones</a:t>
            </a:r>
            <a:r>
              <a:rPr lang="en-US" b="1">
                <a:solidFill>
                  <a:schemeClr val="bg1"/>
                </a:solidFill>
              </a:rPr>
              <a:t> </a:t>
            </a:r>
            <a:r>
              <a:rPr lang="en-US">
                <a:solidFill>
                  <a:schemeClr val="bg1"/>
                </a:solidFill>
              </a:rPr>
              <a:t>are areas that have high pressure.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3788">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203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3" name="Rectangle 5"/>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80932" name="Picture 4"/>
          <p:cNvPicPr>
            <a:picLocks noGrp="1" noChangeAspect="1" noChangeArrowheads="1"/>
          </p:cNvPicPr>
          <p:nvPr>
            <p:ph idx="1"/>
          </p:nvPr>
        </p:nvPicPr>
        <p:blipFill>
          <a:blip r:embed="rId3" cstate="print"/>
          <a:srcRect/>
          <a:stretch>
            <a:fillRect/>
          </a:stretch>
        </p:blipFill>
        <p:spPr bwMode="auto">
          <a:xfrm>
            <a:off x="0" y="0"/>
            <a:ext cx="9144000" cy="6858000"/>
          </a:xfrm>
          <a:noFill/>
          <a:ln>
            <a:miter lim="800000"/>
            <a:headEnd/>
            <a:tailEnd/>
          </a:ln>
        </p:spPr>
      </p:pic>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bwMode="auto">
          <a:xfrm>
            <a:off x="457200" y="8461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rgbClr val="FFCC00"/>
                </a:solidFill>
                <a:effectLst>
                  <a:outerShdw blurRad="38100" dist="38100" dir="2700000" algn="tl">
                    <a:srgbClr val="C0C0C0"/>
                  </a:outerShdw>
                </a:effectLst>
              </a:rPr>
              <a:t>What is weather?</a:t>
            </a:r>
          </a:p>
        </p:txBody>
      </p:sp>
      <p:sp>
        <p:nvSpPr>
          <p:cNvPr id="362499" name="Rectangle 3"/>
          <p:cNvSpPr>
            <a:spLocks noGrp="1" noChangeArrowheads="1"/>
          </p:cNvSpPr>
          <p:nvPr>
            <p:ph type="body" idx="1"/>
          </p:nvPr>
        </p:nvSpPr>
        <p:spPr bwMode="auto">
          <a:xfrm>
            <a:off x="457200" y="1600200"/>
            <a:ext cx="8229600" cy="4953000"/>
          </a:xfrm>
          <a:noFill/>
          <a:ln>
            <a:miter lim="800000"/>
            <a:headEnd/>
            <a:tailEnd/>
          </a:ln>
        </p:spPr>
        <p:txBody>
          <a:bodyPr vert="horz" wrap="square" lIns="91440" tIns="45720" rIns="91440" bIns="45720" numCol="1" anchor="t" anchorCtr="0" compatLnSpc="1">
            <a:prstTxWarp prst="textNoShape">
              <a:avLst/>
            </a:prstTxWarp>
          </a:bodyPr>
          <a:lstStyle/>
          <a:p>
            <a:r>
              <a:rPr lang="en-US" sz="3600" b="1">
                <a:solidFill>
                  <a:schemeClr val="bg1"/>
                </a:solidFill>
              </a:rPr>
              <a:t>The condition of the atmosphere at a given time and place. </a:t>
            </a:r>
          </a:p>
          <a:p>
            <a:r>
              <a:rPr lang="en-US" sz="3600" b="1">
                <a:solidFill>
                  <a:schemeClr val="bg1"/>
                </a:solidFill>
              </a:rPr>
              <a:t>Including temperature, humidity, precipitation, wind, and visibility.</a:t>
            </a:r>
          </a:p>
          <a:p>
            <a:pPr>
              <a:buFontTx/>
              <a:buNone/>
            </a:pPr>
            <a:endParaRPr lang="en-US" sz="800" b="1">
              <a:solidFill>
                <a:schemeClr val="bg1"/>
              </a:solidFill>
            </a:endParaRPr>
          </a:p>
          <a:p>
            <a:pPr algn="ctr">
              <a:buFontTx/>
              <a:buNone/>
            </a:pPr>
            <a:r>
              <a:rPr lang="en-US" sz="4800" b="1" u="sng">
                <a:solidFill>
                  <a:srgbClr val="FFCC00"/>
                </a:solidFill>
                <a:effectLst>
                  <a:outerShdw blurRad="38100" dist="38100" dir="2700000" algn="tl">
                    <a:srgbClr val="C0C0C0"/>
                  </a:outerShdw>
                </a:effectLst>
              </a:rPr>
              <a:t>What is Climate? </a:t>
            </a:r>
          </a:p>
          <a:p>
            <a:pPr>
              <a:buFontTx/>
              <a:buNone/>
            </a:pPr>
            <a:r>
              <a:rPr lang="en-US" sz="3600" b="1">
                <a:solidFill>
                  <a:schemeClr val="bg1"/>
                </a:solidFill>
              </a:rPr>
              <a:t>The average weather conditions in an area over a long period of time.</a:t>
            </a: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4394"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p>
        </p:txBody>
      </p:sp>
      <p:sp>
        <p:nvSpPr>
          <p:cNvPr id="144395" name="Rectangle 11"/>
          <p:cNvSpPr>
            <a:spLocks noChangeArrowheads="1"/>
          </p:cNvSpPr>
          <p:nvPr/>
        </p:nvSpPr>
        <p:spPr bwMode="auto">
          <a:xfrm>
            <a:off x="990600" y="1476375"/>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44396" name="Rectangle 12"/>
          <p:cNvSpPr>
            <a:spLocks noChangeArrowheads="1"/>
          </p:cNvSpPr>
          <p:nvPr/>
        </p:nvSpPr>
        <p:spPr bwMode="auto">
          <a:xfrm>
            <a:off x="1023938" y="2362200"/>
            <a:ext cx="7620000" cy="2281238"/>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pitchFamily="18" charset="0"/>
              </a:rPr>
              <a:t>Write a one-paragraph description of a thunderstorm. Describe the weather conditions immediately before, during, and after the storm. How does the storm affect each of your senses?</a:t>
            </a:r>
            <a:endParaRPr lang="en-US" sz="2400">
              <a:solidFill>
                <a:schemeClr val="bg1"/>
              </a:solidFill>
            </a:endParaRPr>
          </a:p>
          <a:p>
            <a:pPr>
              <a:buClr>
                <a:srgbClr val="FFCC00"/>
              </a:buClr>
              <a:buFontTx/>
              <a:buChar char="•"/>
            </a:pPr>
            <a:endParaRPr lang="en-US" sz="800">
              <a:solidFill>
                <a:schemeClr val="bg1"/>
              </a:solidFill>
            </a:endParaRPr>
          </a:p>
          <a:p>
            <a:pPr>
              <a:buClr>
                <a:srgbClr val="FFCC00"/>
              </a:buClr>
            </a:pPr>
            <a:r>
              <a:rPr lang="en-US" sz="2400">
                <a:solidFill>
                  <a:schemeClr val="bg1"/>
                </a:solidFill>
                <a:cs typeface="Times New Roman" pitchFamily="18" charset="0"/>
              </a:rPr>
              <a:t>Record your response in your </a:t>
            </a:r>
            <a:r>
              <a:rPr lang="en-US" sz="2400" b="1">
                <a:solidFill>
                  <a:srgbClr val="FFCC00"/>
                </a:solidFill>
                <a:cs typeface="Times New Roman" pitchFamily="18" charset="0"/>
              </a:rPr>
              <a:t>science journal.</a:t>
            </a:r>
            <a:endParaRPr lang="en-US" sz="2400">
              <a:solidFill>
                <a:schemeClr val="bg1"/>
              </a:solidFill>
            </a:endParaRP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44399"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5418"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sp>
        <p:nvSpPr>
          <p:cNvPr id="145419" name="Rectangle 11"/>
          <p:cNvSpPr>
            <a:spLocks noChangeArrowheads="1"/>
          </p:cNvSpPr>
          <p:nvPr/>
        </p:nvSpPr>
        <p:spPr bwMode="auto">
          <a:xfrm>
            <a:off x="990600" y="13128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endParaRPr lang="en-US" sz="2800">
              <a:solidFill>
                <a:srgbClr val="FFCC00"/>
              </a:solidFill>
            </a:endParaRPr>
          </a:p>
        </p:txBody>
      </p:sp>
      <p:sp>
        <p:nvSpPr>
          <p:cNvPr id="145420" name="Rectangle 12"/>
          <p:cNvSpPr>
            <a:spLocks noChangeArrowheads="1"/>
          </p:cNvSpPr>
          <p:nvPr/>
        </p:nvSpPr>
        <p:spPr bwMode="auto">
          <a:xfrm>
            <a:off x="990600" y="2093913"/>
            <a:ext cx="7620000" cy="3497262"/>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Describe</a:t>
            </a:r>
            <a:r>
              <a:rPr lang="en-US" sz="2400">
                <a:solidFill>
                  <a:schemeClr val="bg1"/>
                </a:solidFill>
              </a:rPr>
              <a:t> how lightning forms.</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Describe</a:t>
            </a:r>
            <a:r>
              <a:rPr lang="en-US" sz="2400">
                <a:solidFill>
                  <a:schemeClr val="bg1"/>
                </a:solidFill>
              </a:rPr>
              <a:t> the formation of thunderstorms, tornadoes, and hurricanes.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Describe</a:t>
            </a:r>
            <a:r>
              <a:rPr lang="en-US" sz="2400" b="1">
                <a:solidFill>
                  <a:schemeClr val="bg1"/>
                </a:solidFill>
              </a:rPr>
              <a:t> </a:t>
            </a:r>
            <a:r>
              <a:rPr lang="en-US" sz="2400">
                <a:solidFill>
                  <a:schemeClr val="bg1"/>
                </a:solidFill>
              </a:rPr>
              <a:t>the characteristics of thunderstorms, tornadoes, and hurricanes.</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how to stay safe during severe weather.</a:t>
            </a:r>
            <a:endParaRPr lang="en-US" sz="800">
              <a:solidFill>
                <a:schemeClr val="bg1"/>
              </a:solidFill>
            </a:endParaRPr>
          </a:p>
          <a:p>
            <a:pPr>
              <a:buClr>
                <a:srgbClr val="FFCC00"/>
              </a:buClr>
              <a:buFontTx/>
              <a:buChar char="•"/>
            </a:pPr>
            <a:endParaRPr lang="en-US" sz="800">
              <a:solidFill>
                <a:schemeClr val="bg1"/>
              </a:solidFill>
            </a:endParaRPr>
          </a:p>
        </p:txBody>
      </p:sp>
      <p:sp>
        <p:nvSpPr>
          <p:cNvPr id="145423"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bwMode="auto">
          <a:xfrm>
            <a:off x="1676400" y="0"/>
            <a:ext cx="70104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rgbClr val="FFCC00"/>
                </a:solidFill>
              </a:rPr>
              <a:t>Thunderstorms</a:t>
            </a:r>
          </a:p>
        </p:txBody>
      </p:sp>
      <p:sp>
        <p:nvSpPr>
          <p:cNvPr id="386051" name="Rectangle 3"/>
          <p:cNvSpPr>
            <a:spLocks noGrp="1" noChangeArrowheads="1"/>
          </p:cNvSpPr>
          <p:nvPr>
            <p:ph type="body" idx="1"/>
          </p:nvPr>
        </p:nvSpPr>
        <p:spPr bwMode="auto">
          <a:xfrm>
            <a:off x="457200" y="10668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4000" b="1">
                <a:solidFill>
                  <a:schemeClr val="bg1"/>
                </a:solidFill>
              </a:rPr>
              <a:t>Rising warm air reaches dew point and forms cumulus clouds.</a:t>
            </a:r>
          </a:p>
          <a:p>
            <a:r>
              <a:rPr lang="en-US" sz="4000" b="1">
                <a:solidFill>
                  <a:schemeClr val="bg1"/>
                </a:solidFill>
              </a:rPr>
              <a:t>Rapid winds cause the air to keep rising and become a dark cumulonimbus cloud.</a:t>
            </a:r>
          </a:p>
          <a:p>
            <a:r>
              <a:rPr lang="en-US" sz="4000" b="1">
                <a:solidFill>
                  <a:schemeClr val="bg1"/>
                </a:solidFill>
              </a:rPr>
              <a:t>Heavy with moisture, static causes variations in charges from the top and bottom of clouds.</a:t>
            </a:r>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147"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b="1">
                <a:solidFill>
                  <a:schemeClr val="bg1"/>
                </a:solidFill>
              </a:rPr>
              <a:t>Can create heavy rain, hail, flash floods, and tornadoes.</a:t>
            </a:r>
          </a:p>
          <a:p>
            <a:r>
              <a:rPr lang="en-US" sz="4000" b="1">
                <a:solidFill>
                  <a:schemeClr val="bg1"/>
                </a:solidFill>
              </a:rPr>
              <a:t>Flash flooding- too much rain for the water shed to handle.</a:t>
            </a:r>
          </a:p>
          <a:p>
            <a:r>
              <a:rPr lang="en-US" sz="4000" b="1">
                <a:solidFill>
                  <a:schemeClr val="bg1"/>
                </a:solidFill>
              </a:rPr>
              <a:t>Causes millions of dollars in damage each year</a:t>
            </a:r>
          </a:p>
          <a:p>
            <a:endParaRPr lang="en-US" sz="4000" b="1">
              <a:solidFill>
                <a:schemeClr val="bg1"/>
              </a:solidFill>
            </a:endParaRPr>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bwMode="auto">
          <a:xfrm>
            <a:off x="457200" y="10287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chemeClr val="bg1"/>
                </a:solidFill>
              </a:rPr>
              <a:t>Hail</a:t>
            </a:r>
          </a:p>
        </p:txBody>
      </p:sp>
      <p:sp>
        <p:nvSpPr>
          <p:cNvPr id="391171" name="Rectangle 3"/>
          <p:cNvSpPr>
            <a:spLocks noGrp="1" noChangeArrowheads="1"/>
          </p:cNvSpPr>
          <p:nvPr>
            <p:ph type="body" idx="1"/>
          </p:nvPr>
        </p:nvSpPr>
        <p:spPr bwMode="auto">
          <a:xfrm>
            <a:off x="457200" y="1905000"/>
            <a:ext cx="8229600" cy="4221163"/>
          </a:xfrm>
          <a:noFill/>
          <a:ln>
            <a:miter lim="800000"/>
            <a:headEnd/>
            <a:tailEnd/>
          </a:ln>
        </p:spPr>
        <p:txBody>
          <a:bodyPr vert="horz" wrap="square" lIns="91440" tIns="45720" rIns="91440" bIns="45720" numCol="1" anchor="t" anchorCtr="0" compatLnSpc="1">
            <a:prstTxWarp prst="textNoShape">
              <a:avLst/>
            </a:prstTxWarp>
          </a:bodyPr>
          <a:lstStyle/>
          <a:p>
            <a:r>
              <a:rPr lang="en-US" sz="5400" b="1">
                <a:solidFill>
                  <a:schemeClr val="bg1"/>
                </a:solidFill>
              </a:rPr>
              <a:t>Damage crops</a:t>
            </a:r>
          </a:p>
          <a:p>
            <a:r>
              <a:rPr lang="en-US" sz="5400" b="1">
                <a:solidFill>
                  <a:schemeClr val="bg1"/>
                </a:solidFill>
              </a:rPr>
              <a:t>Dent metal roofs on cars and buildings</a:t>
            </a:r>
          </a:p>
          <a:p>
            <a:r>
              <a:rPr lang="en-US" sz="5400" b="1">
                <a:solidFill>
                  <a:schemeClr val="bg1"/>
                </a:solidFill>
              </a:rPr>
              <a:t>Breaks windows</a:t>
            </a:r>
          </a:p>
          <a:p>
            <a:pPr>
              <a:buFontTx/>
              <a:buNone/>
            </a:pPr>
            <a:endParaRPr lang="en-US" sz="5400" b="1">
              <a:solidFill>
                <a:schemeClr val="bg1"/>
              </a:solidFill>
            </a:endParaRP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79" name="Picture 23"/>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47480" name="Text Box 24"/>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sp>
        <p:nvSpPr>
          <p:cNvPr id="147481" name="Rectangle 25"/>
          <p:cNvSpPr>
            <a:spLocks noChangeArrowheads="1"/>
          </p:cNvSpPr>
          <p:nvPr/>
        </p:nvSpPr>
        <p:spPr bwMode="auto">
          <a:xfrm>
            <a:off x="819150" y="152400"/>
            <a:ext cx="7705725" cy="454025"/>
          </a:xfrm>
          <a:prstGeom prst="rect">
            <a:avLst/>
          </a:prstGeom>
          <a:noFill/>
          <a:ln w="12700">
            <a:noFill/>
            <a:miter lim="800000"/>
            <a:headEnd/>
            <a:tailEnd/>
          </a:ln>
          <a:effectLst/>
        </p:spPr>
        <p:txBody>
          <a:bodyPr lIns="90487" tIns="44450" rIns="90487" bIns="44450">
            <a:spAutoFit/>
          </a:bodyPr>
          <a:lstStyle/>
          <a:p>
            <a:r>
              <a:rPr lang="en-US" sz="2400" b="1">
                <a:solidFill>
                  <a:srgbClr val="FFCC00"/>
                </a:solidFill>
              </a:rPr>
              <a:t>Thunderstorms</a:t>
            </a:r>
          </a:p>
        </p:txBody>
      </p:sp>
      <p:sp>
        <p:nvSpPr>
          <p:cNvPr id="147482" name="Rectangle 26"/>
          <p:cNvSpPr>
            <a:spLocks noChangeArrowheads="1"/>
          </p:cNvSpPr>
          <p:nvPr/>
        </p:nvSpPr>
        <p:spPr bwMode="auto">
          <a:xfrm>
            <a:off x="557213" y="990600"/>
            <a:ext cx="8129587" cy="4965700"/>
          </a:xfrm>
          <a:prstGeom prst="rect">
            <a:avLst/>
          </a:prstGeom>
          <a:noFill/>
          <a:ln w="12700">
            <a:noFill/>
            <a:miter lim="800000"/>
            <a:headEnd/>
            <a:tailEnd/>
          </a:ln>
          <a:effectLst/>
        </p:spPr>
        <p:txBody>
          <a:bodyPr lIns="90487" tIns="44450" rIns="90487" bIns="44450">
            <a:spAutoFit/>
          </a:bodyPr>
          <a:lstStyle/>
          <a:p>
            <a:pPr>
              <a:buClr>
                <a:srgbClr val="FFCC00"/>
              </a:buClr>
              <a:buSzPct val="85000"/>
              <a:buFont typeface="Times" pitchFamily="18" charset="0"/>
              <a:buChar char="•"/>
            </a:pPr>
            <a:r>
              <a:rPr lang="en-US" b="1">
                <a:solidFill>
                  <a:srgbClr val="FFCC00"/>
                </a:solidFill>
              </a:rPr>
              <a:t> Lightning</a:t>
            </a:r>
            <a:r>
              <a:rPr lang="en-US" b="1">
                <a:solidFill>
                  <a:schemeClr val="bg1"/>
                </a:solidFill>
              </a:rPr>
              <a:t> </a:t>
            </a:r>
          </a:p>
          <a:p>
            <a:pPr lvl="1">
              <a:buClr>
                <a:srgbClr val="FFCC00"/>
              </a:buClr>
              <a:buSzPct val="85000"/>
              <a:buFont typeface="Times" pitchFamily="18" charset="0"/>
              <a:buChar char="•"/>
            </a:pPr>
            <a:r>
              <a:rPr lang="en-US">
                <a:solidFill>
                  <a:schemeClr val="bg1"/>
                </a:solidFill>
              </a:rPr>
              <a:t>an electric discharge that occurs between a positively charged area and a negatively charged area.</a:t>
            </a:r>
          </a:p>
          <a:p>
            <a:pPr lvl="1">
              <a:buClr>
                <a:srgbClr val="FFCC00"/>
              </a:buClr>
              <a:buSzPct val="85000"/>
              <a:buFont typeface="Times" pitchFamily="18" charset="0"/>
              <a:buChar char="•"/>
            </a:pPr>
            <a:r>
              <a:rPr lang="en-US">
                <a:solidFill>
                  <a:schemeClr val="bg1"/>
                </a:solidFill>
              </a:rPr>
              <a:t> Thunderstorms are very active electrically. </a:t>
            </a:r>
          </a:p>
          <a:p>
            <a:pPr>
              <a:buClr>
                <a:srgbClr val="FFCC00"/>
              </a:buClr>
              <a:buSzPct val="85000"/>
              <a:buFont typeface="Times" pitchFamily="18" charset="0"/>
              <a:buChar char="•"/>
            </a:pPr>
            <a:endParaRPr lang="en-US">
              <a:solidFill>
                <a:schemeClr val="bg1"/>
              </a:solidFill>
              <a:cs typeface="Arial"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74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7482">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47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1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800" b="1">
                <a:solidFill>
                  <a:schemeClr val="bg1"/>
                </a:solidFill>
              </a:rPr>
              <a:t>Responsible for starting forest fires</a:t>
            </a:r>
          </a:p>
          <a:p>
            <a:r>
              <a:rPr lang="en-US" sz="4800" b="1">
                <a:solidFill>
                  <a:schemeClr val="bg1"/>
                </a:solidFill>
              </a:rPr>
              <a:t>Injures or kills about 100 people a year </a:t>
            </a:r>
          </a:p>
          <a:p>
            <a:endParaRPr lang="en-US" sz="4800" b="1">
              <a:solidFill>
                <a:schemeClr val="bg1"/>
              </a:solidFill>
            </a:endParaRP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027" name="Rectangle 3"/>
          <p:cNvSpPr>
            <a:spLocks noGrp="1" noChangeArrowheads="1"/>
          </p:cNvSpPr>
          <p:nvPr>
            <p:ph type="body" idx="1"/>
          </p:nvPr>
        </p:nvSpPr>
        <p:spPr bwMode="auto">
          <a:xfrm>
            <a:off x="0" y="1066800"/>
            <a:ext cx="9144000" cy="579120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en-US" sz="4000" b="1" u="sng">
                <a:effectLst>
                  <a:outerShdw blurRad="38100" dist="38100" dir="2700000" algn="tl">
                    <a:srgbClr val="C0C0C0"/>
                  </a:outerShdw>
                </a:effectLst>
              </a:rPr>
              <a:t>Thunder</a:t>
            </a:r>
            <a:r>
              <a:rPr lang="en-US" sz="4000" b="1"/>
              <a:t> </a:t>
            </a:r>
          </a:p>
          <a:p>
            <a:r>
              <a:rPr lang="en-US" sz="4000" b="1"/>
              <a:t>is the sound that results from the rapid expansion of air along the lightning strike.</a:t>
            </a:r>
          </a:p>
          <a:p>
            <a:r>
              <a:rPr lang="en-US" sz="4000" b="1"/>
              <a:t>Lightning super heats the air to over 33,000°C</a:t>
            </a:r>
          </a:p>
          <a:p>
            <a:r>
              <a:rPr lang="en-US" sz="4000" b="1"/>
              <a:t>The rapid expansion and contraction of air creates a soundwave we call thunder</a:t>
            </a:r>
          </a:p>
          <a:p>
            <a:endParaRPr lang="en-US" sz="4000" b="1"/>
          </a:p>
          <a:p>
            <a:endParaRPr lang="en-US" sz="3600" b="1"/>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0538" name="Text Box 10"/>
          <p:cNvSpPr txBox="1">
            <a:spLocks noChangeArrowheads="1"/>
          </p:cNvSpPr>
          <p:nvPr/>
        </p:nvSpPr>
        <p:spPr bwMode="auto">
          <a:xfrm>
            <a:off x="4800600" y="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sp>
        <p:nvSpPr>
          <p:cNvPr id="150539" name="Rectangle 11"/>
          <p:cNvSpPr>
            <a:spLocks noChangeArrowheads="1"/>
          </p:cNvSpPr>
          <p:nvPr/>
        </p:nvSpPr>
        <p:spPr bwMode="auto">
          <a:xfrm>
            <a:off x="990600" y="138113"/>
            <a:ext cx="73374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Tornadoes</a:t>
            </a:r>
          </a:p>
        </p:txBody>
      </p:sp>
      <p:sp>
        <p:nvSpPr>
          <p:cNvPr id="150540" name="Rectangle 12"/>
          <p:cNvSpPr>
            <a:spLocks noChangeArrowheads="1"/>
          </p:cNvSpPr>
          <p:nvPr/>
        </p:nvSpPr>
        <p:spPr bwMode="auto">
          <a:xfrm>
            <a:off x="0" y="654050"/>
            <a:ext cx="9144000" cy="6032500"/>
          </a:xfrm>
          <a:prstGeom prst="rect">
            <a:avLst/>
          </a:prstGeom>
          <a:solidFill>
            <a:srgbClr val="969696"/>
          </a:solidFill>
          <a:ln w="12700">
            <a:noFill/>
            <a:miter lim="800000"/>
            <a:headEnd/>
            <a:tailEnd/>
          </a:ln>
          <a:effectLst/>
        </p:spPr>
        <p:txBody>
          <a:bodyPr lIns="90487" tIns="44450" rIns="90487" bIns="44450">
            <a:spAutoFit/>
          </a:bodyPr>
          <a:lstStyle/>
          <a:p>
            <a:pPr>
              <a:buClr>
                <a:srgbClr val="FFCC00"/>
              </a:buClr>
              <a:buFontTx/>
              <a:buChar char="•"/>
            </a:pPr>
            <a:r>
              <a:rPr lang="en-US" b="1"/>
              <a:t> A tornado </a:t>
            </a:r>
          </a:p>
          <a:p>
            <a:pPr>
              <a:buClr>
                <a:srgbClr val="FFCC00"/>
              </a:buClr>
              <a:buFontTx/>
              <a:buChar char="•"/>
            </a:pPr>
            <a:r>
              <a:rPr lang="en-US" b="1"/>
              <a:t> a small, spinning column of air that has high wind speeds and low central pressure and that touches the ground.</a:t>
            </a:r>
          </a:p>
          <a:p>
            <a:pPr>
              <a:buClr>
                <a:srgbClr val="FFCC00"/>
              </a:buClr>
              <a:buFontTx/>
              <a:buChar char="•"/>
            </a:pPr>
            <a:endParaRPr lang="en-US" sz="1400" b="1"/>
          </a:p>
          <a:p>
            <a:pPr>
              <a:buClr>
                <a:srgbClr val="FFCC00"/>
              </a:buClr>
              <a:buFontTx/>
              <a:buChar char="•"/>
            </a:pPr>
            <a:r>
              <a:rPr lang="en-US" b="1"/>
              <a:t>Created in supercell thunderstorms </a:t>
            </a:r>
          </a:p>
          <a:p>
            <a:pPr lvl="1">
              <a:buClr>
                <a:srgbClr val="FFCC00"/>
              </a:buClr>
              <a:buFontTx/>
              <a:buChar char="•"/>
            </a:pPr>
            <a:r>
              <a:rPr lang="en-US" b="1"/>
              <a:t>Storm with powerful updrafts.</a:t>
            </a:r>
          </a:p>
          <a:p>
            <a:pPr>
              <a:buClr>
                <a:srgbClr val="FFCC00"/>
              </a:buClr>
            </a:pPr>
            <a:endParaRPr lang="en-US" sz="1600" b="1"/>
          </a:p>
          <a:p>
            <a:pPr>
              <a:buClr>
                <a:srgbClr val="FFCC00"/>
              </a:buClr>
              <a:buFontTx/>
              <a:buChar char="•"/>
            </a:pPr>
            <a:r>
              <a:rPr lang="en-US" b="1"/>
              <a:t> It takes cold, dry air colliding with rapidly moving warm,moist air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05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05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054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0540">
                                            <p:txEl>
                                              <p:pRg st="6" end="6"/>
                                            </p:tx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15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075" name="Rectangle 3"/>
          <p:cNvSpPr>
            <a:spLocks noGrp="1" noChangeArrowheads="1"/>
          </p:cNvSpPr>
          <p:nvPr>
            <p:ph type="body" idx="1"/>
          </p:nvPr>
        </p:nvSpPr>
        <p:spPr bwMode="auto">
          <a:xfrm>
            <a:off x="457200" y="1066800"/>
            <a:ext cx="8229600" cy="5486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spcBef>
                <a:spcPct val="0"/>
              </a:spcBef>
              <a:buClr>
                <a:srgbClr val="FFCC00"/>
              </a:buClr>
              <a:buSzTx/>
            </a:pPr>
            <a:r>
              <a:rPr lang="en-US" sz="4000" b="1">
                <a:solidFill>
                  <a:schemeClr val="bg1"/>
                </a:solidFill>
              </a:rPr>
              <a:t>A tornado starts out as a funnel cloud that pokes through the bottom of a cumulonimbus cloud and hangs in the air. The funnel cloud becomes a tornado when it makes contact with Earth’s surface.</a:t>
            </a:r>
          </a:p>
          <a:p>
            <a:pPr>
              <a:lnSpc>
                <a:spcPct val="90000"/>
              </a:lnSpc>
              <a:spcBef>
                <a:spcPct val="0"/>
              </a:spcBef>
              <a:buClr>
                <a:srgbClr val="FFCC00"/>
              </a:buClr>
              <a:buSzTx/>
            </a:pPr>
            <a:r>
              <a:rPr lang="en-US" sz="4000" b="1">
                <a:solidFill>
                  <a:schemeClr val="bg1"/>
                </a:solidFill>
              </a:rPr>
              <a:t>Most often occur in spring.</a:t>
            </a:r>
          </a:p>
          <a:p>
            <a:pPr>
              <a:lnSpc>
                <a:spcPct val="90000"/>
              </a:lnSpc>
              <a:spcBef>
                <a:spcPct val="0"/>
              </a:spcBef>
              <a:buClr>
                <a:srgbClr val="FFCC00"/>
              </a:buClr>
              <a:buSzTx/>
            </a:pPr>
            <a:r>
              <a:rPr lang="en-US" sz="4000" b="1">
                <a:solidFill>
                  <a:schemeClr val="bg1"/>
                </a:solidFill>
              </a:rPr>
              <a:t>Tornado Alley- area of U.S. plains</a:t>
            </a:r>
          </a:p>
          <a:p>
            <a:pPr>
              <a:lnSpc>
                <a:spcPct val="90000"/>
              </a:lnSpc>
              <a:spcBef>
                <a:spcPct val="0"/>
              </a:spcBef>
              <a:buClr>
                <a:srgbClr val="FFCC00"/>
              </a:buClr>
              <a:buSzTx/>
            </a:pPr>
            <a:endParaRPr lang="en-US" sz="4000" b="1">
              <a:solidFill>
                <a:schemeClr val="bg1"/>
              </a:solidFill>
            </a:endParaRPr>
          </a:p>
          <a:p>
            <a:pPr>
              <a:lnSpc>
                <a:spcPct val="90000"/>
              </a:lnSpc>
            </a:pPr>
            <a:endParaRPr lang="en-US" sz="4000" b="1"/>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Rectangle 3"/>
          <p:cNvSpPr>
            <a:spLocks noGrp="1" noChangeArrowheads="1"/>
          </p:cNvSpPr>
          <p:nvPr>
            <p:ph type="body" idx="1"/>
          </p:nvPr>
        </p:nvSpPr>
        <p:spPr bwMode="auto">
          <a:xfrm>
            <a:off x="457200" y="9906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5400" b="1">
                <a:solidFill>
                  <a:srgbClr val="FFCC00"/>
                </a:solidFill>
              </a:rPr>
              <a:t>The 2 most important factors affecting the weather </a:t>
            </a:r>
          </a:p>
          <a:p>
            <a:pPr lvl="1"/>
            <a:r>
              <a:rPr lang="en-US" sz="4800" b="1">
                <a:solidFill>
                  <a:schemeClr val="bg1"/>
                </a:solidFill>
              </a:rPr>
              <a:t>Temperature</a:t>
            </a:r>
          </a:p>
          <a:p>
            <a:pPr lvl="1"/>
            <a:r>
              <a:rPr lang="en-US" sz="4800" b="1">
                <a:solidFill>
                  <a:schemeClr val="bg1"/>
                </a:solidFill>
              </a:rPr>
              <a:t>Water in the Air (humidity)</a:t>
            </a:r>
            <a:r>
              <a:rPr lang="en-US" sz="4800" b="1">
                <a:solidFill>
                  <a:srgbClr val="FFCC00"/>
                </a:solidFill>
              </a:rPr>
              <a:t> </a:t>
            </a: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1562"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sp>
        <p:nvSpPr>
          <p:cNvPr id="151568" name="Rectangle 16"/>
          <p:cNvSpPr>
            <a:spLocks noChangeArrowheads="1"/>
          </p:cNvSpPr>
          <p:nvPr/>
        </p:nvSpPr>
        <p:spPr bwMode="auto">
          <a:xfrm>
            <a:off x="990600" y="1004888"/>
            <a:ext cx="7072313" cy="519112"/>
          </a:xfrm>
          <a:prstGeom prst="rect">
            <a:avLst/>
          </a:prstGeom>
          <a:noFill/>
          <a:ln w="12700">
            <a:noFill/>
            <a:miter lim="800000"/>
            <a:headEnd/>
            <a:tailEnd/>
          </a:ln>
          <a:effectLst/>
        </p:spPr>
        <p:txBody>
          <a:bodyPr>
            <a:spAutoFit/>
          </a:bodyPr>
          <a:lstStyle/>
          <a:p>
            <a:r>
              <a:rPr lang="en-US" sz="2800" b="1">
                <a:solidFill>
                  <a:srgbClr val="FFCC00"/>
                </a:solidFill>
              </a:rPr>
              <a:t>Tornadoes, </a:t>
            </a:r>
            <a:r>
              <a:rPr lang="en-US" sz="2800" i="1">
                <a:solidFill>
                  <a:srgbClr val="FFCC00"/>
                </a:solidFill>
              </a:rPr>
              <a:t>continued</a:t>
            </a:r>
            <a:endParaRPr lang="en-US" sz="2800" b="1">
              <a:solidFill>
                <a:srgbClr val="FFCC00"/>
              </a:solidFill>
            </a:endParaRPr>
          </a:p>
        </p:txBody>
      </p:sp>
      <p:pic>
        <p:nvPicPr>
          <p:cNvPr id="151569" name="Picture 17"/>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5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bwMode="auto">
          <a:xfrm>
            <a:off x="0" y="0"/>
            <a:ext cx="9144000" cy="990600"/>
          </a:xfrm>
          <a:solidFill>
            <a:srgbClr val="FF0000"/>
          </a:solidFill>
          <a:ln>
            <a:miter lim="800000"/>
            <a:headEnd/>
            <a:tailEnd/>
          </a:ln>
        </p:spPr>
        <p:txBody>
          <a:bodyPr vert="horz" wrap="square" lIns="91440" tIns="45720" rIns="91440" bIns="45720" numCol="1" anchor="t" anchorCtr="0" compatLnSpc="1">
            <a:prstTxWarp prst="textNoShape">
              <a:avLst/>
            </a:prstTxWarp>
          </a:bodyPr>
          <a:lstStyle/>
          <a:p>
            <a:r>
              <a:rPr lang="en-US" sz="5400" b="1" u="sng">
                <a:solidFill>
                  <a:schemeClr val="bg1"/>
                </a:solidFill>
              </a:rPr>
              <a:t>Writing-on loose leaf paper</a:t>
            </a:r>
            <a:br>
              <a:rPr lang="en-US" sz="5400" b="1" u="sng">
                <a:solidFill>
                  <a:schemeClr val="bg1"/>
                </a:solidFill>
              </a:rPr>
            </a:br>
            <a:endParaRPr lang="en-US" sz="5400" b="1" u="sng">
              <a:solidFill>
                <a:schemeClr val="bg1"/>
              </a:solidFill>
            </a:endParaRPr>
          </a:p>
        </p:txBody>
      </p:sp>
      <p:sp>
        <p:nvSpPr>
          <p:cNvPr id="396292" name="Rectangle 4"/>
          <p:cNvSpPr>
            <a:spLocks noGrp="1" noChangeArrowheads="1"/>
          </p:cNvSpPr>
          <p:nvPr>
            <p:ph type="body" idx="1"/>
          </p:nvPr>
        </p:nvSpPr>
        <p:spPr bwMode="auto">
          <a:xfrm>
            <a:off x="0" y="990600"/>
            <a:ext cx="9144000" cy="5867400"/>
          </a:xfrm>
          <a:solidFill>
            <a:srgbClr val="003366"/>
          </a:solidFill>
          <a:ln>
            <a:miter lim="800000"/>
            <a:headEnd/>
            <a:tailEnd/>
          </a:ln>
        </p:spPr>
        <p:txBody>
          <a:bodyPr vert="horz" wrap="square" lIns="91440" tIns="45720" rIns="91440" bIns="45720" numCol="1" anchor="t" anchorCtr="0" compatLnSpc="1">
            <a:prstTxWarp prst="textNoShape">
              <a:avLst/>
            </a:prstTxWarp>
          </a:bodyPr>
          <a:lstStyle/>
          <a:p>
            <a:pPr lvl="1"/>
            <a:r>
              <a:rPr lang="en-US" sz="4400" b="1">
                <a:solidFill>
                  <a:schemeClr val="bg1"/>
                </a:solidFill>
              </a:rPr>
              <a:t>Why are there more hurricanes in recent years than in the past?</a:t>
            </a:r>
          </a:p>
          <a:p>
            <a:pPr lvl="1"/>
            <a:r>
              <a:rPr lang="en-US" sz="4400" b="1">
                <a:solidFill>
                  <a:schemeClr val="bg1"/>
                </a:solidFill>
              </a:rPr>
              <a:t> Do you think the number of hurricanes will continue to increase why or why not?</a:t>
            </a:r>
          </a:p>
          <a:p>
            <a:pPr lvl="1"/>
            <a:r>
              <a:rPr lang="en-US" sz="4400" b="1">
                <a:solidFill>
                  <a:schemeClr val="bg1"/>
                </a:solidFill>
              </a:rPr>
              <a:t> Support your thoughts with facts about how a hurricane develops. </a:t>
            </a: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3610"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sp>
        <p:nvSpPr>
          <p:cNvPr id="153611" name="Rectangle 11"/>
          <p:cNvSpPr>
            <a:spLocks noChangeArrowheads="1"/>
          </p:cNvSpPr>
          <p:nvPr/>
        </p:nvSpPr>
        <p:spPr bwMode="auto">
          <a:xfrm>
            <a:off x="981075" y="3333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Hurricanes</a:t>
            </a:r>
          </a:p>
        </p:txBody>
      </p:sp>
      <p:sp>
        <p:nvSpPr>
          <p:cNvPr id="153612" name="Rectangle 12"/>
          <p:cNvSpPr>
            <a:spLocks noChangeArrowheads="1"/>
          </p:cNvSpPr>
          <p:nvPr/>
        </p:nvSpPr>
        <p:spPr bwMode="auto">
          <a:xfrm>
            <a:off x="0" y="838200"/>
            <a:ext cx="9144000" cy="6184900"/>
          </a:xfrm>
          <a:prstGeom prst="rect">
            <a:avLst/>
          </a:prstGeom>
          <a:solidFill>
            <a:schemeClr val="bg1"/>
          </a:solidFill>
          <a:ln w="12700">
            <a:noFill/>
            <a:miter lim="800000"/>
            <a:headEnd/>
            <a:tailEnd/>
          </a:ln>
          <a:effectLst/>
        </p:spPr>
        <p:txBody>
          <a:bodyPr lIns="90487" tIns="44450" rIns="90487" bIns="44450">
            <a:spAutoFit/>
          </a:bodyPr>
          <a:lstStyle/>
          <a:p>
            <a:pPr>
              <a:buClr>
                <a:srgbClr val="FFCC00"/>
              </a:buClr>
            </a:pPr>
            <a:r>
              <a:rPr lang="en-US" b="1" u="sng"/>
              <a:t>Hurricane Formation </a:t>
            </a:r>
          </a:p>
          <a:p>
            <a:pPr>
              <a:buClr>
                <a:srgbClr val="FFCC00"/>
              </a:buClr>
              <a:buFontTx/>
              <a:buChar char="•"/>
            </a:pPr>
            <a:r>
              <a:rPr lang="en-US"/>
              <a:t>  begins as a group of thunderstorms moving over tropical ocean waters. </a:t>
            </a:r>
          </a:p>
          <a:p>
            <a:pPr>
              <a:buClr>
                <a:srgbClr val="FFCC00"/>
              </a:buClr>
              <a:buFontTx/>
              <a:buChar char="•"/>
            </a:pPr>
            <a:r>
              <a:rPr lang="en-US"/>
              <a:t> Winds traveling in two different directions meet and cause the storm to spin.</a:t>
            </a:r>
          </a:p>
          <a:p>
            <a:pPr>
              <a:buClr>
                <a:srgbClr val="FFCC00"/>
              </a:buClr>
              <a:buFontTx/>
              <a:buChar char="•"/>
            </a:pPr>
            <a:r>
              <a:rPr lang="en-US"/>
              <a:t>Area of Low pressure pulls water and air up </a:t>
            </a:r>
          </a:p>
          <a:p>
            <a:pPr>
              <a:buClr>
                <a:srgbClr val="FFCC00"/>
              </a:buClr>
              <a:buFontTx/>
              <a:buChar char="•"/>
            </a:pPr>
            <a:r>
              <a:rPr lang="en-US"/>
              <a:t>Winds pickup as moisture increases</a:t>
            </a:r>
          </a:p>
          <a:p>
            <a:pPr>
              <a:buClr>
                <a:srgbClr val="FFCC00"/>
              </a:buClr>
              <a:buFontTx/>
              <a:buChar char="•"/>
            </a:pPr>
            <a:r>
              <a:rPr lang="en-US"/>
              <a:t> Called typhoons in Pacific.</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12">
                                            <p:txEl>
                                              <p:pRg st="5" end="5"/>
                                            </p:txEl>
                                          </p:spTgt>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153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type="body" idx="1"/>
          </p:nvPr>
        </p:nvSpPr>
        <p:spPr bwMode="auto">
          <a:xfrm>
            <a:off x="0" y="479425"/>
            <a:ext cx="9144000" cy="6378575"/>
          </a:xfrm>
          <a:solidFill>
            <a:srgbClr val="003300"/>
          </a:solidFill>
          <a:ln>
            <a:miter lim="800000"/>
            <a:headEnd/>
            <a:tailEnd/>
          </a:ln>
        </p:spPr>
        <p:txBody>
          <a:bodyPr vert="horz" wrap="square" lIns="91440" tIns="45720" rIns="91440" bIns="45720" numCol="1" anchor="t" anchorCtr="0" compatLnSpc="1">
            <a:prstTxWarp prst="textNoShape">
              <a:avLst/>
            </a:prstTxWarp>
          </a:bodyPr>
          <a:lstStyle/>
          <a:p>
            <a:r>
              <a:rPr lang="en-US" sz="4000" b="1">
                <a:solidFill>
                  <a:schemeClr val="bg1"/>
                </a:solidFill>
              </a:rPr>
              <a:t>Hurricanes rotate counter clockwise in Northern hemisphere and clockwise in southern hemisphere.</a:t>
            </a:r>
          </a:p>
          <a:p>
            <a:r>
              <a:rPr lang="en-US" sz="4000" b="1">
                <a:solidFill>
                  <a:schemeClr val="bg1"/>
                </a:solidFill>
              </a:rPr>
              <a:t>Coriolis Effect causes rotational differences.</a:t>
            </a:r>
          </a:p>
          <a:p>
            <a:r>
              <a:rPr lang="en-US" sz="4000" b="1">
                <a:solidFill>
                  <a:schemeClr val="bg1"/>
                </a:solidFill>
              </a:rPr>
              <a:t>Fueled by warm ocean water</a:t>
            </a:r>
          </a:p>
          <a:p>
            <a:r>
              <a:rPr lang="en-US" sz="4000" b="1">
                <a:solidFill>
                  <a:schemeClr val="bg1"/>
                </a:solidFill>
              </a:rPr>
              <a:t>Must stay over water to keep up strength</a:t>
            </a:r>
          </a:p>
          <a:p>
            <a:r>
              <a:rPr lang="en-US" sz="4000" b="1">
                <a:solidFill>
                  <a:schemeClr val="bg1"/>
                </a:solidFill>
              </a:rPr>
              <a:t>Weaken over the land</a:t>
            </a:r>
          </a:p>
        </p:txBody>
      </p:sp>
      <p:sp>
        <p:nvSpPr>
          <p:cNvPr id="394242" name="Rectangle 2"/>
          <p:cNvSpPr>
            <a:spLocks noGrp="1" noChangeArrowheads="1"/>
          </p:cNvSpPr>
          <p:nvPr>
            <p:ph type="title"/>
          </p:nvPr>
        </p:nvSpPr>
        <p:spPr bwMode="auto">
          <a:xfrm>
            <a:off x="3200400" y="68263"/>
            <a:ext cx="5486400" cy="411162"/>
          </a:xfrm>
          <a:noFill/>
          <a:ln>
            <a:miter lim="800000"/>
            <a:headEnd/>
            <a:tailEnd/>
          </a:ln>
        </p:spPr>
        <p:txBody>
          <a:bodyPr vert="horz" wrap="square" lIns="91440" tIns="45720" rIns="91440" bIns="45720" numCol="1" anchor="t" anchorCtr="0" compatLnSpc="1">
            <a:prstTxWarp prst="textNoShape">
              <a:avLst/>
            </a:prstTxWarp>
          </a:bodyPr>
          <a:lstStyle/>
          <a:p>
            <a:r>
              <a:rPr lang="en-US" sz="3200" b="1" u="sng">
                <a:solidFill>
                  <a:schemeClr val="bg1"/>
                </a:solidFill>
              </a:rPr>
              <a:t>SIDE NOTES</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9" name="Rectangle 3"/>
          <p:cNvSpPr>
            <a:spLocks noGrp="1" noChangeArrowheads="1"/>
          </p:cNvSpPr>
          <p:nvPr>
            <p:ph type="body" idx="1"/>
          </p:nvPr>
        </p:nvSpPr>
        <p:spPr bwMode="auto">
          <a:xfrm>
            <a:off x="457200" y="10668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Clr>
                <a:srgbClr val="FFCC00"/>
              </a:buClr>
              <a:buSzTx/>
              <a:buFontTx/>
              <a:buNone/>
            </a:pPr>
            <a:r>
              <a:rPr lang="en-US" sz="4000" b="1" u="sng">
                <a:solidFill>
                  <a:schemeClr val="bg1"/>
                </a:solidFill>
              </a:rPr>
              <a:t>Damage Caused by Hurricanes</a:t>
            </a:r>
          </a:p>
          <a:p>
            <a:pPr>
              <a:spcBef>
                <a:spcPct val="0"/>
              </a:spcBef>
              <a:buClr>
                <a:srgbClr val="FFCC00"/>
              </a:buClr>
              <a:buSzTx/>
            </a:pPr>
            <a:r>
              <a:rPr lang="en-US" sz="4000" b="1">
                <a:solidFill>
                  <a:schemeClr val="bg1"/>
                </a:solidFill>
              </a:rPr>
              <a:t> </a:t>
            </a:r>
            <a:r>
              <a:rPr lang="en-US" sz="4000">
                <a:solidFill>
                  <a:schemeClr val="bg1"/>
                </a:solidFill>
              </a:rPr>
              <a:t>Hurricanes can cause a lot of damage when they move near or onto land. </a:t>
            </a:r>
          </a:p>
          <a:p>
            <a:pPr>
              <a:spcBef>
                <a:spcPct val="0"/>
              </a:spcBef>
              <a:buClr>
                <a:srgbClr val="FFCC00"/>
              </a:buClr>
              <a:buSzTx/>
            </a:pPr>
            <a:r>
              <a:rPr lang="en-US" sz="4000">
                <a:solidFill>
                  <a:schemeClr val="bg1"/>
                </a:solidFill>
              </a:rPr>
              <a:t>Wind speeds of most hurricanes range from 120 to 150 km/h.</a:t>
            </a:r>
          </a:p>
          <a:p>
            <a:pPr>
              <a:spcBef>
                <a:spcPct val="0"/>
              </a:spcBef>
              <a:buClr>
                <a:srgbClr val="FFCC00"/>
              </a:buClr>
              <a:buSzTx/>
            </a:pPr>
            <a:endParaRPr lang="en-US" sz="800">
              <a:solidFill>
                <a:schemeClr val="bg1"/>
              </a:solidFill>
            </a:endParaRPr>
          </a:p>
          <a:p>
            <a:pPr>
              <a:spcBef>
                <a:spcPct val="0"/>
              </a:spcBef>
              <a:buClr>
                <a:srgbClr val="FFCC00"/>
              </a:buClr>
              <a:buSzTx/>
            </a:pPr>
            <a:r>
              <a:rPr lang="en-US" sz="4000">
                <a:solidFill>
                  <a:schemeClr val="bg1"/>
                </a:solidFill>
              </a:rPr>
              <a:t>Watch=</a:t>
            </a:r>
          </a:p>
          <a:p>
            <a:pPr>
              <a:spcBef>
                <a:spcPct val="0"/>
              </a:spcBef>
              <a:buClr>
                <a:srgbClr val="FFCC00"/>
              </a:buClr>
              <a:buSzTx/>
            </a:pPr>
            <a:r>
              <a:rPr lang="en-US" sz="4000">
                <a:solidFill>
                  <a:schemeClr val="bg1"/>
                </a:solidFill>
              </a:rPr>
              <a:t>Warning=</a:t>
            </a:r>
          </a:p>
          <a:p>
            <a:endParaRPr lang="en-US" sz="4000">
              <a:solidFill>
                <a:schemeClr val="bg1"/>
              </a:solidFill>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bwMode="auto">
          <a:xfrm>
            <a:off x="4267200" y="0"/>
            <a:ext cx="4419600" cy="715963"/>
          </a:xfrm>
          <a:noFill/>
          <a:ln>
            <a:miter lim="800000"/>
            <a:headEnd/>
            <a:tailEnd/>
          </a:ln>
        </p:spPr>
        <p:txBody>
          <a:bodyPr vert="horz" wrap="square" lIns="91440" tIns="45720" rIns="91440" bIns="45720" numCol="1" anchor="t" anchorCtr="0" compatLnSpc="1">
            <a:prstTxWarp prst="textNoShape">
              <a:avLst/>
            </a:prstTxWarp>
          </a:bodyPr>
          <a:lstStyle/>
          <a:p>
            <a:r>
              <a:rPr lang="en-US" sz="4000" b="1" u="sng">
                <a:solidFill>
                  <a:schemeClr val="bg1"/>
                </a:solidFill>
              </a:rPr>
              <a:t>SIDE NOTES</a:t>
            </a:r>
          </a:p>
        </p:txBody>
      </p:sp>
      <p:sp>
        <p:nvSpPr>
          <p:cNvPr id="393219" name="Rectangle 3"/>
          <p:cNvSpPr>
            <a:spLocks noGrp="1" noChangeArrowheads="1"/>
          </p:cNvSpPr>
          <p:nvPr>
            <p:ph type="body" idx="1"/>
          </p:nvPr>
        </p:nvSpPr>
        <p:spPr bwMode="auto">
          <a:xfrm>
            <a:off x="457200" y="1066800"/>
            <a:ext cx="8229600" cy="4953000"/>
          </a:xfrm>
          <a:noFill/>
          <a:ln>
            <a:miter lim="800000"/>
            <a:headEnd/>
            <a:tailEnd/>
          </a:ln>
        </p:spPr>
        <p:txBody>
          <a:bodyPr vert="horz" wrap="square" lIns="91440" tIns="45720" rIns="91440" bIns="45720" numCol="1" anchor="t" anchorCtr="0" compatLnSpc="1">
            <a:prstTxWarp prst="textNoShape">
              <a:avLst/>
            </a:prstTxWarp>
          </a:bodyPr>
          <a:lstStyle/>
          <a:p>
            <a:r>
              <a:rPr lang="en-US" sz="4800">
                <a:solidFill>
                  <a:schemeClr val="bg1"/>
                </a:solidFill>
              </a:rPr>
              <a:t>Hurricane Katrina</a:t>
            </a:r>
          </a:p>
          <a:p>
            <a:pPr lvl="1"/>
            <a:r>
              <a:rPr lang="en-US" sz="4400">
                <a:solidFill>
                  <a:schemeClr val="bg1"/>
                </a:solidFill>
              </a:rPr>
              <a:t>Listed as worst disaster in U.S.</a:t>
            </a:r>
          </a:p>
          <a:p>
            <a:pPr lvl="1"/>
            <a:r>
              <a:rPr lang="en-US" sz="4400">
                <a:solidFill>
                  <a:schemeClr val="bg1"/>
                </a:solidFill>
              </a:rPr>
              <a:t>Flooding of cities- levee breach</a:t>
            </a:r>
          </a:p>
          <a:p>
            <a:pPr lvl="1"/>
            <a:r>
              <a:rPr lang="en-US" sz="4400">
                <a:solidFill>
                  <a:schemeClr val="bg1"/>
                </a:solidFill>
              </a:rPr>
              <a:t>Got strong fast- Water was warmer than normal</a:t>
            </a:r>
          </a:p>
          <a:p>
            <a:pPr lvl="1"/>
            <a:r>
              <a:rPr lang="en-US" sz="4400">
                <a:solidFill>
                  <a:schemeClr val="bg1"/>
                </a:solidFill>
              </a:rPr>
              <a:t>Land fall as a category 4</a:t>
            </a: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05834"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endParaRPr lang="en-US" sz="2000" b="1">
              <a:solidFill>
                <a:srgbClr val="FFCC00"/>
              </a:solidFill>
            </a:endParaRPr>
          </a:p>
        </p:txBody>
      </p:sp>
      <p:sp>
        <p:nvSpPr>
          <p:cNvPr id="205840" name="Rectangle 16"/>
          <p:cNvSpPr>
            <a:spLocks noChangeArrowheads="1"/>
          </p:cNvSpPr>
          <p:nvPr/>
        </p:nvSpPr>
        <p:spPr bwMode="auto">
          <a:xfrm>
            <a:off x="981075" y="11604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Hurricanes, </a:t>
            </a:r>
            <a:r>
              <a:rPr lang="en-US" sz="2800" i="1">
                <a:solidFill>
                  <a:srgbClr val="FFCC00"/>
                </a:solidFill>
              </a:rPr>
              <a:t>continued</a:t>
            </a:r>
            <a:endParaRPr lang="en-US" sz="2800" b="1">
              <a:solidFill>
                <a:srgbClr val="FFCC00"/>
              </a:solidFill>
            </a:endParaRPr>
          </a:p>
        </p:txBody>
      </p:sp>
      <p:pic>
        <p:nvPicPr>
          <p:cNvPr id="205841" name="Picture 17"/>
          <p:cNvPicPr>
            <a:picLocks noChangeAspect="1" noChangeArrowheads="1"/>
          </p:cNvPicPr>
          <p:nvPr/>
        </p:nvPicPr>
        <p:blipFill>
          <a:blip r:embed="rId4" cstate="print"/>
          <a:srcRect/>
          <a:stretch>
            <a:fillRect/>
          </a:stretch>
        </p:blipFill>
        <p:spPr bwMode="auto">
          <a:xfrm>
            <a:off x="7938" y="0"/>
            <a:ext cx="9136062" cy="68580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5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auto">
          <a:xfrm>
            <a:off x="2286000" y="0"/>
            <a:ext cx="6400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chemeClr val="bg1"/>
                </a:solidFill>
              </a:rPr>
              <a:t>Side notes</a:t>
            </a:r>
          </a:p>
        </p:txBody>
      </p:sp>
      <p:sp>
        <p:nvSpPr>
          <p:cNvPr id="397315" name="Rectangle 3"/>
          <p:cNvSpPr>
            <a:spLocks noGrp="1" noChangeArrowheads="1"/>
          </p:cNvSpPr>
          <p:nvPr>
            <p:ph type="body" idx="1"/>
          </p:nvPr>
        </p:nvSpPr>
        <p:spPr bwMode="auto">
          <a:xfrm>
            <a:off x="0" y="838200"/>
            <a:ext cx="9067800" cy="6019800"/>
          </a:xfrm>
          <a:solidFill>
            <a:srgbClr val="000099"/>
          </a:solidFill>
          <a:ln>
            <a:miter lim="800000"/>
            <a:headEnd/>
            <a:tailEnd/>
          </a:ln>
        </p:spPr>
        <p:txBody>
          <a:bodyPr vert="horz" wrap="square" lIns="91440" tIns="45720" rIns="91440" bIns="45720" numCol="1" anchor="t" anchorCtr="0" compatLnSpc="1">
            <a:prstTxWarp prst="textNoShape">
              <a:avLst/>
            </a:prstTxWarp>
          </a:bodyPr>
          <a:lstStyle/>
          <a:p>
            <a:r>
              <a:rPr lang="en-US" sz="4400" b="1">
                <a:solidFill>
                  <a:schemeClr val="bg1"/>
                </a:solidFill>
              </a:rPr>
              <a:t>Eye- center, calm winds, clear skies, can be miles wide</a:t>
            </a:r>
          </a:p>
          <a:p>
            <a:r>
              <a:rPr lang="en-US" sz="4400" b="1">
                <a:solidFill>
                  <a:schemeClr val="bg1"/>
                </a:solidFill>
              </a:rPr>
              <a:t>Eye Wall- high cumulonimbus clouds, highest wind speeds, most destructive part of hurricane</a:t>
            </a:r>
          </a:p>
          <a:p>
            <a:r>
              <a:rPr lang="en-US" sz="4400" b="1">
                <a:solidFill>
                  <a:schemeClr val="bg1"/>
                </a:solidFill>
              </a:rPr>
              <a:t>Rain Bands- arms of hurricane, decreased wind speed as you move out from eye, heavy precipitation.</a:t>
            </a: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7706"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p>
        </p:txBody>
      </p:sp>
      <p:sp>
        <p:nvSpPr>
          <p:cNvPr id="157707" name="Rectangle 11"/>
          <p:cNvSpPr>
            <a:spLocks noChangeArrowheads="1"/>
          </p:cNvSpPr>
          <p:nvPr/>
        </p:nvSpPr>
        <p:spPr bwMode="auto">
          <a:xfrm>
            <a:off x="471488" y="1090613"/>
            <a:ext cx="7629525" cy="638175"/>
          </a:xfrm>
          <a:prstGeom prst="rect">
            <a:avLst/>
          </a:prstGeom>
          <a:noFill/>
          <a:ln w="12700">
            <a:noFill/>
            <a:miter lim="800000"/>
            <a:headEnd/>
            <a:tailEnd/>
          </a:ln>
          <a:effectLst/>
        </p:spPr>
        <p:txBody>
          <a:bodyPr lIns="90487" tIns="44450" rIns="90487" bIns="44450">
            <a:spAutoFit/>
          </a:bodyPr>
          <a:lstStyle/>
          <a:p>
            <a:r>
              <a:rPr lang="en-US" sz="3600" b="1">
                <a:solidFill>
                  <a:srgbClr val="FFCC00"/>
                </a:solidFill>
              </a:rPr>
              <a:t>Severe Weather Safety</a:t>
            </a:r>
          </a:p>
        </p:txBody>
      </p:sp>
      <p:sp>
        <p:nvSpPr>
          <p:cNvPr id="157708" name="Rectangle 12"/>
          <p:cNvSpPr>
            <a:spLocks noChangeArrowheads="1"/>
          </p:cNvSpPr>
          <p:nvPr/>
        </p:nvSpPr>
        <p:spPr bwMode="auto">
          <a:xfrm>
            <a:off x="0" y="1728788"/>
            <a:ext cx="9372600" cy="5032375"/>
          </a:xfrm>
          <a:prstGeom prst="rect">
            <a:avLst/>
          </a:prstGeom>
          <a:solidFill>
            <a:schemeClr val="bg1"/>
          </a:solidFill>
          <a:ln w="12700">
            <a:noFill/>
            <a:miter lim="800000"/>
            <a:headEnd/>
            <a:tailEnd/>
          </a:ln>
          <a:effectLst/>
        </p:spPr>
        <p:txBody>
          <a:bodyPr lIns="90487" tIns="44450" rIns="90487" bIns="44450">
            <a:spAutoFit/>
          </a:bodyPr>
          <a:lstStyle/>
          <a:p>
            <a:pPr>
              <a:buClr>
                <a:srgbClr val="FFCC00"/>
              </a:buClr>
              <a:buFontTx/>
              <a:buChar char="•"/>
            </a:pPr>
            <a:r>
              <a:rPr lang="en-US" sz="3600" b="1"/>
              <a:t> Thunderstorm Safety  </a:t>
            </a:r>
            <a:r>
              <a:rPr lang="en-US" sz="3600"/>
              <a:t>Lightning is one of the most dangerous parts of a thunderstorm. If you are outside, stay away from trees, which can get struck down. If you are in the open, crouch down.</a:t>
            </a:r>
          </a:p>
          <a:p>
            <a:pPr>
              <a:buClr>
                <a:srgbClr val="FFCC00"/>
              </a:buClr>
            </a:pPr>
            <a:endParaRPr lang="en-US" sz="3600"/>
          </a:p>
          <a:p>
            <a:pPr>
              <a:buClr>
                <a:srgbClr val="FFCC00"/>
              </a:buClr>
              <a:buFontTx/>
              <a:buChar char="•"/>
            </a:pPr>
            <a:r>
              <a:rPr lang="en-US" sz="3600" b="1"/>
              <a:t> Tornado Safety  </a:t>
            </a:r>
            <a:r>
              <a:rPr lang="en-US" sz="3600"/>
              <a:t>If there is a tornado warning for your area, find shelter quickly. The best place to go is a basement or cellar.</a:t>
            </a:r>
          </a:p>
        </p:txBody>
      </p:sp>
      <p:sp>
        <p:nvSpPr>
          <p:cNvPr id="157711"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77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708">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57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8" name="Text Box 10"/>
          <p:cNvSpPr txBox="1">
            <a:spLocks noChangeArrowheads="1"/>
          </p:cNvSpPr>
          <p:nvPr/>
        </p:nvSpPr>
        <p:spPr bwMode="auto">
          <a:xfrm>
            <a:off x="3429000" y="15240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3  </a:t>
            </a:r>
            <a:r>
              <a:rPr lang="en-US" sz="2000" b="1">
                <a:solidFill>
                  <a:schemeClr val="bg1"/>
                </a:solidFill>
              </a:rPr>
              <a:t>Severe Weather</a:t>
            </a:r>
          </a:p>
        </p:txBody>
      </p:sp>
      <p:sp>
        <p:nvSpPr>
          <p:cNvPr id="206860" name="Rectangle 12"/>
          <p:cNvSpPr>
            <a:spLocks noChangeArrowheads="1"/>
          </p:cNvSpPr>
          <p:nvPr/>
        </p:nvSpPr>
        <p:spPr bwMode="auto">
          <a:xfrm>
            <a:off x="0" y="1062038"/>
            <a:ext cx="9144000" cy="5087937"/>
          </a:xfrm>
          <a:prstGeom prst="rect">
            <a:avLst/>
          </a:prstGeom>
          <a:solidFill>
            <a:schemeClr val="bg1"/>
          </a:solidFill>
          <a:ln w="12700">
            <a:noFill/>
            <a:miter lim="800000"/>
            <a:headEnd/>
            <a:tailEnd/>
          </a:ln>
          <a:effectLst/>
        </p:spPr>
        <p:txBody>
          <a:bodyPr lIns="90487" tIns="44450" rIns="90487" bIns="44450">
            <a:spAutoFit/>
          </a:bodyPr>
          <a:lstStyle/>
          <a:p>
            <a:pPr>
              <a:buClr>
                <a:srgbClr val="FFCC00"/>
              </a:buClr>
              <a:buFontTx/>
              <a:buChar char="•"/>
            </a:pPr>
            <a:r>
              <a:rPr lang="en-US" b="1"/>
              <a:t> Flood Safety  </a:t>
            </a:r>
            <a:r>
              <a:rPr lang="en-US"/>
              <a:t>The best thing to do during a flood is to find a high place to wait out the flood.</a:t>
            </a:r>
          </a:p>
          <a:p>
            <a:pPr>
              <a:buClr>
                <a:srgbClr val="FFCC00"/>
              </a:buClr>
              <a:buFontTx/>
              <a:buChar char="•"/>
            </a:pPr>
            <a:endParaRPr lang="en-US" sz="800"/>
          </a:p>
          <a:p>
            <a:pPr>
              <a:buClr>
                <a:srgbClr val="FFCC00"/>
              </a:buClr>
              <a:buFontTx/>
              <a:buChar char="•"/>
            </a:pPr>
            <a:r>
              <a:rPr lang="en-US"/>
              <a:t> </a:t>
            </a:r>
            <a:r>
              <a:rPr lang="en-US" b="1"/>
              <a:t>Hurricane Safety  </a:t>
            </a:r>
            <a:r>
              <a:rPr lang="en-US"/>
              <a:t>If you live in an area where hurricanes strike, your family should have a disaster supply kit that includes enough water and food to last several days.</a:t>
            </a:r>
          </a:p>
        </p:txBody>
      </p:sp>
      <p:sp>
        <p:nvSpPr>
          <p:cNvPr id="206863"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3"/>
          <p:cNvSpPr>
            <a:spLocks noGrp="1" noChangeArrowheads="1"/>
          </p:cNvSpPr>
          <p:nvPr>
            <p:ph type="body" idx="1"/>
          </p:nvPr>
        </p:nvSpPr>
        <p:spPr bwMode="auto">
          <a:xfrm>
            <a:off x="457200" y="914400"/>
            <a:ext cx="8686800" cy="5943600"/>
          </a:xfrm>
          <a:solidFill>
            <a:schemeClr val="tx1"/>
          </a:solidFill>
          <a:ln>
            <a:miter lim="800000"/>
            <a:headEnd/>
            <a:tailEnd/>
          </a:ln>
        </p:spPr>
        <p:txBody>
          <a:bodyPr vert="horz" wrap="square" lIns="91440" tIns="45720" rIns="91440" bIns="45720" numCol="1" anchor="t" anchorCtr="0" compatLnSpc="1">
            <a:prstTxWarp prst="textNoShape">
              <a:avLst/>
            </a:prstTxWarp>
          </a:bodyPr>
          <a:lstStyle/>
          <a:p>
            <a:r>
              <a:rPr lang="en-US" sz="5400" b="1" i="1" u="sng">
                <a:solidFill>
                  <a:srgbClr val="FFCC00"/>
                </a:solidFill>
                <a:effectLst>
                  <a:outerShdw blurRad="38100" dist="38100" dir="2700000" algn="tl">
                    <a:srgbClr val="FFFFFF"/>
                  </a:outerShdw>
                </a:effectLst>
              </a:rPr>
              <a:t>Temperature </a:t>
            </a:r>
          </a:p>
          <a:p>
            <a:pPr lvl="1"/>
            <a:r>
              <a:rPr lang="en-US" sz="4800" b="1" i="1" u="sng">
                <a:solidFill>
                  <a:srgbClr val="FFCC00"/>
                </a:solidFill>
                <a:effectLst>
                  <a:outerShdw blurRad="38100" dist="38100" dir="2700000" algn="tl">
                    <a:srgbClr val="FFFFFF"/>
                  </a:outerShdw>
                </a:effectLst>
              </a:rPr>
              <a:t>driven by the sun.</a:t>
            </a:r>
          </a:p>
          <a:p>
            <a:pPr lvl="2"/>
            <a:r>
              <a:rPr lang="en-US" sz="4400" b="1">
                <a:solidFill>
                  <a:schemeClr val="bg1"/>
                </a:solidFill>
              </a:rPr>
              <a:t>Uneven heating causes temperature variations</a:t>
            </a:r>
          </a:p>
          <a:p>
            <a:pPr lvl="2"/>
            <a:r>
              <a:rPr lang="en-US" sz="4400" b="1">
                <a:solidFill>
                  <a:schemeClr val="bg1"/>
                </a:solidFill>
              </a:rPr>
              <a:t>Temperatures can change daily based on the amount of radiant energy received by the Earth</a:t>
            </a: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5658" name="Text Box 10"/>
          <p:cNvSpPr txBox="1">
            <a:spLocks noChangeArrowheads="1"/>
          </p:cNvSpPr>
          <p:nvPr/>
        </p:nvSpPr>
        <p:spPr bwMode="auto">
          <a:xfrm>
            <a:off x="3352800" y="152400"/>
            <a:ext cx="462915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Forecasting the Weather</a:t>
            </a:r>
          </a:p>
        </p:txBody>
      </p:sp>
      <p:sp>
        <p:nvSpPr>
          <p:cNvPr id="155659" name="Rectangle 11"/>
          <p:cNvSpPr>
            <a:spLocks noChangeArrowheads="1"/>
          </p:cNvSpPr>
          <p:nvPr/>
        </p:nvSpPr>
        <p:spPr bwMode="auto">
          <a:xfrm>
            <a:off x="990600" y="1785938"/>
            <a:ext cx="7431088"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Bellringer</a:t>
            </a:r>
            <a:endParaRPr lang="en-US" sz="2800">
              <a:solidFill>
                <a:srgbClr val="FFCC00"/>
              </a:solidFill>
            </a:endParaRPr>
          </a:p>
        </p:txBody>
      </p:sp>
      <p:sp>
        <p:nvSpPr>
          <p:cNvPr id="155660" name="Rectangle 12"/>
          <p:cNvSpPr>
            <a:spLocks noChangeArrowheads="1"/>
          </p:cNvSpPr>
          <p:nvPr/>
        </p:nvSpPr>
        <p:spPr bwMode="auto">
          <a:xfrm>
            <a:off x="1030288" y="2671763"/>
            <a:ext cx="7072312" cy="2281237"/>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pitchFamily="18" charset="0"/>
              </a:rPr>
              <a:t>If you did not have the benefit of the weather forecast on the news, radio, or television, how would you forecast the weather?</a:t>
            </a:r>
          </a:p>
          <a:p>
            <a:pPr>
              <a:buClr>
                <a:srgbClr val="FFCC00"/>
              </a:buClr>
            </a:pPr>
            <a:endParaRPr lang="en-US" sz="2400">
              <a:solidFill>
                <a:schemeClr val="bg1"/>
              </a:solidFill>
            </a:endParaRPr>
          </a:p>
          <a:p>
            <a:pPr>
              <a:buClr>
                <a:srgbClr val="FFCC00"/>
              </a:buClr>
              <a:buFontTx/>
              <a:buChar char="•"/>
            </a:pPr>
            <a:endParaRPr lang="en-US" sz="800">
              <a:solidFill>
                <a:schemeClr val="bg1"/>
              </a:solidFill>
            </a:endParaRPr>
          </a:p>
          <a:p>
            <a:pPr>
              <a:buClr>
                <a:srgbClr val="FFCC00"/>
              </a:buClr>
            </a:pPr>
            <a:r>
              <a:rPr lang="en-US" sz="2400">
                <a:solidFill>
                  <a:schemeClr val="bg1"/>
                </a:solidFill>
                <a:cs typeface="Times New Roman" pitchFamily="18" charset="0"/>
              </a:rPr>
              <a:t>Record your answer in your </a:t>
            </a:r>
            <a:r>
              <a:rPr lang="en-US" sz="2400" b="1">
                <a:solidFill>
                  <a:srgbClr val="FFCC00"/>
                </a:solidFill>
                <a:cs typeface="Times New Roman" pitchFamily="18" charset="0"/>
              </a:rPr>
              <a:t>science journal.</a:t>
            </a:r>
            <a:endParaRPr lang="en-US" sz="2400" b="1">
              <a:solidFill>
                <a:srgbClr val="FFCC00"/>
              </a:solidFill>
            </a:endParaRPr>
          </a:p>
          <a:p>
            <a:pPr>
              <a:buClr>
                <a:srgbClr val="FFCC00"/>
              </a:buClr>
              <a:buFontTx/>
              <a:buChar char="•"/>
            </a:pPr>
            <a:endParaRPr lang="en-US" sz="800">
              <a:solidFill>
                <a:schemeClr val="bg1"/>
              </a:solidFill>
            </a:endParaRPr>
          </a:p>
          <a:p>
            <a:pPr>
              <a:buClr>
                <a:srgbClr val="FFCC00"/>
              </a:buClr>
              <a:buFontTx/>
              <a:buChar char="•"/>
            </a:pPr>
            <a:endParaRPr lang="en-US" sz="800">
              <a:solidFill>
                <a:schemeClr val="bg1"/>
              </a:solidFill>
            </a:endParaRPr>
          </a:p>
        </p:txBody>
      </p:sp>
      <p:sp>
        <p:nvSpPr>
          <p:cNvPr id="155663"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bwMode="auto">
          <a:xfrm>
            <a:off x="2819400" y="0"/>
            <a:ext cx="58674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chemeClr val="bg1"/>
                </a:solidFill>
              </a:rPr>
              <a:t>Bellwork</a:t>
            </a:r>
          </a:p>
        </p:txBody>
      </p:sp>
      <p:sp>
        <p:nvSpPr>
          <p:cNvPr id="402435" name="Rectangle 3"/>
          <p:cNvSpPr>
            <a:spLocks noGrp="1" noChangeArrowheads="1"/>
          </p:cNvSpPr>
          <p:nvPr>
            <p:ph type="body" idx="1"/>
          </p:nvPr>
        </p:nvSpPr>
        <p:spPr bwMode="auto">
          <a:xfrm>
            <a:off x="457200" y="990600"/>
            <a:ext cx="8229600" cy="5867400"/>
          </a:xfrm>
          <a:solidFill>
            <a:schemeClr val="accent2"/>
          </a:solidFill>
          <a:ln>
            <a:miter lim="800000"/>
            <a:headEnd/>
            <a:tailEnd/>
          </a:ln>
        </p:spPr>
        <p:txBody>
          <a:bodyPr vert="horz" wrap="square" lIns="91440" tIns="45720" rIns="91440" bIns="45720" numCol="1" anchor="t" anchorCtr="0" compatLnSpc="1">
            <a:prstTxWarp prst="textNoShape">
              <a:avLst/>
            </a:prstTxWarp>
          </a:bodyPr>
          <a:lstStyle/>
          <a:p>
            <a:r>
              <a:rPr lang="en-US" sz="4000" b="1">
                <a:solidFill>
                  <a:schemeClr val="bg1"/>
                </a:solidFill>
              </a:rPr>
              <a:t>With your partner take a look at your weather maps for the last week.</a:t>
            </a:r>
          </a:p>
          <a:p>
            <a:r>
              <a:rPr lang="en-US" sz="4000" b="1">
                <a:solidFill>
                  <a:schemeClr val="bg1"/>
                </a:solidFill>
              </a:rPr>
              <a:t>Write a paragraph to explain the movements of fronts, rain storm and pressure centers over the last week.</a:t>
            </a:r>
          </a:p>
          <a:p>
            <a:r>
              <a:rPr lang="en-US" sz="4000" b="1">
                <a:solidFill>
                  <a:schemeClr val="bg1"/>
                </a:solidFill>
              </a:rPr>
              <a:t>Predict what tomorrows map will look like.</a:t>
            </a: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55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7557" name="Picture 5" descr="US Current Weathe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2"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3461" name="Picture 5" descr="US Current Weather"/>
          <p:cNvPicPr>
            <a:picLocks noGrp="1" noChangeAspect="1" noChangeArrowheads="1"/>
          </p:cNvPicPr>
          <p:nvPr>
            <p:ph idx="1"/>
          </p:nvPr>
        </p:nvPicPr>
        <p:blipFill>
          <a:blip r:embed="rId3" cstate="print"/>
          <a:srcRect/>
          <a:stretch>
            <a:fillRect/>
          </a:stretch>
        </p:blipFill>
        <p:spPr bwMode="auto">
          <a:xfrm>
            <a:off x="0" y="0"/>
            <a:ext cx="9144000" cy="6858000"/>
          </a:xfrm>
          <a:noFill/>
          <a:ln>
            <a:miter lim="800000"/>
            <a:headEnd/>
            <a:tailEnd/>
          </a:ln>
        </p:spPr>
      </p:pic>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0"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5509" name="Picture 5" descr="US Current Temperatures"/>
          <p:cNvPicPr>
            <a:picLocks noGrp="1" noChangeAspect="1" noChangeArrowheads="1"/>
          </p:cNvPicPr>
          <p:nvPr>
            <p:ph idx="1"/>
          </p:nvPr>
        </p:nvPicPr>
        <p:blipFill>
          <a:blip r:embed="rId3" cstate="print"/>
          <a:srcRect/>
          <a:stretch>
            <a:fillRect/>
          </a:stretch>
        </p:blipFill>
        <p:spPr bwMode="auto">
          <a:xfrm>
            <a:off x="0" y="0"/>
            <a:ext cx="9144000" cy="6858000"/>
          </a:xfrm>
          <a:noFill/>
          <a:ln>
            <a:miter lim="800000"/>
            <a:headEnd/>
            <a:tailEnd/>
          </a:ln>
        </p:spPr>
      </p:pic>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8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6682" name="Text Box 10"/>
          <p:cNvSpPr txBox="1">
            <a:spLocks noChangeArrowheads="1"/>
          </p:cNvSpPr>
          <p:nvPr/>
        </p:nvSpPr>
        <p:spPr bwMode="auto">
          <a:xfrm>
            <a:off x="3352800" y="152400"/>
            <a:ext cx="462915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Forecasting the Weather</a:t>
            </a:r>
          </a:p>
        </p:txBody>
      </p:sp>
      <p:sp>
        <p:nvSpPr>
          <p:cNvPr id="156683" name="Rectangle 11"/>
          <p:cNvSpPr>
            <a:spLocks noChangeArrowheads="1"/>
          </p:cNvSpPr>
          <p:nvPr/>
        </p:nvSpPr>
        <p:spPr bwMode="auto">
          <a:xfrm>
            <a:off x="981075" y="16176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Objectives</a:t>
            </a:r>
          </a:p>
        </p:txBody>
      </p:sp>
      <p:sp>
        <p:nvSpPr>
          <p:cNvPr id="156684" name="Rectangle 12"/>
          <p:cNvSpPr>
            <a:spLocks noChangeArrowheads="1"/>
          </p:cNvSpPr>
          <p:nvPr/>
        </p:nvSpPr>
        <p:spPr bwMode="auto">
          <a:xfrm>
            <a:off x="990600" y="2338388"/>
            <a:ext cx="7620000" cy="2767012"/>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2400" b="1"/>
              <a:t> </a:t>
            </a:r>
            <a:r>
              <a:rPr lang="en-US" sz="2400" b="1">
                <a:solidFill>
                  <a:srgbClr val="FFCC00"/>
                </a:solidFill>
              </a:rPr>
              <a:t>Describe</a:t>
            </a:r>
            <a:r>
              <a:rPr lang="en-US" sz="2400">
                <a:solidFill>
                  <a:schemeClr val="bg1"/>
                </a:solidFill>
              </a:rPr>
              <a:t> the different types of instruments used to take weather measurements.</a:t>
            </a:r>
          </a:p>
          <a:p>
            <a:pPr>
              <a:buClr>
                <a:srgbClr val="FFCC00"/>
              </a:buClr>
            </a:pPr>
            <a:endParaRPr lang="en-US" sz="2400">
              <a:solidFill>
                <a:schemeClr val="bg1"/>
              </a:solidFill>
            </a:endParaRPr>
          </a:p>
          <a:p>
            <a:pPr>
              <a:buClr>
                <a:srgbClr val="FFCC00"/>
              </a:buClr>
              <a:buFontTx/>
              <a:buChar char="•"/>
            </a:pPr>
            <a:r>
              <a:rPr lang="en-US" sz="2400" b="1">
                <a:solidFill>
                  <a:schemeClr val="bg1"/>
                </a:solidFill>
              </a:rPr>
              <a:t> </a:t>
            </a:r>
            <a:r>
              <a:rPr lang="en-US" sz="2400" b="1">
                <a:solidFill>
                  <a:srgbClr val="FFCC00"/>
                </a:solidFill>
              </a:rPr>
              <a:t>Explain</a:t>
            </a:r>
            <a:r>
              <a:rPr lang="en-US" sz="2400" b="1">
                <a:solidFill>
                  <a:schemeClr val="bg1"/>
                </a:solidFill>
              </a:rPr>
              <a:t> </a:t>
            </a:r>
            <a:r>
              <a:rPr lang="en-US" sz="2400">
                <a:solidFill>
                  <a:schemeClr val="bg1"/>
                </a:solidFill>
              </a:rPr>
              <a:t>how radar and weather satellites help meteorologists forecast the weather.</a:t>
            </a:r>
          </a:p>
          <a:p>
            <a:pPr>
              <a:buClr>
                <a:srgbClr val="FFCC00"/>
              </a:buClr>
              <a:buFontTx/>
              <a:buChar char="•"/>
            </a:pPr>
            <a:endParaRPr lang="en-US" sz="2400">
              <a:solidFill>
                <a:schemeClr val="bg1"/>
              </a:solidFill>
            </a:endParaRPr>
          </a:p>
          <a:p>
            <a:pPr>
              <a:buClr>
                <a:srgbClr val="FFCC00"/>
              </a:buClr>
              <a:buFontTx/>
              <a:buChar char="•"/>
            </a:pPr>
            <a:r>
              <a:rPr lang="en-US" sz="2400">
                <a:solidFill>
                  <a:schemeClr val="bg1"/>
                </a:solidFill>
              </a:rPr>
              <a:t> </a:t>
            </a:r>
            <a:r>
              <a:rPr lang="en-US" sz="2400" b="1">
                <a:solidFill>
                  <a:srgbClr val="FFCC00"/>
                </a:solidFill>
              </a:rPr>
              <a:t>Explain</a:t>
            </a:r>
            <a:r>
              <a:rPr lang="en-US" sz="2400">
                <a:solidFill>
                  <a:schemeClr val="bg1"/>
                </a:solidFill>
              </a:rPr>
              <a:t> how to interpret a weather map.</a:t>
            </a:r>
            <a:endParaRPr lang="en-US" sz="800">
              <a:solidFill>
                <a:schemeClr val="bg1"/>
              </a:solidFill>
            </a:endParaRPr>
          </a:p>
          <a:p>
            <a:pPr>
              <a:buClr>
                <a:srgbClr val="FFCC00"/>
              </a:buClr>
              <a:buFontTx/>
              <a:buChar char="•"/>
            </a:pPr>
            <a:endParaRPr lang="en-US" sz="800">
              <a:solidFill>
                <a:schemeClr val="bg1"/>
              </a:solidFill>
            </a:endParaRPr>
          </a:p>
        </p:txBody>
      </p:sp>
      <p:sp>
        <p:nvSpPr>
          <p:cNvPr id="156688" name="Rectangle 16"/>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58731" name="Rectangle 11"/>
          <p:cNvSpPr>
            <a:spLocks noChangeArrowheads="1"/>
          </p:cNvSpPr>
          <p:nvPr/>
        </p:nvSpPr>
        <p:spPr bwMode="auto">
          <a:xfrm>
            <a:off x="0" y="0"/>
            <a:ext cx="9144000" cy="638175"/>
          </a:xfrm>
          <a:prstGeom prst="rect">
            <a:avLst/>
          </a:prstGeom>
          <a:solidFill>
            <a:schemeClr val="accent2"/>
          </a:solidFill>
          <a:ln w="12700">
            <a:noFill/>
            <a:miter lim="800000"/>
            <a:headEnd/>
            <a:tailEnd/>
          </a:ln>
          <a:effectLst/>
        </p:spPr>
        <p:txBody>
          <a:bodyPr lIns="90487" tIns="44450" rIns="90487" bIns="44450">
            <a:spAutoFit/>
          </a:bodyPr>
          <a:lstStyle/>
          <a:p>
            <a:r>
              <a:rPr lang="en-US" sz="3600" b="1">
                <a:solidFill>
                  <a:srgbClr val="FFCC00"/>
                </a:solidFill>
              </a:rPr>
              <a:t>Weather-Forecasting Technology</a:t>
            </a:r>
          </a:p>
        </p:txBody>
      </p:sp>
      <p:sp>
        <p:nvSpPr>
          <p:cNvPr id="158732" name="Rectangle 12"/>
          <p:cNvSpPr>
            <a:spLocks noChangeArrowheads="1"/>
          </p:cNvSpPr>
          <p:nvPr/>
        </p:nvSpPr>
        <p:spPr bwMode="auto">
          <a:xfrm>
            <a:off x="0" y="673100"/>
            <a:ext cx="9144000" cy="6184900"/>
          </a:xfrm>
          <a:prstGeom prst="rect">
            <a:avLst/>
          </a:prstGeom>
          <a:solidFill>
            <a:srgbClr val="003300"/>
          </a:solidFill>
          <a:ln w="12700">
            <a:noFill/>
            <a:miter lim="800000"/>
            <a:headEnd/>
            <a:tailEnd/>
          </a:ln>
          <a:effectLst/>
        </p:spPr>
        <p:txBody>
          <a:bodyPr lIns="90487" tIns="44450" rIns="90487" bIns="44450">
            <a:spAutoFit/>
          </a:bodyPr>
          <a:lstStyle/>
          <a:p>
            <a:pPr>
              <a:buClr>
                <a:srgbClr val="FFCC00"/>
              </a:buClr>
              <a:buFontTx/>
              <a:buChar char="•"/>
            </a:pPr>
            <a:r>
              <a:rPr lang="en-US" b="1">
                <a:solidFill>
                  <a:schemeClr val="bg1"/>
                </a:solidFill>
              </a:rPr>
              <a:t> </a:t>
            </a:r>
            <a:r>
              <a:rPr lang="en-US" b="1">
                <a:solidFill>
                  <a:srgbClr val="FFCC00"/>
                </a:solidFill>
              </a:rPr>
              <a:t>High in the Sky </a:t>
            </a:r>
            <a:r>
              <a:rPr lang="en-US">
                <a:solidFill>
                  <a:schemeClr val="bg1"/>
                </a:solidFill>
              </a:rPr>
              <a:t> Weather balloons carry electronic equipment that can measure weather conditions as high as 30 km above Earth’s surface.</a:t>
            </a:r>
          </a:p>
          <a:p>
            <a:pPr>
              <a:buClr>
                <a:srgbClr val="FFCC00"/>
              </a:buClr>
            </a:pPr>
            <a:r>
              <a:rPr lang="en-US" b="1">
                <a:solidFill>
                  <a:schemeClr val="bg1"/>
                </a:solidFill>
              </a:rPr>
              <a:t> </a:t>
            </a:r>
            <a:r>
              <a:rPr lang="en-US" sz="3600" b="1">
                <a:solidFill>
                  <a:srgbClr val="FFCC00"/>
                </a:solidFill>
              </a:rPr>
              <a:t>Measuring Air Temperature and Pressure</a:t>
            </a:r>
            <a:r>
              <a:rPr lang="en-US" b="1">
                <a:solidFill>
                  <a:srgbClr val="FFCC00"/>
                </a:solidFill>
              </a:rPr>
              <a:t> </a:t>
            </a:r>
            <a:r>
              <a:rPr lang="en-US">
                <a:solidFill>
                  <a:schemeClr val="bg1"/>
                </a:solidFill>
              </a:rPr>
              <a:t> </a:t>
            </a:r>
          </a:p>
          <a:p>
            <a:pPr>
              <a:buClr>
                <a:srgbClr val="FFCC00"/>
              </a:buClr>
            </a:pPr>
            <a:r>
              <a:rPr lang="en-US" b="1">
                <a:solidFill>
                  <a:srgbClr val="FFCC00"/>
                </a:solidFill>
              </a:rPr>
              <a:t>Thermometer-</a:t>
            </a:r>
            <a:r>
              <a:rPr lang="en-US">
                <a:solidFill>
                  <a:schemeClr val="bg1"/>
                </a:solidFill>
              </a:rPr>
              <a:t> A tool used to measure air temperature </a:t>
            </a:r>
          </a:p>
          <a:p>
            <a:pPr>
              <a:buClr>
                <a:srgbClr val="FFCC00"/>
              </a:buClr>
            </a:pPr>
            <a:r>
              <a:rPr lang="en-US" b="1">
                <a:solidFill>
                  <a:srgbClr val="FFCC00"/>
                </a:solidFill>
              </a:rPr>
              <a:t>Barometer-</a:t>
            </a:r>
            <a:r>
              <a:rPr lang="en-US">
                <a:solidFill>
                  <a:schemeClr val="bg1"/>
                </a:solidFill>
              </a:rPr>
              <a:t> instrument used to measure air pressure is a</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8732">
                                            <p:txEl>
                                              <p:pRg st="3" end="3"/>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499"/>
                                          </p:stCondLst>
                                        </p:cTn>
                                        <p:tgtEl>
                                          <p:spTgt spid="158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2"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8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07884" name="Rectangle 12"/>
          <p:cNvSpPr>
            <a:spLocks noChangeArrowheads="1"/>
          </p:cNvSpPr>
          <p:nvPr/>
        </p:nvSpPr>
        <p:spPr bwMode="auto">
          <a:xfrm>
            <a:off x="0" y="0"/>
            <a:ext cx="9144000" cy="6978650"/>
          </a:xfrm>
          <a:prstGeom prst="rect">
            <a:avLst/>
          </a:prstGeom>
          <a:solidFill>
            <a:schemeClr val="tx1"/>
          </a:solidFill>
          <a:ln w="12700">
            <a:noFill/>
            <a:miter lim="800000"/>
            <a:headEnd/>
            <a:tailEnd/>
          </a:ln>
          <a:effectLst/>
        </p:spPr>
        <p:txBody>
          <a:bodyPr lIns="90487" tIns="44450" rIns="90487" bIns="44450">
            <a:spAutoFit/>
          </a:bodyPr>
          <a:lstStyle/>
          <a:p>
            <a:pPr>
              <a:buClr>
                <a:srgbClr val="FFCC00"/>
              </a:buClr>
              <a:buFontTx/>
              <a:buChar char="•"/>
            </a:pPr>
            <a:r>
              <a:rPr lang="en-US" b="1">
                <a:solidFill>
                  <a:srgbClr val="FFCC00"/>
                </a:solidFill>
              </a:rPr>
              <a:t> </a:t>
            </a:r>
            <a:r>
              <a:rPr lang="en-US" sz="3600" b="1">
                <a:solidFill>
                  <a:srgbClr val="FFCC00"/>
                </a:solidFill>
              </a:rPr>
              <a:t>Measuring Wind Direction</a:t>
            </a:r>
            <a:r>
              <a:rPr lang="en-US" b="1">
                <a:solidFill>
                  <a:schemeClr val="bg1"/>
                </a:solidFill>
              </a:rPr>
              <a:t>  </a:t>
            </a:r>
          </a:p>
          <a:p>
            <a:pPr>
              <a:buClr>
                <a:srgbClr val="FFCC00"/>
              </a:buClr>
            </a:pPr>
            <a:r>
              <a:rPr lang="en-US">
                <a:solidFill>
                  <a:schemeClr val="bg1"/>
                </a:solidFill>
              </a:rPr>
              <a:t>Wind direction can be measured by using a windsock or a wind vane.</a:t>
            </a:r>
          </a:p>
          <a:p>
            <a:pPr>
              <a:buClr>
                <a:srgbClr val="FFCC00"/>
              </a:buClr>
              <a:buFontTx/>
              <a:buChar char="•"/>
            </a:pPr>
            <a:endParaRPr lang="en-US" sz="800">
              <a:solidFill>
                <a:schemeClr val="bg1"/>
              </a:solidFill>
            </a:endParaRPr>
          </a:p>
          <a:p>
            <a:pPr>
              <a:buClr>
                <a:srgbClr val="FFCC00"/>
              </a:buClr>
              <a:buFontTx/>
              <a:buChar char="•"/>
            </a:pPr>
            <a:r>
              <a:rPr lang="en-US" sz="3600">
                <a:solidFill>
                  <a:schemeClr val="bg1"/>
                </a:solidFill>
              </a:rPr>
              <a:t> </a:t>
            </a:r>
            <a:r>
              <a:rPr lang="en-US" sz="3600" b="1">
                <a:solidFill>
                  <a:srgbClr val="FFCC00"/>
                </a:solidFill>
              </a:rPr>
              <a:t>Measuring Wind Speed</a:t>
            </a:r>
            <a:r>
              <a:rPr lang="en-US" b="1">
                <a:solidFill>
                  <a:srgbClr val="FFCC00"/>
                </a:solidFill>
              </a:rPr>
              <a:t> </a:t>
            </a:r>
            <a:r>
              <a:rPr lang="en-US">
                <a:solidFill>
                  <a:schemeClr val="bg1"/>
                </a:solidFill>
              </a:rPr>
              <a:t> </a:t>
            </a:r>
          </a:p>
          <a:p>
            <a:pPr>
              <a:buClr>
                <a:srgbClr val="FFCC00"/>
              </a:buClr>
            </a:pPr>
            <a:r>
              <a:rPr lang="en-US">
                <a:solidFill>
                  <a:schemeClr val="bg1"/>
                </a:solidFill>
              </a:rPr>
              <a:t> </a:t>
            </a:r>
            <a:r>
              <a:rPr lang="en-US" b="1">
                <a:solidFill>
                  <a:srgbClr val="FFCC00"/>
                </a:solidFill>
              </a:rPr>
              <a:t>anemometer-</a:t>
            </a:r>
            <a:r>
              <a:rPr lang="en-US">
                <a:solidFill>
                  <a:schemeClr val="bg1"/>
                </a:solidFill>
              </a:rPr>
              <a:t>An instrument used to measure wind speed </a:t>
            </a:r>
            <a:endParaRPr lang="en-US" b="1">
              <a:solidFill>
                <a:srgbClr val="FFCC00"/>
              </a:solidFill>
            </a:endParaRPr>
          </a:p>
          <a:p>
            <a:pPr>
              <a:buClr>
                <a:srgbClr val="FFCC00"/>
              </a:buClr>
            </a:pPr>
            <a:endParaRPr lang="en-US" sz="800">
              <a:solidFill>
                <a:schemeClr val="bg1"/>
              </a:solidFill>
            </a:endParaRPr>
          </a:p>
          <a:p>
            <a:pPr>
              <a:buClr>
                <a:srgbClr val="FFCC00"/>
              </a:buClr>
              <a:buFontTx/>
              <a:buChar char="•"/>
            </a:pPr>
            <a:r>
              <a:rPr lang="en-US" sz="3600" b="1">
                <a:solidFill>
                  <a:schemeClr val="bg1"/>
                </a:solidFill>
              </a:rPr>
              <a:t> </a:t>
            </a:r>
            <a:r>
              <a:rPr lang="en-US" sz="3600" b="1">
                <a:solidFill>
                  <a:srgbClr val="FFCC00"/>
                </a:solidFill>
              </a:rPr>
              <a:t>Radar and Satellites </a:t>
            </a:r>
          </a:p>
          <a:p>
            <a:pPr>
              <a:buClr>
                <a:srgbClr val="FFCC00"/>
              </a:buClr>
            </a:pPr>
            <a:r>
              <a:rPr lang="en-US">
                <a:solidFill>
                  <a:schemeClr val="bg1"/>
                </a:solidFill>
              </a:rPr>
              <a:t> Radar is used to find the location, movement, and amount of precipitation. </a:t>
            </a:r>
          </a:p>
          <a:p>
            <a:pPr>
              <a:buClr>
                <a:srgbClr val="FFCC00"/>
              </a:buClr>
            </a:pPr>
            <a:r>
              <a:rPr lang="en-US">
                <a:solidFill>
                  <a:schemeClr val="bg1"/>
                </a:solidFill>
              </a:rPr>
              <a:t>Weather satellites</a:t>
            </a:r>
            <a:r>
              <a:rPr lang="en-US" i="1">
                <a:solidFill>
                  <a:schemeClr val="bg1"/>
                </a:solidFill>
              </a:rPr>
              <a:t> </a:t>
            </a:r>
            <a:r>
              <a:rPr lang="en-US">
                <a:solidFill>
                  <a:schemeClr val="bg1"/>
                </a:solidFill>
              </a:rPr>
              <a:t>that orbit Earth provide images of weather systems.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8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788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788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788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788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7884">
                                            <p:txEl>
                                              <p:pRg st="8" end="8"/>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499"/>
                                          </p:stCondLst>
                                        </p:cTn>
                                        <p:tgtEl>
                                          <p:spTgt spid="207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4"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bwMode="auto">
          <a:xfrm>
            <a:off x="457200" y="68263"/>
            <a:ext cx="8229600" cy="411162"/>
          </a:xfrm>
          <a:noFill/>
          <a:ln>
            <a:miter lim="800000"/>
            <a:headEnd/>
            <a:tailEnd/>
          </a:ln>
        </p:spPr>
        <p:txBody>
          <a:bodyPr vert="horz" wrap="square" lIns="91440" tIns="45720" rIns="91440" bIns="45720" numCol="1" anchor="t" anchorCtr="0" compatLnSpc="1">
            <a:prstTxWarp prst="textNoShape">
              <a:avLst/>
            </a:prstTxWarp>
          </a:bodyPr>
          <a:lstStyle/>
          <a:p>
            <a:r>
              <a:rPr lang="en-US" sz="4000" b="1" u="sng">
                <a:solidFill>
                  <a:schemeClr val="bg1"/>
                </a:solidFill>
              </a:rPr>
              <a:t>Side Notes</a:t>
            </a:r>
          </a:p>
        </p:txBody>
      </p:sp>
      <p:sp>
        <p:nvSpPr>
          <p:cNvPr id="399363" name="Rectangle 3"/>
          <p:cNvSpPr>
            <a:spLocks noGrp="1" noChangeArrowheads="1"/>
          </p:cNvSpPr>
          <p:nvPr>
            <p:ph type="body" idx="1"/>
          </p:nvPr>
        </p:nvSpPr>
        <p:spPr bwMode="auto">
          <a:xfrm>
            <a:off x="457200" y="990600"/>
            <a:ext cx="8229600" cy="5029200"/>
          </a:xfrm>
          <a:noFill/>
          <a:ln>
            <a:miter lim="800000"/>
            <a:headEnd/>
            <a:tailEnd/>
          </a:ln>
        </p:spPr>
        <p:txBody>
          <a:bodyPr vert="horz" wrap="square" lIns="91440" tIns="45720" rIns="91440" bIns="45720" numCol="1" anchor="t" anchorCtr="0" compatLnSpc="1">
            <a:prstTxWarp prst="textNoShape">
              <a:avLst/>
            </a:prstTxWarp>
          </a:bodyPr>
          <a:lstStyle/>
          <a:p>
            <a:r>
              <a:rPr lang="en-US" sz="4000" b="1">
                <a:solidFill>
                  <a:schemeClr val="bg1"/>
                </a:solidFill>
              </a:rPr>
              <a:t>Doppler Radar- Radar system that uses sound frequencies.</a:t>
            </a:r>
          </a:p>
          <a:p>
            <a:r>
              <a:rPr lang="en-US" sz="4000" b="1">
                <a:solidFill>
                  <a:schemeClr val="bg1"/>
                </a:solidFill>
              </a:rPr>
              <a:t>Sounds are emitted and bounce back off of moisture in the air.</a:t>
            </a:r>
          </a:p>
          <a:p>
            <a:r>
              <a:rPr lang="en-US" sz="4000" b="1">
                <a:solidFill>
                  <a:schemeClr val="bg1"/>
                </a:solidFill>
              </a:rPr>
              <a:t>The change in frequency tells meteorologists the direction and speed of system.</a:t>
            </a:r>
          </a:p>
        </p:txBody>
      </p:sp>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8" name="Picture 10"/>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160779" name="Text Box 11"/>
          <p:cNvSpPr txBox="1">
            <a:spLocks noChangeArrowheads="1"/>
          </p:cNvSpPr>
          <p:nvPr/>
        </p:nvSpPr>
        <p:spPr bwMode="auto">
          <a:xfrm>
            <a:off x="3352800" y="152400"/>
            <a:ext cx="4764088"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4  </a:t>
            </a:r>
            <a:r>
              <a:rPr lang="en-US" sz="2000" b="1">
                <a:solidFill>
                  <a:schemeClr val="bg1"/>
                </a:solidFill>
              </a:rPr>
              <a:t>Forecasting the Weather</a:t>
            </a:r>
          </a:p>
        </p:txBody>
      </p:sp>
      <p:sp>
        <p:nvSpPr>
          <p:cNvPr id="160781" name="Rectangle 13"/>
          <p:cNvSpPr>
            <a:spLocks noChangeArrowheads="1"/>
          </p:cNvSpPr>
          <p:nvPr/>
        </p:nvSpPr>
        <p:spPr bwMode="auto">
          <a:xfrm>
            <a:off x="0" y="549275"/>
            <a:ext cx="9448800" cy="1933575"/>
          </a:xfrm>
          <a:prstGeom prst="rect">
            <a:avLst/>
          </a:prstGeom>
          <a:solidFill>
            <a:schemeClr val="tx1"/>
          </a:solidFill>
          <a:ln w="12700">
            <a:noFill/>
            <a:miter lim="800000"/>
            <a:headEnd/>
            <a:tailEnd/>
          </a:ln>
          <a:effectLst/>
        </p:spPr>
        <p:txBody>
          <a:bodyPr lIns="90487" tIns="44450" rIns="90487" bIns="44450">
            <a:spAutoFit/>
          </a:bodyPr>
          <a:lstStyle/>
          <a:p>
            <a:pPr>
              <a:buClr>
                <a:srgbClr val="FFCC00"/>
              </a:buClr>
              <a:buFontTx/>
              <a:buChar char="•"/>
            </a:pPr>
            <a:r>
              <a:rPr lang="en-US" sz="2800" b="1" dirty="0"/>
              <a:t> </a:t>
            </a:r>
            <a:r>
              <a:rPr lang="en-US" sz="2800" b="1" dirty="0">
                <a:solidFill>
                  <a:srgbClr val="FFCC00"/>
                </a:solidFill>
              </a:rPr>
              <a:t>Who Makes the </a:t>
            </a:r>
            <a:r>
              <a:rPr lang="en-US" sz="2800" b="1" dirty="0" smtClean="0">
                <a:solidFill>
                  <a:srgbClr val="FFCC00"/>
                </a:solidFill>
              </a:rPr>
              <a:t>Weather Maps-</a:t>
            </a:r>
            <a:r>
              <a:rPr lang="en-US" sz="2800" dirty="0" smtClean="0">
                <a:solidFill>
                  <a:schemeClr val="bg1"/>
                </a:solidFill>
              </a:rPr>
              <a:t> </a:t>
            </a:r>
            <a:r>
              <a:rPr lang="en-US" sz="2800" dirty="0">
                <a:solidFill>
                  <a:schemeClr val="bg1"/>
                </a:solidFill>
              </a:rPr>
              <a:t>The National Weather Service produces weather maps based on information gathered from about 1,000 weather stations across the United States.</a:t>
            </a:r>
            <a:endParaRPr lang="en-US" sz="900" dirty="0">
              <a:solidFill>
                <a:schemeClr val="bg1"/>
              </a:solidFill>
            </a:endParaRPr>
          </a:p>
          <a:p>
            <a:pPr>
              <a:buClr>
                <a:srgbClr val="FFCC00"/>
              </a:buClr>
              <a:buFontTx/>
              <a:buChar char="•"/>
            </a:pPr>
            <a:endParaRPr lang="en-US" sz="900" dirty="0">
              <a:solidFill>
                <a:schemeClr val="bg1"/>
              </a:solidFill>
            </a:endParaRPr>
          </a:p>
        </p:txBody>
      </p:sp>
      <p:pic>
        <p:nvPicPr>
          <p:cNvPr id="160785" name="Picture 17"/>
          <p:cNvPicPr>
            <a:picLocks noChangeAspect="1" noChangeArrowheads="1"/>
          </p:cNvPicPr>
          <p:nvPr/>
        </p:nvPicPr>
        <p:blipFill>
          <a:blip r:embed="rId4" cstate="print"/>
          <a:srcRect/>
          <a:stretch>
            <a:fillRect/>
          </a:stretch>
        </p:blipFill>
        <p:spPr bwMode="auto">
          <a:xfrm>
            <a:off x="-38100" y="2398713"/>
            <a:ext cx="9182100" cy="43688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781">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60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2" name="Text Box 10"/>
          <p:cNvSpPr txBox="1">
            <a:spLocks noChangeArrowheads="1"/>
          </p:cNvSpPr>
          <p:nvPr/>
        </p:nvSpPr>
        <p:spPr bwMode="auto">
          <a:xfrm>
            <a:off x="4800600" y="0"/>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sp>
        <p:nvSpPr>
          <p:cNvPr id="131083" name="Rectangle 11"/>
          <p:cNvSpPr>
            <a:spLocks noChangeArrowheads="1"/>
          </p:cNvSpPr>
          <p:nvPr/>
        </p:nvSpPr>
        <p:spPr bwMode="auto">
          <a:xfrm>
            <a:off x="66675" y="0"/>
            <a:ext cx="3895725" cy="638175"/>
          </a:xfrm>
          <a:prstGeom prst="rect">
            <a:avLst/>
          </a:prstGeom>
          <a:solidFill>
            <a:schemeClr val="accent2"/>
          </a:solidFill>
          <a:ln w="12700">
            <a:noFill/>
            <a:miter lim="800000"/>
            <a:headEnd/>
            <a:tailEnd/>
          </a:ln>
          <a:effectLst/>
        </p:spPr>
        <p:txBody>
          <a:bodyPr lIns="90487" tIns="44450" rIns="90487" bIns="44450">
            <a:spAutoFit/>
          </a:bodyPr>
          <a:lstStyle/>
          <a:p>
            <a:r>
              <a:rPr lang="en-US" sz="3600" b="1" u="sng">
                <a:solidFill>
                  <a:srgbClr val="FFCC00"/>
                </a:solidFill>
              </a:rPr>
              <a:t>The Water Cycle</a:t>
            </a:r>
          </a:p>
        </p:txBody>
      </p:sp>
      <p:sp>
        <p:nvSpPr>
          <p:cNvPr id="131084" name="Rectangle 12"/>
          <p:cNvSpPr>
            <a:spLocks noChangeArrowheads="1"/>
          </p:cNvSpPr>
          <p:nvPr/>
        </p:nvSpPr>
        <p:spPr bwMode="auto">
          <a:xfrm>
            <a:off x="0" y="638175"/>
            <a:ext cx="9144000" cy="6130925"/>
          </a:xfrm>
          <a:prstGeom prst="rect">
            <a:avLst/>
          </a:prstGeom>
          <a:solidFill>
            <a:schemeClr val="hlink"/>
          </a:solidFill>
          <a:ln w="12700">
            <a:noFill/>
            <a:miter lim="800000"/>
            <a:headEnd/>
            <a:tailEnd/>
          </a:ln>
          <a:effectLst/>
        </p:spPr>
        <p:txBody>
          <a:bodyPr lIns="90487" tIns="44450" rIns="90487" bIns="44450">
            <a:spAutoFit/>
          </a:bodyPr>
          <a:lstStyle/>
          <a:p>
            <a:pPr>
              <a:buClr>
                <a:srgbClr val="FFCC00"/>
              </a:buClr>
              <a:buFontTx/>
              <a:buChar char="•"/>
            </a:pPr>
            <a:r>
              <a:rPr lang="en-US" sz="3600"/>
              <a:t> The condition of the atmosphere is affected by the amount of water in the air.</a:t>
            </a:r>
          </a:p>
          <a:p>
            <a:pPr>
              <a:buClr>
                <a:srgbClr val="FFCC00"/>
              </a:buClr>
            </a:pPr>
            <a:endParaRPr lang="en-US" sz="3600"/>
          </a:p>
          <a:p>
            <a:pPr>
              <a:buClr>
                <a:srgbClr val="FFCC00"/>
              </a:buClr>
              <a:buFontTx/>
              <a:buChar char="•"/>
            </a:pPr>
            <a:r>
              <a:rPr lang="en-US" sz="3600"/>
              <a:t>Water in liquid, solid, and gaseous states is constantly being recycled through the water cycle. </a:t>
            </a:r>
          </a:p>
          <a:p>
            <a:pPr>
              <a:buClr>
                <a:srgbClr val="FFCC00"/>
              </a:buClr>
            </a:pPr>
            <a:endParaRPr lang="en-US" sz="3600"/>
          </a:p>
          <a:p>
            <a:pPr>
              <a:buClr>
                <a:srgbClr val="FFCC00"/>
              </a:buClr>
              <a:buFontTx/>
              <a:buChar char="•"/>
            </a:pPr>
            <a:r>
              <a:rPr lang="en-US" sz="3600"/>
              <a:t> The </a:t>
            </a:r>
            <a:r>
              <a:rPr lang="en-US" sz="3600" b="1"/>
              <a:t>water cycle</a:t>
            </a:r>
            <a:r>
              <a:rPr lang="en-US" sz="3600"/>
              <a:t> is the continuous movement of water from sources on Earth’s surface into the air, onto and over land, into the ground, and back to the surface &amp; air.</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0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bwMode="auto">
          <a:xfrm>
            <a:off x="914400" y="68263"/>
            <a:ext cx="8229600" cy="411162"/>
          </a:xfrm>
          <a:noFill/>
          <a:ln>
            <a:miter lim="800000"/>
            <a:headEnd/>
            <a:tailEnd/>
          </a:ln>
        </p:spPr>
        <p:txBody>
          <a:bodyPr vert="horz" wrap="square" lIns="91440" tIns="45720" rIns="91440" bIns="45720" numCol="1" anchor="t" anchorCtr="0" compatLnSpc="1">
            <a:prstTxWarp prst="textNoShape">
              <a:avLst/>
            </a:prstTxWarp>
          </a:bodyPr>
          <a:lstStyle/>
          <a:p>
            <a:r>
              <a:rPr lang="en-US" sz="4000" b="1" u="sng">
                <a:solidFill>
                  <a:schemeClr val="bg1"/>
                </a:solidFill>
              </a:rPr>
              <a:t>SIDE NOTES</a:t>
            </a:r>
          </a:p>
        </p:txBody>
      </p:sp>
      <p:sp>
        <p:nvSpPr>
          <p:cNvPr id="400387" name="Rectangle 3"/>
          <p:cNvSpPr>
            <a:spLocks noGrp="1" noChangeArrowheads="1"/>
          </p:cNvSpPr>
          <p:nvPr>
            <p:ph type="body" idx="1"/>
          </p:nvPr>
        </p:nvSpPr>
        <p:spPr bwMode="auto">
          <a:xfrm>
            <a:off x="457200" y="1066800"/>
            <a:ext cx="8229600" cy="5791200"/>
          </a:xfrm>
          <a:solidFill>
            <a:schemeClr val="accent1"/>
          </a:solidFill>
          <a:ln>
            <a:miter lim="800000"/>
            <a:headEnd/>
            <a:tailEnd/>
          </a:ln>
        </p:spPr>
        <p:txBody>
          <a:bodyPr vert="horz" wrap="square" lIns="91440" tIns="45720" rIns="91440" bIns="45720" numCol="1" anchor="t" anchorCtr="0" compatLnSpc="1">
            <a:prstTxWarp prst="textNoShape">
              <a:avLst/>
            </a:prstTxWarp>
          </a:bodyPr>
          <a:lstStyle/>
          <a:p>
            <a:r>
              <a:rPr lang="en-US" sz="4000" b="1"/>
              <a:t>Weather stations collect data on </a:t>
            </a:r>
          </a:p>
          <a:p>
            <a:pPr lvl="1"/>
            <a:r>
              <a:rPr lang="en-US" sz="4000" b="1"/>
              <a:t>Precipitation</a:t>
            </a:r>
          </a:p>
          <a:p>
            <a:pPr lvl="1"/>
            <a:r>
              <a:rPr lang="en-US" sz="4000" b="1"/>
              <a:t>Humidity</a:t>
            </a:r>
          </a:p>
          <a:p>
            <a:pPr lvl="1"/>
            <a:r>
              <a:rPr lang="en-US" sz="4000" b="1"/>
              <a:t>Wind direction and speed</a:t>
            </a:r>
          </a:p>
          <a:p>
            <a:pPr lvl="1"/>
            <a:r>
              <a:rPr lang="en-US" sz="4000" b="1"/>
              <a:t>Dew point</a:t>
            </a:r>
          </a:p>
          <a:p>
            <a:pPr lvl="1"/>
            <a:r>
              <a:rPr lang="en-US" sz="4000" b="1"/>
              <a:t>Cloud Cover</a:t>
            </a:r>
          </a:p>
          <a:p>
            <a:pPr lvl="1"/>
            <a:r>
              <a:rPr lang="en-US" sz="4000" b="1"/>
              <a:t>Temperature</a:t>
            </a:r>
          </a:p>
          <a:p>
            <a:pPr lvl="1"/>
            <a:r>
              <a:rPr lang="en-US" sz="4000" b="1"/>
              <a:t>Air pressure</a:t>
            </a:r>
          </a:p>
        </p:txBody>
      </p:sp>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pic>
        <p:nvPicPr>
          <p:cNvPr id="208912" name="Picture 16"/>
          <p:cNvPicPr>
            <a:picLocks noChangeAspect="1" noChangeArrowheads="1"/>
          </p:cNvPicPr>
          <p:nvPr/>
        </p:nvPicPr>
        <p:blipFill>
          <a:blip r:embed="rId4" cstate="print"/>
          <a:srcRect/>
          <a:stretch>
            <a:fillRect/>
          </a:stretch>
        </p:blipFill>
        <p:spPr bwMode="auto">
          <a:xfrm>
            <a:off x="0" y="-38100"/>
            <a:ext cx="9144000" cy="6896100"/>
          </a:xfrm>
          <a:prstGeom prst="rect">
            <a:avLst/>
          </a:prstGeo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8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bwMode="auto">
          <a:xfrm>
            <a:off x="9144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u="sng">
                <a:solidFill>
                  <a:schemeClr val="bg1"/>
                </a:solidFill>
              </a:rPr>
              <a:t>Side Notes</a:t>
            </a:r>
          </a:p>
        </p:txBody>
      </p:sp>
      <p:sp>
        <p:nvSpPr>
          <p:cNvPr id="401411" name="Rectangle 3"/>
          <p:cNvSpPr>
            <a:spLocks noGrp="1" noChangeArrowheads="1"/>
          </p:cNvSpPr>
          <p:nvPr>
            <p:ph type="body" idx="1"/>
          </p:nvPr>
        </p:nvSpPr>
        <p:spPr bwMode="auto">
          <a:xfrm>
            <a:off x="457200" y="1143000"/>
            <a:ext cx="8229600" cy="5257800"/>
          </a:xfrm>
          <a:noFill/>
          <a:ln>
            <a:miter lim="800000"/>
            <a:headEnd/>
            <a:tailEnd/>
          </a:ln>
        </p:spPr>
        <p:txBody>
          <a:bodyPr vert="horz" wrap="square" lIns="91440" tIns="45720" rIns="91440" bIns="45720" numCol="1" anchor="t" anchorCtr="0" compatLnSpc="1">
            <a:prstTxWarp prst="textNoShape">
              <a:avLst/>
            </a:prstTxWarp>
          </a:bodyPr>
          <a:lstStyle/>
          <a:p>
            <a:r>
              <a:rPr lang="en-US" sz="4000" b="1">
                <a:solidFill>
                  <a:schemeClr val="bg1"/>
                </a:solidFill>
              </a:rPr>
              <a:t>Frontal Systems move according to the winds </a:t>
            </a:r>
          </a:p>
          <a:p>
            <a:r>
              <a:rPr lang="en-US" sz="4000" b="1">
                <a:solidFill>
                  <a:schemeClr val="bg1"/>
                </a:solidFill>
              </a:rPr>
              <a:t>Frontal systems can spin slightly around the pressure center</a:t>
            </a:r>
          </a:p>
          <a:p>
            <a:endParaRPr lang="en-US" sz="1400" b="1">
              <a:solidFill>
                <a:schemeClr val="bg1"/>
              </a:solidFill>
            </a:endParaRPr>
          </a:p>
          <a:p>
            <a:r>
              <a:rPr lang="en-US" sz="4000" b="1">
                <a:solidFill>
                  <a:schemeClr val="bg1"/>
                </a:solidFill>
              </a:rPr>
              <a:t>Isobars- lines on weather maps that connect areas of equal air pressure</a:t>
            </a:r>
          </a:p>
        </p:txBody>
      </p:sp>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7" name="Picture 9"/>
          <p:cNvPicPr>
            <a:picLocks noChangeAspect="1" noChangeArrowheads="1"/>
          </p:cNvPicPr>
          <p:nvPr/>
        </p:nvPicPr>
        <p:blipFill>
          <a:blip r:embed="rId3" cstate="print"/>
          <a:srcRect/>
          <a:stretch>
            <a:fillRect/>
          </a:stretch>
        </p:blipFill>
        <p:spPr bwMode="auto">
          <a:xfrm>
            <a:off x="8101013" y="5503863"/>
            <a:ext cx="585787" cy="595312"/>
          </a:xfrm>
          <a:prstGeom prst="rect">
            <a:avLst/>
          </a:prstGeom>
          <a:noFill/>
        </p:spPr>
      </p:pic>
      <p:sp>
        <p:nvSpPr>
          <p:cNvPr id="191498" name="Text Box 10"/>
          <p:cNvSpPr txBox="1">
            <a:spLocks noChangeArrowheads="1"/>
          </p:cNvSpPr>
          <p:nvPr/>
        </p:nvSpPr>
        <p:spPr bwMode="auto">
          <a:xfrm>
            <a:off x="3429000" y="155575"/>
            <a:ext cx="4672013" cy="396875"/>
          </a:xfrm>
          <a:prstGeom prst="rect">
            <a:avLst/>
          </a:prstGeom>
          <a:noFill/>
          <a:ln w="12700">
            <a:noFill/>
            <a:miter lim="800000"/>
            <a:headEnd/>
            <a:tailEnd/>
          </a:ln>
          <a:effectLst/>
        </p:spPr>
        <p:txBody>
          <a:bodyPr>
            <a:spAutoFit/>
          </a:bodyPr>
          <a:lstStyle/>
          <a:p>
            <a:r>
              <a:rPr lang="en-US" sz="2000" b="1">
                <a:solidFill>
                  <a:schemeClr val="bg1"/>
                </a:solidFill>
              </a:rPr>
              <a:t>Understanding Weather</a:t>
            </a:r>
          </a:p>
        </p:txBody>
      </p:sp>
      <p:sp>
        <p:nvSpPr>
          <p:cNvPr id="191499" name="Rectangle 11"/>
          <p:cNvSpPr>
            <a:spLocks noChangeArrowheads="1"/>
          </p:cNvSpPr>
          <p:nvPr/>
        </p:nvSpPr>
        <p:spPr bwMode="auto">
          <a:xfrm>
            <a:off x="981075" y="1389063"/>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Concept Map</a:t>
            </a:r>
            <a:endParaRPr lang="en-US" sz="2800">
              <a:solidFill>
                <a:srgbClr val="FFCC00"/>
              </a:solidFill>
            </a:endParaRPr>
          </a:p>
        </p:txBody>
      </p:sp>
      <p:sp>
        <p:nvSpPr>
          <p:cNvPr id="191500" name="Rectangle 12"/>
          <p:cNvSpPr>
            <a:spLocks noChangeArrowheads="1"/>
          </p:cNvSpPr>
          <p:nvPr/>
        </p:nvSpPr>
        <p:spPr bwMode="auto">
          <a:xfrm>
            <a:off x="971550" y="2076450"/>
            <a:ext cx="7705725"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cs typeface="Times New Roman" pitchFamily="18" charset="0"/>
              </a:rPr>
              <a:t>Use the terms below to complete the concept map on the next slide.</a:t>
            </a:r>
            <a:endParaRPr lang="en-US" sz="2400">
              <a:solidFill>
                <a:schemeClr val="bg1"/>
              </a:solidFill>
            </a:endParaRPr>
          </a:p>
        </p:txBody>
      </p:sp>
      <p:graphicFrame>
        <p:nvGraphicFramePr>
          <p:cNvPr id="191520" name="Group 32"/>
          <p:cNvGraphicFramePr>
            <a:graphicFrameLocks noGrp="1"/>
          </p:cNvGraphicFramePr>
          <p:nvPr/>
        </p:nvGraphicFramePr>
        <p:xfrm>
          <a:off x="990600" y="3200400"/>
          <a:ext cx="7296150" cy="2895601"/>
        </p:xfrm>
        <a:graphic>
          <a:graphicData uri="http://schemas.openxmlformats.org/drawingml/2006/table">
            <a:tbl>
              <a:tblPr/>
              <a:tblGrid>
                <a:gridCol w="3649663"/>
                <a:gridCol w="3646487"/>
              </a:tblGrid>
              <a:tr h="23764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water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hail</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cumulus</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humidity</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weather</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air masses</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cirrus</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clouds</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400" b="1" i="0" u="none" strike="noStrike" cap="none" normalizeH="0" baseline="0" smtClean="0">
                          <a:ln>
                            <a:noFill/>
                          </a:ln>
                          <a:solidFill>
                            <a:srgbClr val="FFCC00"/>
                          </a:solidFill>
                          <a:effectLst/>
                          <a:latin typeface="Arial" charset="0"/>
                        </a:rPr>
                        <a:t>fronts</a:t>
                      </a:r>
                    </a:p>
                  </a:txBody>
                  <a:tcPr horzOverflow="overflow">
                    <a:lnL>
                      <a:noFill/>
                    </a:lnL>
                    <a:lnR cap="flat">
                      <a:noFill/>
                    </a:lnR>
                    <a:lnT cap="flat">
                      <a:noFill/>
                    </a:lnT>
                    <a:lnB>
                      <a:noFill/>
                    </a:lnB>
                    <a:lnTlToBr>
                      <a:noFill/>
                    </a:lnTlToBr>
                    <a:lnBlToTr>
                      <a:noFill/>
                    </a:lnBlToTr>
                    <a:noFill/>
                  </a:tcPr>
                </a:tc>
              </a:tr>
              <a:tr h="519113">
                <a:tc gridSpan="2">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rgbClr val="FFCC00"/>
                        </a:solidFill>
                        <a:effectLst/>
                        <a:latin typeface="Times" pitchFamily="18" charset="0"/>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
        <p:nvSpPr>
          <p:cNvPr id="191521" name="Rectangle 33"/>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92527" name="Picture 15"/>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93550" name="Picture 14"/>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1978" name="Rectangle 10"/>
          <p:cNvSpPr>
            <a:spLocks noChangeArrowheads="1"/>
          </p:cNvSpPr>
          <p:nvPr/>
        </p:nvSpPr>
        <p:spPr bwMode="auto">
          <a:xfrm>
            <a:off x="981075" y="238125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Reading</a:t>
            </a:r>
            <a:endParaRPr lang="en-US" sz="2800">
              <a:solidFill>
                <a:srgbClr val="FFCC00"/>
              </a:solidFill>
            </a:endParaRPr>
          </a:p>
        </p:txBody>
      </p:sp>
      <p:sp>
        <p:nvSpPr>
          <p:cNvPr id="211979" name="Rectangle 11"/>
          <p:cNvSpPr>
            <a:spLocks noChangeArrowheads="1"/>
          </p:cNvSpPr>
          <p:nvPr/>
        </p:nvSpPr>
        <p:spPr bwMode="auto">
          <a:xfrm>
            <a:off x="981075" y="3067050"/>
            <a:ext cx="7696200"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Read each of the passages. Then, answer the questions that follow each passage.</a:t>
            </a:r>
            <a:endParaRPr lang="en-US" sz="2400" b="1">
              <a:solidFill>
                <a:schemeClr val="bg1"/>
              </a:solidFill>
            </a:endParaRPr>
          </a:p>
        </p:txBody>
      </p:sp>
      <p:sp>
        <p:nvSpPr>
          <p:cNvPr id="211982"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1983"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00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3006"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3007" name="Text Box 15"/>
          <p:cNvSpPr txBox="1">
            <a:spLocks noChangeArrowheads="1"/>
          </p:cNvSpPr>
          <p:nvPr/>
        </p:nvSpPr>
        <p:spPr bwMode="auto">
          <a:xfrm>
            <a:off x="990600" y="1590675"/>
            <a:ext cx="7010400" cy="3743325"/>
          </a:xfrm>
          <a:prstGeom prst="rect">
            <a:avLst/>
          </a:prstGeom>
          <a:noFill/>
          <a:ln w="12700">
            <a:noFill/>
            <a:miter lim="800000"/>
            <a:headEnd/>
            <a:tailEnd/>
          </a:ln>
          <a:effectLst/>
        </p:spPr>
        <p:txBody>
          <a:bodyPr>
            <a:spAutoFit/>
          </a:bodyPr>
          <a:lstStyle/>
          <a:p>
            <a:r>
              <a:rPr lang="en-US" sz="2400" b="1">
                <a:solidFill>
                  <a:srgbClr val="FFCC00"/>
                </a:solidFill>
              </a:rPr>
              <a:t>Passage 1</a:t>
            </a:r>
            <a:r>
              <a:rPr lang="en-US" sz="2400" b="1">
                <a:solidFill>
                  <a:schemeClr val="bg1"/>
                </a:solidFill>
              </a:rPr>
              <a:t>  </a:t>
            </a:r>
            <a:r>
              <a:rPr lang="en-US" sz="2400">
                <a:solidFill>
                  <a:schemeClr val="bg1"/>
                </a:solidFill>
              </a:rPr>
              <a:t>In May 1997, a springtime tornado </a:t>
            </a:r>
            <a:r>
              <a:rPr lang="en-US" sz="2400" u="sng">
                <a:solidFill>
                  <a:schemeClr val="bg1"/>
                </a:solidFill>
              </a:rPr>
              <a:t>wreaked</a:t>
            </a:r>
            <a:r>
              <a:rPr lang="en-US" sz="2400">
                <a:solidFill>
                  <a:schemeClr val="bg1"/>
                </a:solidFill>
              </a:rPr>
              <a:t> havoc on Jarrell, Texas. The Jarrell tornado was a powerful tornado, whose wind speeds were estimated at more than 410 km/h. The winds of the twister were so strong that they peeled the asphalt from paved roads, stripped fields of corn bare, and destroyed an entire neighborhood. </a:t>
            </a:r>
          </a:p>
          <a:p>
            <a:endParaRPr lang="en-US" sz="2400">
              <a:solidFill>
                <a:schemeClr val="bg1"/>
              </a:solidFill>
            </a:endParaRPr>
          </a:p>
          <a:p>
            <a:r>
              <a:rPr lang="en-US" sz="2400" i="1">
                <a:solidFill>
                  <a:srgbClr val="FFCC00"/>
                </a:solidFill>
              </a:rPr>
              <a:t>Continued on the next slide</a:t>
            </a:r>
            <a:endParaRPr lang="en-US" sz="2400">
              <a:solidFill>
                <a:schemeClr val="bg1"/>
              </a:solidFill>
            </a:endParaRPr>
          </a:p>
        </p:txBody>
      </p:sp>
      <p:sp>
        <p:nvSpPr>
          <p:cNvPr id="213008" name="Rectangle 16"/>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402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4029" name="Text Box 13"/>
          <p:cNvSpPr txBox="1">
            <a:spLocks noChangeArrowheads="1"/>
          </p:cNvSpPr>
          <p:nvPr/>
        </p:nvSpPr>
        <p:spPr bwMode="auto">
          <a:xfrm>
            <a:off x="990600" y="1787525"/>
            <a:ext cx="6858000" cy="3013075"/>
          </a:xfrm>
          <a:prstGeom prst="rect">
            <a:avLst/>
          </a:prstGeom>
          <a:noFill/>
          <a:ln w="12700">
            <a:noFill/>
            <a:miter lim="800000"/>
            <a:headEnd/>
            <a:tailEnd/>
          </a:ln>
          <a:effectLst/>
        </p:spPr>
        <p:txBody>
          <a:bodyPr>
            <a:spAutoFit/>
          </a:bodyPr>
          <a:lstStyle/>
          <a:p>
            <a:r>
              <a:rPr lang="en-US" sz="2400" b="1">
                <a:solidFill>
                  <a:srgbClr val="FFCC00"/>
                </a:solidFill>
              </a:rPr>
              <a:t>Passage 1, </a:t>
            </a:r>
            <a:r>
              <a:rPr lang="en-US" sz="2400" i="1">
                <a:solidFill>
                  <a:srgbClr val="FFCC00"/>
                </a:solidFill>
              </a:rPr>
              <a:t>continued</a:t>
            </a:r>
            <a:r>
              <a:rPr lang="en-US" sz="2400" b="1">
                <a:solidFill>
                  <a:schemeClr val="bg1"/>
                </a:solidFill>
              </a:rPr>
              <a:t>  </a:t>
            </a:r>
            <a:r>
              <a:rPr lang="en-US" sz="2400">
                <a:solidFill>
                  <a:schemeClr val="bg1"/>
                </a:solidFill>
              </a:rPr>
              <a:t>Some tornadoes, such</a:t>
            </a:r>
            <a:r>
              <a:rPr lang="en-US" sz="2400" b="1">
                <a:solidFill>
                  <a:schemeClr val="bg1"/>
                </a:solidFill>
              </a:rPr>
              <a:t> </a:t>
            </a:r>
            <a:r>
              <a:rPr lang="en-US" sz="2400">
                <a:solidFill>
                  <a:schemeClr val="bg1"/>
                </a:solidFill>
              </a:rPr>
              <a:t>as the one that struck the town of Jarrell, are classified as violent tornadoes. Only 2% of the tornadoes that occur in the United States are categorized as violent tornadoes. Despite the fact that these types of tornadoes do not occur often, 70% of all tornado-related deaths are a result of violent tornadoes.</a:t>
            </a:r>
          </a:p>
        </p:txBody>
      </p:sp>
      <p:sp>
        <p:nvSpPr>
          <p:cNvPr id="214030"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505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5053" name="Text Box 13"/>
          <p:cNvSpPr txBox="1">
            <a:spLocks noChangeArrowheads="1"/>
          </p:cNvSpPr>
          <p:nvPr/>
        </p:nvSpPr>
        <p:spPr bwMode="auto">
          <a:xfrm>
            <a:off x="990600" y="1833563"/>
            <a:ext cx="6858000" cy="31956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In the passage, what does the word </a:t>
            </a:r>
            <a:r>
              <a:rPr lang="en-US" sz="2400" i="1">
                <a:solidFill>
                  <a:srgbClr val="FFCC00"/>
                </a:solidFill>
              </a:rPr>
              <a:t>wreaked </a:t>
            </a:r>
            <a:r>
              <a:rPr lang="en-US" sz="2400">
                <a:solidFill>
                  <a:srgbClr val="FFCC00"/>
                </a:solidFill>
              </a:rPr>
              <a:t>mean?</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smelled</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caused</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prevented</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removed</a:t>
            </a:r>
          </a:p>
        </p:txBody>
      </p:sp>
      <p:sp>
        <p:nvSpPr>
          <p:cNvPr id="215054"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2281" name="Text Box 9"/>
          <p:cNvSpPr txBox="1">
            <a:spLocks noChangeArrowheads="1"/>
          </p:cNvSpPr>
          <p:nvPr/>
        </p:nvSpPr>
        <p:spPr bwMode="auto">
          <a:xfrm>
            <a:off x="3429000" y="152400"/>
            <a:ext cx="38862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p>
        </p:txBody>
      </p:sp>
      <p:pic>
        <p:nvPicPr>
          <p:cNvPr id="182288" name="Picture 16"/>
          <p:cNvPicPr>
            <a:picLocks noChangeAspect="1" noChangeArrowheads="1"/>
          </p:cNvPicPr>
          <p:nvPr/>
        </p:nvPicPr>
        <p:blipFill>
          <a:blip r:embed="rId4" cstate="print"/>
          <a:srcRect/>
          <a:stretch>
            <a:fillRect/>
          </a:stretch>
        </p:blipFill>
        <p:spPr bwMode="auto">
          <a:xfrm>
            <a:off x="80963" y="0"/>
            <a:ext cx="9063037" cy="6734175"/>
          </a:xfrm>
          <a:prstGeom prst="rect">
            <a:avLst/>
          </a:prstGeom>
          <a:noFill/>
        </p:spPr>
      </p:pic>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2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8124"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8125" name="Text Box 13"/>
          <p:cNvSpPr txBox="1">
            <a:spLocks noChangeArrowheads="1"/>
          </p:cNvSpPr>
          <p:nvPr/>
        </p:nvSpPr>
        <p:spPr bwMode="auto">
          <a:xfrm>
            <a:off x="990600" y="1833563"/>
            <a:ext cx="6858000" cy="31956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In the passage, what does the word </a:t>
            </a:r>
            <a:r>
              <a:rPr lang="en-US" sz="2400" i="1">
                <a:solidFill>
                  <a:srgbClr val="FFCC00"/>
                </a:solidFill>
              </a:rPr>
              <a:t>wreaked </a:t>
            </a:r>
            <a:r>
              <a:rPr lang="en-US" sz="2400">
                <a:solidFill>
                  <a:srgbClr val="FFCC00"/>
                </a:solidFill>
              </a:rPr>
              <a:t>mean?</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smelled</a:t>
            </a:r>
          </a:p>
          <a:p>
            <a:pPr>
              <a:spcAft>
                <a:spcPct val="50000"/>
              </a:spcAft>
            </a:pPr>
            <a:r>
              <a:rPr lang="en-US" sz="2400" b="1">
                <a:solidFill>
                  <a:srgbClr val="FFCC00"/>
                </a:solidFill>
              </a:rPr>
              <a:t>B</a:t>
            </a:r>
            <a:r>
              <a:rPr lang="en-US" sz="2400" b="1">
                <a:solidFill>
                  <a:schemeClr val="bg1"/>
                </a:solidFill>
              </a:rPr>
              <a:t> </a:t>
            </a:r>
            <a:r>
              <a:rPr lang="en-US" sz="2400">
                <a:solidFill>
                  <a:srgbClr val="FFCC00"/>
                </a:solidFill>
              </a:rPr>
              <a:t>caused</a:t>
            </a:r>
            <a:endParaRPr lang="en-US" sz="2400">
              <a:solidFill>
                <a:schemeClr val="bg1"/>
              </a:solidFill>
            </a:endParaRP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prevented</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removed</a:t>
            </a:r>
          </a:p>
        </p:txBody>
      </p:sp>
      <p:sp>
        <p:nvSpPr>
          <p:cNvPr id="218126"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607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6077" name="Text Box 13"/>
          <p:cNvSpPr txBox="1">
            <a:spLocks noChangeArrowheads="1"/>
          </p:cNvSpPr>
          <p:nvPr/>
        </p:nvSpPr>
        <p:spPr bwMode="auto">
          <a:xfrm>
            <a:off x="990600" y="1752600"/>
            <a:ext cx="6858000" cy="3560763"/>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Which of the following can be concluded from the passage?</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Tornadoes often hit Jarrell, Texas.</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Most tornadoes fall into the violent category.</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The tornado that hit Jarrell was a rare type of tornado.</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Tornadoes always happen during the spring.</a:t>
            </a:r>
          </a:p>
        </p:txBody>
      </p:sp>
      <p:sp>
        <p:nvSpPr>
          <p:cNvPr id="216078"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914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9149" name="Text Box 13"/>
          <p:cNvSpPr txBox="1">
            <a:spLocks noChangeArrowheads="1"/>
          </p:cNvSpPr>
          <p:nvPr/>
        </p:nvSpPr>
        <p:spPr bwMode="auto">
          <a:xfrm>
            <a:off x="990600" y="1773238"/>
            <a:ext cx="6858000"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Which of the following can be concluded from the passage?</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Tornadoes often hit Jarrell, Texas.</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Most tornadoes fall into the violent category.</a:t>
            </a:r>
          </a:p>
          <a:p>
            <a:pPr>
              <a:spcAft>
                <a:spcPct val="50000"/>
              </a:spcAft>
            </a:pPr>
            <a:r>
              <a:rPr lang="en-US" sz="2400" b="1">
                <a:solidFill>
                  <a:srgbClr val="FFCC00"/>
                </a:solidFill>
              </a:rPr>
              <a:t>H</a:t>
            </a:r>
            <a:r>
              <a:rPr lang="en-US" sz="2400" b="1">
                <a:solidFill>
                  <a:schemeClr val="bg1"/>
                </a:solidFill>
              </a:rPr>
              <a:t> </a:t>
            </a:r>
            <a:r>
              <a:rPr lang="en-US" sz="2400">
                <a:solidFill>
                  <a:srgbClr val="FFCC00"/>
                </a:solidFill>
              </a:rPr>
              <a:t>The tornado that hit Jarrell was a rare type of tornado.</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Tornadoes always happen during the spring.</a:t>
            </a:r>
          </a:p>
        </p:txBody>
      </p:sp>
      <p:sp>
        <p:nvSpPr>
          <p:cNvPr id="219150"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1710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17101" name="Text Box 13"/>
          <p:cNvSpPr txBox="1">
            <a:spLocks noChangeArrowheads="1"/>
          </p:cNvSpPr>
          <p:nvPr/>
        </p:nvSpPr>
        <p:spPr bwMode="auto">
          <a:xfrm>
            <a:off x="1009650" y="1757363"/>
            <a:ext cx="7143750" cy="31956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Which of the following </a:t>
            </a:r>
            <a:r>
              <a:rPr lang="en-US" sz="2400" b="1">
                <a:solidFill>
                  <a:srgbClr val="FFCC00"/>
                </a:solidFill>
              </a:rPr>
              <a:t>best</a:t>
            </a:r>
            <a:r>
              <a:rPr lang="en-US" sz="2400">
                <a:solidFill>
                  <a:srgbClr val="FFCC00"/>
                </a:solidFill>
              </a:rPr>
              <a:t> describes a characteristic of violent tornadoes?</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Violent tornadoes destroy paved roads.</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Violent tornadoes damage crops.</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Violent tornadoes damage homes.</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Violent tornadoes have extremely strong winds.</a:t>
            </a:r>
          </a:p>
        </p:txBody>
      </p:sp>
      <p:sp>
        <p:nvSpPr>
          <p:cNvPr id="217102"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017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0173" name="Text Box 13"/>
          <p:cNvSpPr txBox="1">
            <a:spLocks noChangeArrowheads="1"/>
          </p:cNvSpPr>
          <p:nvPr/>
        </p:nvSpPr>
        <p:spPr bwMode="auto">
          <a:xfrm>
            <a:off x="1009650" y="1757363"/>
            <a:ext cx="7143750" cy="31956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Which of the following </a:t>
            </a:r>
            <a:r>
              <a:rPr lang="en-US" sz="2400" b="1">
                <a:solidFill>
                  <a:srgbClr val="FFCC00"/>
                </a:solidFill>
              </a:rPr>
              <a:t>best </a:t>
            </a:r>
            <a:r>
              <a:rPr lang="en-US" sz="2400">
                <a:solidFill>
                  <a:srgbClr val="FFCC00"/>
                </a:solidFill>
              </a:rPr>
              <a:t>describes a characteristic of violent tornadoes?</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Violent tornadoes destroy paved roads.</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Violent tornadoes damage crops.</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Violent tornadoes damage homes.</a:t>
            </a:r>
          </a:p>
          <a:p>
            <a:pPr>
              <a:spcAft>
                <a:spcPct val="50000"/>
              </a:spcAft>
            </a:pPr>
            <a:r>
              <a:rPr lang="en-US" sz="2400" b="1">
                <a:solidFill>
                  <a:srgbClr val="FFCC00"/>
                </a:solidFill>
              </a:rPr>
              <a:t>D</a:t>
            </a:r>
            <a:r>
              <a:rPr lang="en-US" sz="2400" b="1">
                <a:solidFill>
                  <a:schemeClr val="bg1"/>
                </a:solidFill>
              </a:rPr>
              <a:t> </a:t>
            </a:r>
            <a:r>
              <a:rPr lang="en-US" sz="2400">
                <a:solidFill>
                  <a:srgbClr val="FFCC00"/>
                </a:solidFill>
              </a:rPr>
              <a:t>Violent tornadoes have extremely strong winds.</a:t>
            </a:r>
            <a:endParaRPr lang="en-US" sz="2400">
              <a:solidFill>
                <a:schemeClr val="bg1"/>
              </a:solidFill>
            </a:endParaRPr>
          </a:p>
        </p:txBody>
      </p:sp>
      <p:sp>
        <p:nvSpPr>
          <p:cNvPr id="220174"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119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1197" name="Text Box 13"/>
          <p:cNvSpPr txBox="1">
            <a:spLocks noChangeArrowheads="1"/>
          </p:cNvSpPr>
          <p:nvPr/>
        </p:nvSpPr>
        <p:spPr bwMode="auto">
          <a:xfrm>
            <a:off x="990600" y="1727200"/>
            <a:ext cx="6858000" cy="3378200"/>
          </a:xfrm>
          <a:prstGeom prst="rect">
            <a:avLst/>
          </a:prstGeom>
          <a:noFill/>
          <a:ln w="12700">
            <a:noFill/>
            <a:miter lim="800000"/>
            <a:headEnd/>
            <a:tailEnd/>
          </a:ln>
          <a:effectLst/>
        </p:spPr>
        <p:txBody>
          <a:bodyPr>
            <a:spAutoFit/>
          </a:bodyPr>
          <a:lstStyle/>
          <a:p>
            <a:r>
              <a:rPr lang="en-US" sz="2400" b="1">
                <a:solidFill>
                  <a:srgbClr val="FFCC00"/>
                </a:solidFill>
              </a:rPr>
              <a:t>Passage 2</a:t>
            </a:r>
            <a:r>
              <a:rPr lang="en-US" sz="2400" b="1">
                <a:solidFill>
                  <a:schemeClr val="bg1"/>
                </a:solidFill>
              </a:rPr>
              <a:t>  </a:t>
            </a:r>
            <a:r>
              <a:rPr lang="en-US" sz="2400">
                <a:solidFill>
                  <a:schemeClr val="bg1"/>
                </a:solidFill>
              </a:rPr>
              <a:t>Water evaporates into the air from Earth’s surface. This water returns to Earth’s surface as </a:t>
            </a:r>
            <a:r>
              <a:rPr lang="en-US" sz="2400" u="sng">
                <a:solidFill>
                  <a:schemeClr val="bg1"/>
                </a:solidFill>
              </a:rPr>
              <a:t>precipitation</a:t>
            </a:r>
            <a:r>
              <a:rPr lang="en-US" sz="2400">
                <a:solidFill>
                  <a:schemeClr val="bg1"/>
                </a:solidFill>
              </a:rPr>
              <a:t>. Precipitation is water, in solid or liquid form, that falls from the air to Earth. The four major types of precipitation are rain, snow, sleet, and hail. The most common form of precipitation is rain. </a:t>
            </a:r>
          </a:p>
          <a:p>
            <a:endParaRPr lang="en-US" sz="2400">
              <a:solidFill>
                <a:schemeClr val="bg1"/>
              </a:solidFill>
            </a:endParaRPr>
          </a:p>
          <a:p>
            <a:r>
              <a:rPr lang="en-US" sz="2400" i="1">
                <a:solidFill>
                  <a:srgbClr val="FFCC00"/>
                </a:solidFill>
              </a:rPr>
              <a:t>Continued on the next slide</a:t>
            </a:r>
            <a:endParaRPr lang="en-US" sz="2400">
              <a:solidFill>
                <a:schemeClr val="bg1"/>
              </a:solidFill>
            </a:endParaRPr>
          </a:p>
        </p:txBody>
      </p:sp>
      <p:sp>
        <p:nvSpPr>
          <p:cNvPr id="221198"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222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2221" name="Text Box 13"/>
          <p:cNvSpPr txBox="1">
            <a:spLocks noChangeArrowheads="1"/>
          </p:cNvSpPr>
          <p:nvPr/>
        </p:nvSpPr>
        <p:spPr bwMode="auto">
          <a:xfrm>
            <a:off x="1009650" y="1651000"/>
            <a:ext cx="7143750" cy="3378200"/>
          </a:xfrm>
          <a:prstGeom prst="rect">
            <a:avLst/>
          </a:prstGeom>
          <a:noFill/>
          <a:ln w="12700">
            <a:noFill/>
            <a:miter lim="800000"/>
            <a:headEnd/>
            <a:tailEnd/>
          </a:ln>
          <a:effectLst/>
        </p:spPr>
        <p:txBody>
          <a:bodyPr>
            <a:spAutoFit/>
          </a:bodyPr>
          <a:lstStyle/>
          <a:p>
            <a:pPr>
              <a:tabLst>
                <a:tab pos="457200" algn="l"/>
              </a:tabLst>
            </a:pPr>
            <a:r>
              <a:rPr lang="en-US" sz="2400" b="1">
                <a:solidFill>
                  <a:srgbClr val="FFCC00"/>
                </a:solidFill>
              </a:rPr>
              <a:t>Passage 2,</a:t>
            </a:r>
            <a:r>
              <a:rPr lang="en-US" sz="2400" b="1">
                <a:solidFill>
                  <a:schemeClr val="bg1"/>
                </a:solidFill>
              </a:rPr>
              <a:t> </a:t>
            </a:r>
            <a:r>
              <a:rPr lang="en-US" sz="2400" i="1">
                <a:solidFill>
                  <a:srgbClr val="FFCC00"/>
                </a:solidFill>
              </a:rPr>
              <a:t>continued</a:t>
            </a:r>
            <a:r>
              <a:rPr lang="en-US" sz="2400" b="1">
                <a:solidFill>
                  <a:schemeClr val="bg1"/>
                </a:solidFill>
              </a:rPr>
              <a:t> </a:t>
            </a:r>
          </a:p>
          <a:p>
            <a:pPr>
              <a:tabLst>
                <a:tab pos="457200" algn="l"/>
              </a:tabLst>
            </a:pPr>
            <a:r>
              <a:rPr lang="en-US" sz="2400" b="1">
                <a:solidFill>
                  <a:schemeClr val="bg1"/>
                </a:solidFill>
              </a:rPr>
              <a:t>	</a:t>
            </a:r>
            <a:r>
              <a:rPr lang="en-US" sz="2400">
                <a:solidFill>
                  <a:schemeClr val="bg1"/>
                </a:solidFill>
              </a:rPr>
              <a:t>A cloud produces rain when the cloud’s water drops become a certain size. A raindrop</a:t>
            </a:r>
            <a:r>
              <a:rPr lang="en-US" sz="2400" b="1">
                <a:solidFill>
                  <a:schemeClr val="bg1"/>
                </a:solidFill>
              </a:rPr>
              <a:t> </a:t>
            </a:r>
            <a:r>
              <a:rPr lang="en-US" sz="2400">
                <a:solidFill>
                  <a:schemeClr val="bg1"/>
                </a:solidFill>
              </a:rPr>
              <a:t>begins as a water droplet that is smaller than the period at the end of this sentence. Before a water drop falls as rain, it must become about 100 times its original size. Water drops get larger by joining with other water drops. When the water drops become too heavy, they fall as precipitation.</a:t>
            </a:r>
          </a:p>
        </p:txBody>
      </p:sp>
      <p:sp>
        <p:nvSpPr>
          <p:cNvPr id="222222"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426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4269" name="Text Box 13"/>
          <p:cNvSpPr txBox="1">
            <a:spLocks noChangeArrowheads="1"/>
          </p:cNvSpPr>
          <p:nvPr/>
        </p:nvSpPr>
        <p:spPr bwMode="auto">
          <a:xfrm>
            <a:off x="990600" y="1682750"/>
            <a:ext cx="6858000" cy="4108450"/>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In this passage, what does </a:t>
            </a:r>
            <a:r>
              <a:rPr lang="en-US" sz="2400" i="1">
                <a:solidFill>
                  <a:srgbClr val="FFCC00"/>
                </a:solidFill>
              </a:rPr>
              <a:t>precipitation </a:t>
            </a:r>
            <a:r>
              <a:rPr lang="en-US" sz="2400">
                <a:solidFill>
                  <a:srgbClr val="FFCC00"/>
                </a:solidFill>
              </a:rPr>
              <a:t>mean?</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acceleration</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haste</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water that falls from the atmosphere to Earth</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separating a substance from a solution as a solid</a:t>
            </a:r>
          </a:p>
          <a:p>
            <a:pPr>
              <a:spcAft>
                <a:spcPct val="50000"/>
              </a:spcAft>
            </a:pPr>
            <a:endParaRPr lang="en-US" sz="2400">
              <a:solidFill>
                <a:schemeClr val="bg1"/>
              </a:solidFill>
            </a:endParaRPr>
          </a:p>
        </p:txBody>
      </p:sp>
      <p:sp>
        <p:nvSpPr>
          <p:cNvPr id="224270"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7340"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7341" name="Text Box 13"/>
          <p:cNvSpPr txBox="1">
            <a:spLocks noChangeArrowheads="1"/>
          </p:cNvSpPr>
          <p:nvPr/>
        </p:nvSpPr>
        <p:spPr bwMode="auto">
          <a:xfrm>
            <a:off x="990600" y="1682750"/>
            <a:ext cx="6858000" cy="4108450"/>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1. </a:t>
            </a:r>
            <a:r>
              <a:rPr lang="en-US" sz="2400">
                <a:solidFill>
                  <a:srgbClr val="FFCC00"/>
                </a:solidFill>
              </a:rPr>
              <a:t>In this passage, what does </a:t>
            </a:r>
            <a:r>
              <a:rPr lang="en-US" sz="2400" i="1">
                <a:solidFill>
                  <a:srgbClr val="FFCC00"/>
                </a:solidFill>
              </a:rPr>
              <a:t>precipitation </a:t>
            </a:r>
            <a:r>
              <a:rPr lang="en-US" sz="2400">
                <a:solidFill>
                  <a:srgbClr val="FFCC00"/>
                </a:solidFill>
              </a:rPr>
              <a:t>mean?</a:t>
            </a: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acceleration</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haste</a:t>
            </a:r>
          </a:p>
          <a:p>
            <a:pPr>
              <a:spcAft>
                <a:spcPct val="50000"/>
              </a:spcAft>
            </a:pPr>
            <a:r>
              <a:rPr lang="en-US" sz="2400" b="1">
                <a:solidFill>
                  <a:srgbClr val="FFCC00"/>
                </a:solidFill>
              </a:rPr>
              <a:t>C</a:t>
            </a:r>
            <a:r>
              <a:rPr lang="en-US" sz="2400" b="1">
                <a:solidFill>
                  <a:schemeClr val="bg1"/>
                </a:solidFill>
              </a:rPr>
              <a:t> </a:t>
            </a:r>
            <a:r>
              <a:rPr lang="en-US" sz="2400">
                <a:solidFill>
                  <a:srgbClr val="FFCC00"/>
                </a:solidFill>
              </a:rPr>
              <a:t>water that falls from the atmosphere to Earth</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separating a substance from a solution as a solid</a:t>
            </a:r>
          </a:p>
          <a:p>
            <a:pPr>
              <a:spcAft>
                <a:spcPct val="50000"/>
              </a:spcAft>
            </a:pPr>
            <a:endParaRPr lang="en-US" sz="2400">
              <a:solidFill>
                <a:schemeClr val="bg1"/>
              </a:solidFill>
            </a:endParaRPr>
          </a:p>
        </p:txBody>
      </p:sp>
      <p:sp>
        <p:nvSpPr>
          <p:cNvPr id="227342"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5292"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5293" name="Text Box 13"/>
          <p:cNvSpPr txBox="1">
            <a:spLocks noChangeArrowheads="1"/>
          </p:cNvSpPr>
          <p:nvPr/>
        </p:nvSpPr>
        <p:spPr bwMode="auto">
          <a:xfrm>
            <a:off x="1009650" y="1697038"/>
            <a:ext cx="7143750"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What is the main idea of the second paragraph?</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Rain occurs when the water droplets in clouds become large enough to fall.</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Raindrops are very small at first.</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Water droplets join with other water droplets to become larger.</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Rain is a form of precipitation.</a:t>
            </a:r>
          </a:p>
        </p:txBody>
      </p:sp>
      <p:sp>
        <p:nvSpPr>
          <p:cNvPr id="225294"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41" name="Picture 9"/>
          <p:cNvPicPr>
            <a:picLocks noChangeAspect="1" noChangeArrowheads="1"/>
          </p:cNvPicPr>
          <p:nvPr/>
        </p:nvPicPr>
        <p:blipFill>
          <a:blip r:embed="rId3" cstate="print"/>
          <a:srcRect/>
          <a:stretch>
            <a:fillRect/>
          </a:stretch>
        </p:blipFill>
        <p:spPr bwMode="auto">
          <a:xfrm>
            <a:off x="8124825" y="5521325"/>
            <a:ext cx="585788" cy="595313"/>
          </a:xfrm>
          <a:prstGeom prst="rect">
            <a:avLst/>
          </a:prstGeom>
          <a:noFill/>
        </p:spPr>
      </p:pic>
      <p:sp>
        <p:nvSpPr>
          <p:cNvPr id="197642" name="Text Box 10"/>
          <p:cNvSpPr txBox="1">
            <a:spLocks noChangeArrowheads="1"/>
          </p:cNvSpPr>
          <p:nvPr/>
        </p:nvSpPr>
        <p:spPr bwMode="auto">
          <a:xfrm>
            <a:off x="3452813" y="173038"/>
            <a:ext cx="4343400" cy="396875"/>
          </a:xfrm>
          <a:prstGeom prst="rect">
            <a:avLst/>
          </a:prstGeom>
          <a:noFill/>
          <a:ln w="12700">
            <a:noFill/>
            <a:miter lim="800000"/>
            <a:headEnd/>
            <a:tailEnd/>
          </a:ln>
          <a:effectLst/>
        </p:spPr>
        <p:txBody>
          <a:bodyPr>
            <a:spAutoFit/>
          </a:bodyPr>
          <a:lstStyle/>
          <a:p>
            <a:r>
              <a:rPr lang="en-US" sz="2000" b="1">
                <a:solidFill>
                  <a:srgbClr val="FFCC00"/>
                </a:solidFill>
              </a:rPr>
              <a:t>Section</a:t>
            </a:r>
            <a:r>
              <a:rPr lang="en-US" sz="2000" b="1">
                <a:solidFill>
                  <a:schemeClr val="bg1"/>
                </a:solidFill>
              </a:rPr>
              <a:t> </a:t>
            </a:r>
            <a:r>
              <a:rPr lang="en-US" sz="2000" b="1">
                <a:solidFill>
                  <a:srgbClr val="FFCC00"/>
                </a:solidFill>
              </a:rPr>
              <a:t>1  </a:t>
            </a:r>
            <a:r>
              <a:rPr lang="en-US" sz="2000" b="1">
                <a:solidFill>
                  <a:schemeClr val="bg1"/>
                </a:solidFill>
              </a:rPr>
              <a:t>Water in the Air</a:t>
            </a:r>
            <a:endParaRPr lang="en-US" sz="2000" b="1">
              <a:solidFill>
                <a:srgbClr val="FFCC00"/>
              </a:solidFill>
            </a:endParaRPr>
          </a:p>
        </p:txBody>
      </p:sp>
      <p:sp>
        <p:nvSpPr>
          <p:cNvPr id="197643" name="Rectangle 11"/>
          <p:cNvSpPr>
            <a:spLocks noChangeArrowheads="1"/>
          </p:cNvSpPr>
          <p:nvPr/>
        </p:nvSpPr>
        <p:spPr bwMode="auto">
          <a:xfrm>
            <a:off x="1004888" y="173038"/>
            <a:ext cx="7705725" cy="515937"/>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Humidity</a:t>
            </a:r>
          </a:p>
        </p:txBody>
      </p:sp>
      <p:sp>
        <p:nvSpPr>
          <p:cNvPr id="197644" name="Rectangle 12"/>
          <p:cNvSpPr>
            <a:spLocks noChangeArrowheads="1"/>
          </p:cNvSpPr>
          <p:nvPr/>
        </p:nvSpPr>
        <p:spPr bwMode="auto">
          <a:xfrm>
            <a:off x="822325" y="1028700"/>
            <a:ext cx="7888288" cy="4906963"/>
          </a:xfrm>
          <a:prstGeom prst="rect">
            <a:avLst/>
          </a:prstGeom>
          <a:noFill/>
          <a:ln w="12700">
            <a:noFill/>
            <a:miter lim="800000"/>
            <a:headEnd/>
            <a:tailEnd/>
          </a:ln>
          <a:effectLst/>
        </p:spPr>
        <p:txBody>
          <a:bodyPr lIns="90487" tIns="44450" rIns="90487" bIns="44450">
            <a:spAutoFit/>
          </a:bodyPr>
          <a:lstStyle/>
          <a:p>
            <a:pPr>
              <a:buClr>
                <a:srgbClr val="FFCC00"/>
              </a:buClr>
              <a:buFontTx/>
              <a:buChar char="•"/>
            </a:pPr>
            <a:r>
              <a:rPr lang="en-US" sz="4800" b="1"/>
              <a:t> </a:t>
            </a:r>
            <a:r>
              <a:rPr lang="en-US" sz="4800" b="1">
                <a:solidFill>
                  <a:srgbClr val="FFCC00"/>
                </a:solidFill>
              </a:rPr>
              <a:t>Humidity</a:t>
            </a:r>
            <a:r>
              <a:rPr lang="en-US" sz="4800" b="1"/>
              <a:t> </a:t>
            </a:r>
            <a:r>
              <a:rPr lang="en-US" sz="4800">
                <a:solidFill>
                  <a:schemeClr val="bg1"/>
                </a:solidFill>
              </a:rPr>
              <a:t>is the amount of water vapor in the air.</a:t>
            </a:r>
          </a:p>
          <a:p>
            <a:pPr>
              <a:buClr>
                <a:srgbClr val="FFCC00"/>
              </a:buClr>
              <a:buFontTx/>
              <a:buChar char="•"/>
            </a:pPr>
            <a:endParaRPr lang="en-US" sz="2800" b="1">
              <a:solidFill>
                <a:srgbClr val="FFCC00"/>
              </a:solidFill>
            </a:endParaRPr>
          </a:p>
          <a:p>
            <a:pPr>
              <a:buClr>
                <a:srgbClr val="FFCC00"/>
              </a:buClr>
              <a:buFontTx/>
              <a:buChar char="•"/>
            </a:pPr>
            <a:r>
              <a:rPr lang="en-US" sz="4800">
                <a:solidFill>
                  <a:schemeClr val="bg1"/>
                </a:solidFill>
              </a:rPr>
              <a:t> The air’s ability to hold water vapor changes as the temperature of the air changes.</a:t>
            </a:r>
            <a:endParaRPr lang="en-US" sz="1800">
              <a:solidFill>
                <a:schemeClr val="bg1"/>
              </a:solidFill>
            </a:endParaRPr>
          </a:p>
        </p:txBody>
      </p:sp>
      <p:sp>
        <p:nvSpPr>
          <p:cNvPr id="197649" name="Rectangle 17"/>
          <p:cNvSpPr>
            <a:spLocks noChangeArrowheads="1"/>
          </p:cNvSpPr>
          <p:nvPr/>
        </p:nvSpPr>
        <p:spPr bwMode="auto">
          <a:xfrm>
            <a:off x="3587750" y="4614863"/>
            <a:ext cx="88900" cy="427037"/>
          </a:xfrm>
          <a:prstGeom prst="rect">
            <a:avLst/>
          </a:prstGeom>
          <a:noFill/>
          <a:ln w="9525">
            <a:noFill/>
            <a:miter lim="800000"/>
            <a:headEnd/>
            <a:tailEnd/>
          </a:ln>
        </p:spPr>
        <p:txBody>
          <a:bodyPr wrap="none" lIns="0" tIns="0" rIns="0" bIns="0">
            <a:spAutoFit/>
          </a:bodyPr>
          <a:lstStyle/>
          <a:p>
            <a:r>
              <a:rPr lang="en-US" sz="2800">
                <a:solidFill>
                  <a:schemeClr val="bg1"/>
                </a:solidFill>
                <a:latin typeface="Times" pitchFamily="18" charset="0"/>
              </a:rPr>
              <a:t> </a:t>
            </a:r>
            <a:endParaRPr lang="en-US">
              <a:solidFill>
                <a:schemeClr val="bg1"/>
              </a:solidFill>
            </a:endParaRPr>
          </a:p>
        </p:txBody>
      </p:sp>
      <p:sp>
        <p:nvSpPr>
          <p:cNvPr id="197653" name="Text Box 21"/>
          <p:cNvSpPr txBox="1">
            <a:spLocks noChangeArrowheads="1"/>
          </p:cNvSpPr>
          <p:nvPr/>
        </p:nvSpPr>
        <p:spPr bwMode="auto">
          <a:xfrm>
            <a:off x="1730375" y="3913188"/>
            <a:ext cx="5883275" cy="701675"/>
          </a:xfrm>
          <a:prstGeom prst="rect">
            <a:avLst/>
          </a:prstGeom>
          <a:noFill/>
          <a:ln w="12700">
            <a:noFill/>
            <a:miter lim="800000"/>
            <a:headEnd/>
            <a:tailEnd/>
          </a:ln>
          <a:effectLst/>
        </p:spPr>
        <p:txBody>
          <a:bodyPr>
            <a:spAutoFit/>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44">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97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4"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6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8364"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8365" name="Text Box 13"/>
          <p:cNvSpPr txBox="1">
            <a:spLocks noChangeArrowheads="1"/>
          </p:cNvSpPr>
          <p:nvPr/>
        </p:nvSpPr>
        <p:spPr bwMode="auto">
          <a:xfrm>
            <a:off x="1009650" y="1697038"/>
            <a:ext cx="7143750" cy="3560762"/>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What is the main idea of the second paragraph?</a:t>
            </a:r>
          </a:p>
          <a:p>
            <a:pPr>
              <a:spcAft>
                <a:spcPct val="50000"/>
              </a:spcAft>
            </a:pPr>
            <a:r>
              <a:rPr lang="en-US" sz="2400" b="1">
                <a:solidFill>
                  <a:srgbClr val="FFCC00"/>
                </a:solidFill>
              </a:rPr>
              <a:t>F</a:t>
            </a:r>
            <a:r>
              <a:rPr lang="en-US" sz="2400" b="1">
                <a:solidFill>
                  <a:schemeClr val="bg1"/>
                </a:solidFill>
              </a:rPr>
              <a:t> </a:t>
            </a:r>
            <a:r>
              <a:rPr lang="en-US" sz="2400">
                <a:solidFill>
                  <a:srgbClr val="FFCC00"/>
                </a:solidFill>
              </a:rPr>
              <a:t>Rain occurs when the water droplets in clouds become large enough to fall.</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Raindrops are very small at first.</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Water droplets join with other water droplets to become larger.</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Rain is a form of precipitation.</a:t>
            </a:r>
          </a:p>
        </p:txBody>
      </p:sp>
      <p:sp>
        <p:nvSpPr>
          <p:cNvPr id="228366"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1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631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6317" name="Text Box 13"/>
          <p:cNvSpPr txBox="1">
            <a:spLocks noChangeArrowheads="1"/>
          </p:cNvSpPr>
          <p:nvPr/>
        </p:nvSpPr>
        <p:spPr bwMode="auto">
          <a:xfrm>
            <a:off x="990600" y="1757363"/>
            <a:ext cx="6858000" cy="31956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According to the passage, which step happens last in the formation of precipitation?</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Water droplets join.</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Water droplets fall to the ground.</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Water droplets become heavy.</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Water evaporates into the air.</a:t>
            </a:r>
          </a:p>
        </p:txBody>
      </p:sp>
      <p:sp>
        <p:nvSpPr>
          <p:cNvPr id="226318"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29388"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29389" name="Text Box 13"/>
          <p:cNvSpPr txBox="1">
            <a:spLocks noChangeArrowheads="1"/>
          </p:cNvSpPr>
          <p:nvPr/>
        </p:nvSpPr>
        <p:spPr bwMode="auto">
          <a:xfrm>
            <a:off x="990600" y="1757363"/>
            <a:ext cx="6858000" cy="31956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3. </a:t>
            </a:r>
            <a:r>
              <a:rPr lang="en-US" sz="2400">
                <a:solidFill>
                  <a:srgbClr val="FFCC00"/>
                </a:solidFill>
              </a:rPr>
              <a:t>According to the passage, which step happens last in the formation of precipitation?</a:t>
            </a:r>
            <a:endParaRPr lang="en-US" sz="2400">
              <a:solidFill>
                <a:schemeClr val="bg1"/>
              </a:solidFill>
            </a:endParaRPr>
          </a:p>
          <a:p>
            <a:pPr>
              <a:spcAft>
                <a:spcPct val="50000"/>
              </a:spcAft>
            </a:pPr>
            <a:r>
              <a:rPr lang="en-US" sz="2400" b="1">
                <a:solidFill>
                  <a:srgbClr val="FFCC00"/>
                </a:solidFill>
              </a:rPr>
              <a:t>A</a:t>
            </a:r>
            <a:r>
              <a:rPr lang="en-US" sz="2400" b="1">
                <a:solidFill>
                  <a:schemeClr val="bg1"/>
                </a:solidFill>
              </a:rPr>
              <a:t> </a:t>
            </a:r>
            <a:r>
              <a:rPr lang="en-US" sz="2400">
                <a:solidFill>
                  <a:schemeClr val="bg1"/>
                </a:solidFill>
              </a:rPr>
              <a:t>Water droplets join.</a:t>
            </a:r>
          </a:p>
          <a:p>
            <a:pPr>
              <a:spcAft>
                <a:spcPct val="50000"/>
              </a:spcAft>
            </a:pPr>
            <a:r>
              <a:rPr lang="en-US" sz="2400" b="1">
                <a:solidFill>
                  <a:srgbClr val="FFCC00"/>
                </a:solidFill>
              </a:rPr>
              <a:t>B</a:t>
            </a:r>
            <a:r>
              <a:rPr lang="en-US" sz="2400" b="1">
                <a:solidFill>
                  <a:schemeClr val="bg1"/>
                </a:solidFill>
              </a:rPr>
              <a:t> </a:t>
            </a:r>
            <a:r>
              <a:rPr lang="en-US" sz="2400">
                <a:solidFill>
                  <a:srgbClr val="FFCC00"/>
                </a:solidFill>
              </a:rPr>
              <a:t>Water droplets fall to the ground.</a:t>
            </a:r>
            <a:endParaRPr lang="en-US" sz="2400">
              <a:solidFill>
                <a:schemeClr val="bg1"/>
              </a:solidFill>
            </a:endParaRP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Water droplets become heavy.</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Water evaporates into the air.</a:t>
            </a:r>
          </a:p>
        </p:txBody>
      </p:sp>
      <p:sp>
        <p:nvSpPr>
          <p:cNvPr id="229390"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9"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0410" name="Rectangle 10"/>
          <p:cNvSpPr>
            <a:spLocks noChangeArrowheads="1"/>
          </p:cNvSpPr>
          <p:nvPr/>
        </p:nvSpPr>
        <p:spPr bwMode="auto">
          <a:xfrm>
            <a:off x="981075" y="12192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Interpreting Graphics</a:t>
            </a:r>
            <a:endParaRPr lang="en-US" sz="2800">
              <a:solidFill>
                <a:srgbClr val="FFCC00"/>
              </a:solidFill>
            </a:endParaRPr>
          </a:p>
        </p:txBody>
      </p:sp>
      <p:sp>
        <p:nvSpPr>
          <p:cNvPr id="230411" name="Rectangle 11"/>
          <p:cNvSpPr>
            <a:spLocks noChangeArrowheads="1"/>
          </p:cNvSpPr>
          <p:nvPr/>
        </p:nvSpPr>
        <p:spPr bwMode="auto">
          <a:xfrm>
            <a:off x="981075" y="1905000"/>
            <a:ext cx="7696200"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Use the diagram below to answer the question on the next slide.</a:t>
            </a:r>
            <a:endParaRPr lang="en-US" sz="2400" b="1">
              <a:solidFill>
                <a:schemeClr val="bg1"/>
              </a:solidFill>
            </a:endParaRPr>
          </a:p>
        </p:txBody>
      </p:sp>
      <p:sp>
        <p:nvSpPr>
          <p:cNvPr id="230414"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pic>
        <p:nvPicPr>
          <p:cNvPr id="230417" name="Picture 17"/>
          <p:cNvPicPr>
            <a:picLocks noChangeAspect="1" noChangeArrowheads="1"/>
          </p:cNvPicPr>
          <p:nvPr/>
        </p:nvPicPr>
        <p:blipFill>
          <a:blip r:embed="rId4" cstate="print"/>
          <a:srcRect/>
          <a:stretch>
            <a:fillRect/>
          </a:stretch>
        </p:blipFill>
        <p:spPr bwMode="auto">
          <a:xfrm>
            <a:off x="2873375" y="3078163"/>
            <a:ext cx="3522663" cy="2689225"/>
          </a:xfrm>
          <a:prstGeom prst="rect">
            <a:avLst/>
          </a:prstGeom>
          <a:noFill/>
        </p:spPr>
      </p:pic>
      <p:sp>
        <p:nvSpPr>
          <p:cNvPr id="230418" name="Rectangle 18"/>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2459" name="Rectangle 11"/>
          <p:cNvSpPr>
            <a:spLocks noChangeArrowheads="1"/>
          </p:cNvSpPr>
          <p:nvPr/>
        </p:nvSpPr>
        <p:spPr bwMode="auto">
          <a:xfrm>
            <a:off x="990600" y="1427163"/>
            <a:ext cx="7696200" cy="428783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1. </a:t>
            </a:r>
            <a:r>
              <a:rPr lang="en-US" sz="2400">
                <a:solidFill>
                  <a:srgbClr val="FFCC00"/>
                </a:solidFill>
              </a:rPr>
              <a:t>During an experiment, the setup shown in the diagram above is maintained for 72 h. Which of the following is the most likely outcome?</a:t>
            </a:r>
            <a:endParaRPr lang="en-US" sz="2400">
              <a:solidFill>
                <a:schemeClr val="bg1"/>
              </a:solidFill>
            </a:endParaRPr>
          </a:p>
          <a:p>
            <a:pPr>
              <a:spcAft>
                <a:spcPct val="50000"/>
              </a:spcAft>
            </a:pPr>
            <a:r>
              <a:rPr lang="en-US" sz="2400" b="1">
                <a:solidFill>
                  <a:srgbClr val="FFCC00"/>
                </a:solidFill>
              </a:rPr>
              <a:t>A </a:t>
            </a:r>
            <a:r>
              <a:rPr lang="en-US" sz="2400">
                <a:solidFill>
                  <a:schemeClr val="bg1"/>
                </a:solidFill>
              </a:rPr>
              <a:t>Beaker A will hold less water than beaker B will.</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The amount of water in beaker A and beaker B will stay the same.</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The amount of water in beaker A and beaker B will change by about the same amount.</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Beaker B will hold less water than beaker A will.</a:t>
            </a:r>
          </a:p>
        </p:txBody>
      </p:sp>
      <p:sp>
        <p:nvSpPr>
          <p:cNvPr id="232462"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2464" name="Rectangle 16"/>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7"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7818" name="Rectangle 10"/>
          <p:cNvSpPr>
            <a:spLocks noChangeArrowheads="1"/>
          </p:cNvSpPr>
          <p:nvPr/>
        </p:nvSpPr>
        <p:spPr bwMode="auto">
          <a:xfrm>
            <a:off x="990600" y="1427163"/>
            <a:ext cx="7696200" cy="4287837"/>
          </a:xfrm>
          <a:prstGeom prst="rect">
            <a:avLst/>
          </a:prstGeom>
          <a:noFill/>
          <a:ln w="12700">
            <a:noFill/>
            <a:miter lim="800000"/>
            <a:headEnd/>
            <a:tailEnd/>
          </a:ln>
          <a:effectLst/>
        </p:spPr>
        <p:txBody>
          <a:bodyPr lIns="90487" tIns="44450" rIns="90487" bIns="44450">
            <a:spAutoFit/>
          </a:bodyPr>
          <a:lstStyle/>
          <a:p>
            <a:pPr>
              <a:spcAft>
                <a:spcPct val="50000"/>
              </a:spcAft>
            </a:pPr>
            <a:r>
              <a:rPr lang="en-US" sz="2400" b="1">
                <a:solidFill>
                  <a:srgbClr val="FFCC00"/>
                </a:solidFill>
              </a:rPr>
              <a:t>1. </a:t>
            </a:r>
            <a:r>
              <a:rPr lang="en-US" sz="2400">
                <a:solidFill>
                  <a:srgbClr val="FFCC00"/>
                </a:solidFill>
              </a:rPr>
              <a:t>During an experiment, the setup shown in the diagram above is maintained for 72 h. Which of the following is the most likely outcome?</a:t>
            </a:r>
            <a:endParaRPr lang="en-US" sz="2400">
              <a:solidFill>
                <a:schemeClr val="bg1"/>
              </a:solidFill>
            </a:endParaRPr>
          </a:p>
          <a:p>
            <a:pPr>
              <a:spcAft>
                <a:spcPct val="50000"/>
              </a:spcAft>
            </a:pPr>
            <a:r>
              <a:rPr lang="en-US" sz="2400" b="1">
                <a:solidFill>
                  <a:srgbClr val="FFCC00"/>
                </a:solidFill>
              </a:rPr>
              <a:t>A </a:t>
            </a:r>
            <a:r>
              <a:rPr lang="en-US" sz="2400">
                <a:solidFill>
                  <a:srgbClr val="FFCC00"/>
                </a:solidFill>
              </a:rPr>
              <a:t>Beaker A will hold less water than beaker B will.</a:t>
            </a:r>
          </a:p>
          <a:p>
            <a:pPr>
              <a:spcAft>
                <a:spcPct val="50000"/>
              </a:spcAft>
            </a:pPr>
            <a:r>
              <a:rPr lang="en-US" sz="2400" b="1">
                <a:solidFill>
                  <a:srgbClr val="FFCC00"/>
                </a:solidFill>
              </a:rPr>
              <a:t>B</a:t>
            </a:r>
            <a:r>
              <a:rPr lang="en-US" sz="2400" b="1">
                <a:solidFill>
                  <a:schemeClr val="bg1"/>
                </a:solidFill>
              </a:rPr>
              <a:t> </a:t>
            </a:r>
            <a:r>
              <a:rPr lang="en-US" sz="2400">
                <a:solidFill>
                  <a:schemeClr val="bg1"/>
                </a:solidFill>
              </a:rPr>
              <a:t>The amount of water in beaker A and beaker B will stay the same.</a:t>
            </a:r>
          </a:p>
          <a:p>
            <a:pPr>
              <a:spcAft>
                <a:spcPct val="50000"/>
              </a:spcAft>
            </a:pPr>
            <a:r>
              <a:rPr lang="en-US" sz="2400" b="1">
                <a:solidFill>
                  <a:srgbClr val="FFCC00"/>
                </a:solidFill>
              </a:rPr>
              <a:t>C</a:t>
            </a:r>
            <a:r>
              <a:rPr lang="en-US" sz="2400" b="1">
                <a:solidFill>
                  <a:schemeClr val="bg1"/>
                </a:solidFill>
              </a:rPr>
              <a:t> </a:t>
            </a:r>
            <a:r>
              <a:rPr lang="en-US" sz="2400">
                <a:solidFill>
                  <a:schemeClr val="bg1"/>
                </a:solidFill>
              </a:rPr>
              <a:t>The amount of water in beaker A and beaker B will change by about the same amount.</a:t>
            </a:r>
          </a:p>
          <a:p>
            <a:pPr>
              <a:spcAft>
                <a:spcPct val="50000"/>
              </a:spcAft>
            </a:pPr>
            <a:r>
              <a:rPr lang="en-US" sz="2400" b="1">
                <a:solidFill>
                  <a:srgbClr val="FFCC00"/>
                </a:solidFill>
              </a:rPr>
              <a:t>D</a:t>
            </a:r>
            <a:r>
              <a:rPr lang="en-US" sz="2400" b="1">
                <a:solidFill>
                  <a:schemeClr val="bg1"/>
                </a:solidFill>
              </a:rPr>
              <a:t> </a:t>
            </a:r>
            <a:r>
              <a:rPr lang="en-US" sz="2400">
                <a:solidFill>
                  <a:schemeClr val="bg1"/>
                </a:solidFill>
              </a:rPr>
              <a:t>Beaker B will hold less water than beaker A will.</a:t>
            </a:r>
          </a:p>
        </p:txBody>
      </p:sp>
      <p:sp>
        <p:nvSpPr>
          <p:cNvPr id="247821"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7822"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81"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3485"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3486" name="Rectangle 14"/>
          <p:cNvSpPr>
            <a:spLocks noChangeArrowheads="1"/>
          </p:cNvSpPr>
          <p:nvPr/>
        </p:nvSpPr>
        <p:spPr bwMode="auto">
          <a:xfrm>
            <a:off x="990600" y="12192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Interpreting Graphics</a:t>
            </a:r>
            <a:endParaRPr lang="en-US" sz="2800">
              <a:solidFill>
                <a:srgbClr val="FFCC00"/>
              </a:solidFill>
            </a:endParaRPr>
          </a:p>
        </p:txBody>
      </p:sp>
      <p:sp>
        <p:nvSpPr>
          <p:cNvPr id="233487" name="Rectangle 15"/>
          <p:cNvSpPr>
            <a:spLocks noChangeArrowheads="1"/>
          </p:cNvSpPr>
          <p:nvPr/>
        </p:nvSpPr>
        <p:spPr bwMode="auto">
          <a:xfrm>
            <a:off x="990600" y="1905000"/>
            <a:ext cx="7696200" cy="819150"/>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Use the diagram below to answer the question on the next slide.</a:t>
            </a:r>
            <a:endParaRPr lang="en-US" sz="2400" b="1">
              <a:solidFill>
                <a:schemeClr val="bg1"/>
              </a:solidFill>
            </a:endParaRPr>
          </a:p>
        </p:txBody>
      </p:sp>
      <p:pic>
        <p:nvPicPr>
          <p:cNvPr id="233489" name="Picture 17"/>
          <p:cNvPicPr>
            <a:picLocks noChangeAspect="1" noChangeArrowheads="1"/>
          </p:cNvPicPr>
          <p:nvPr/>
        </p:nvPicPr>
        <p:blipFill>
          <a:blip r:embed="rId4" cstate="print"/>
          <a:srcRect/>
          <a:stretch>
            <a:fillRect/>
          </a:stretch>
        </p:blipFill>
        <p:spPr bwMode="auto">
          <a:xfrm>
            <a:off x="2878138" y="2843213"/>
            <a:ext cx="3522662" cy="2947987"/>
          </a:xfrm>
          <a:prstGeom prst="rect">
            <a:avLst/>
          </a:prstGeom>
          <a:noFill/>
        </p:spPr>
      </p:pic>
      <p:sp>
        <p:nvSpPr>
          <p:cNvPr id="233490" name="Rectangle 18"/>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5"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4509" name="Text Box 13"/>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4510" name="Text Box 14"/>
          <p:cNvSpPr txBox="1">
            <a:spLocks noChangeArrowheads="1"/>
          </p:cNvSpPr>
          <p:nvPr/>
        </p:nvSpPr>
        <p:spPr bwMode="auto">
          <a:xfrm>
            <a:off x="1009650" y="1287463"/>
            <a:ext cx="6762750" cy="4656137"/>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Look at the line graph. Which statement is consistent with the line graph?</a:t>
            </a:r>
          </a:p>
          <a:p>
            <a:pPr>
              <a:spcAft>
                <a:spcPct val="50000"/>
              </a:spcAft>
            </a:pPr>
            <a:r>
              <a:rPr lang="en-US" sz="2400" b="1">
                <a:solidFill>
                  <a:srgbClr val="FFCC00"/>
                </a:solidFill>
              </a:rPr>
              <a:t>F</a:t>
            </a:r>
            <a:r>
              <a:rPr lang="en-US" sz="2400" b="1">
                <a:solidFill>
                  <a:schemeClr val="bg1"/>
                </a:solidFill>
              </a:rPr>
              <a:t> </a:t>
            </a:r>
            <a:r>
              <a:rPr lang="en-US" sz="2400">
                <a:solidFill>
                  <a:schemeClr val="bg1"/>
                </a:solidFill>
              </a:rPr>
              <a:t>The ability of air to hold moisture increases as temperature increases.</a:t>
            </a: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The ability of air to hold moisture decreases as temperature increases.</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The ability of air to hold moisture decreases and then increases as temperature increases.</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The ability of air to hold moisture stays the same regardless of temperature.</a:t>
            </a:r>
          </a:p>
        </p:txBody>
      </p:sp>
      <p:sp>
        <p:nvSpPr>
          <p:cNvPr id="234511"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9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46796" name="Text Box 12"/>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46797" name="Text Box 13"/>
          <p:cNvSpPr txBox="1">
            <a:spLocks noChangeArrowheads="1"/>
          </p:cNvSpPr>
          <p:nvPr/>
        </p:nvSpPr>
        <p:spPr bwMode="auto">
          <a:xfrm>
            <a:off x="1009650" y="1295400"/>
            <a:ext cx="6762750" cy="4656138"/>
          </a:xfrm>
          <a:prstGeom prst="rect">
            <a:avLst/>
          </a:prstGeom>
          <a:noFill/>
          <a:ln w="12700">
            <a:noFill/>
            <a:miter lim="800000"/>
            <a:headEnd/>
            <a:tailEnd/>
          </a:ln>
          <a:effectLst/>
        </p:spPr>
        <p:txBody>
          <a:bodyPr>
            <a:spAutoFit/>
          </a:bodyPr>
          <a:lstStyle/>
          <a:p>
            <a:pPr>
              <a:spcAft>
                <a:spcPct val="50000"/>
              </a:spcAft>
            </a:pPr>
            <a:r>
              <a:rPr lang="en-US" sz="2400" b="1">
                <a:solidFill>
                  <a:srgbClr val="FFCC00"/>
                </a:solidFill>
              </a:rPr>
              <a:t>2. </a:t>
            </a:r>
            <a:r>
              <a:rPr lang="en-US" sz="2400">
                <a:solidFill>
                  <a:srgbClr val="FFCC00"/>
                </a:solidFill>
              </a:rPr>
              <a:t>Look at the line graph. Which statement is consistent with the line graph?</a:t>
            </a:r>
          </a:p>
          <a:p>
            <a:pPr>
              <a:spcAft>
                <a:spcPct val="50000"/>
              </a:spcAft>
            </a:pPr>
            <a:r>
              <a:rPr lang="en-US" sz="2400" b="1">
                <a:solidFill>
                  <a:srgbClr val="FFCC00"/>
                </a:solidFill>
              </a:rPr>
              <a:t>F</a:t>
            </a:r>
            <a:r>
              <a:rPr lang="en-US" sz="2400" b="1">
                <a:solidFill>
                  <a:schemeClr val="bg1"/>
                </a:solidFill>
              </a:rPr>
              <a:t> </a:t>
            </a:r>
            <a:r>
              <a:rPr lang="en-US" sz="2400">
                <a:solidFill>
                  <a:srgbClr val="FFCC00"/>
                </a:solidFill>
              </a:rPr>
              <a:t>The ability of air to hold moisture increases as temperature increases.</a:t>
            </a:r>
            <a:endParaRPr lang="en-US" sz="2400">
              <a:solidFill>
                <a:schemeClr val="bg1"/>
              </a:solidFill>
            </a:endParaRPr>
          </a:p>
          <a:p>
            <a:pPr>
              <a:spcAft>
                <a:spcPct val="50000"/>
              </a:spcAft>
            </a:pPr>
            <a:r>
              <a:rPr lang="en-US" sz="2400" b="1">
                <a:solidFill>
                  <a:srgbClr val="FFCC00"/>
                </a:solidFill>
              </a:rPr>
              <a:t>G</a:t>
            </a:r>
            <a:r>
              <a:rPr lang="en-US" sz="2400" b="1">
                <a:solidFill>
                  <a:schemeClr val="bg1"/>
                </a:solidFill>
              </a:rPr>
              <a:t> </a:t>
            </a:r>
            <a:r>
              <a:rPr lang="en-US" sz="2400">
                <a:solidFill>
                  <a:schemeClr val="bg1"/>
                </a:solidFill>
              </a:rPr>
              <a:t>The ability of air to hold moisture decreases as temperature increases.</a:t>
            </a:r>
          </a:p>
          <a:p>
            <a:pPr>
              <a:spcAft>
                <a:spcPct val="50000"/>
              </a:spcAft>
            </a:pPr>
            <a:r>
              <a:rPr lang="en-US" sz="2400" b="1">
                <a:solidFill>
                  <a:srgbClr val="FFCC00"/>
                </a:solidFill>
              </a:rPr>
              <a:t>H</a:t>
            </a:r>
            <a:r>
              <a:rPr lang="en-US" sz="2400" b="1">
                <a:solidFill>
                  <a:schemeClr val="bg1"/>
                </a:solidFill>
              </a:rPr>
              <a:t> </a:t>
            </a:r>
            <a:r>
              <a:rPr lang="en-US" sz="2400">
                <a:solidFill>
                  <a:schemeClr val="bg1"/>
                </a:solidFill>
              </a:rPr>
              <a:t>The ability of air to hold moisture decreases and then increases as temperature increases.</a:t>
            </a:r>
          </a:p>
          <a:p>
            <a:pPr>
              <a:spcAft>
                <a:spcPct val="50000"/>
              </a:spcAft>
            </a:pPr>
            <a:r>
              <a:rPr lang="en-US" sz="2400" b="1">
                <a:solidFill>
                  <a:srgbClr val="FFCC00"/>
                </a:solidFill>
              </a:rPr>
              <a:t>I</a:t>
            </a:r>
            <a:r>
              <a:rPr lang="en-US" sz="2400" b="1">
                <a:solidFill>
                  <a:schemeClr val="bg1"/>
                </a:solidFill>
              </a:rPr>
              <a:t> </a:t>
            </a:r>
            <a:r>
              <a:rPr lang="en-US" sz="2400">
                <a:solidFill>
                  <a:schemeClr val="bg1"/>
                </a:solidFill>
              </a:rPr>
              <a:t>The ability of air to hold moisture stays the same regardless of temperature.</a:t>
            </a:r>
          </a:p>
        </p:txBody>
      </p:sp>
      <p:sp>
        <p:nvSpPr>
          <p:cNvPr id="246798" name="Rectangle 14"/>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33" name="Picture 9"/>
          <p:cNvPicPr>
            <a:picLocks noChangeAspect="1" noChangeArrowheads="1"/>
          </p:cNvPicPr>
          <p:nvPr/>
        </p:nvPicPr>
        <p:blipFill>
          <a:blip r:embed="rId3" cstate="print"/>
          <a:srcRect/>
          <a:stretch>
            <a:fillRect/>
          </a:stretch>
        </p:blipFill>
        <p:spPr bwMode="auto">
          <a:xfrm>
            <a:off x="8101013" y="5500688"/>
            <a:ext cx="585787" cy="595312"/>
          </a:xfrm>
          <a:prstGeom prst="rect">
            <a:avLst/>
          </a:prstGeom>
          <a:noFill/>
        </p:spPr>
      </p:pic>
      <p:sp>
        <p:nvSpPr>
          <p:cNvPr id="231434" name="Rectangle 10"/>
          <p:cNvSpPr>
            <a:spLocks noChangeArrowheads="1"/>
          </p:cNvSpPr>
          <p:nvPr/>
        </p:nvSpPr>
        <p:spPr bwMode="auto">
          <a:xfrm>
            <a:off x="981075" y="1371600"/>
            <a:ext cx="7705725" cy="515938"/>
          </a:xfrm>
          <a:prstGeom prst="rect">
            <a:avLst/>
          </a:prstGeom>
          <a:noFill/>
          <a:ln w="12700">
            <a:noFill/>
            <a:miter lim="800000"/>
            <a:headEnd/>
            <a:tailEnd/>
          </a:ln>
          <a:effectLst/>
        </p:spPr>
        <p:txBody>
          <a:bodyPr lIns="90487" tIns="44450" rIns="90487" bIns="44450">
            <a:spAutoFit/>
          </a:bodyPr>
          <a:lstStyle/>
          <a:p>
            <a:r>
              <a:rPr lang="en-US" sz="2800" b="1">
                <a:solidFill>
                  <a:srgbClr val="FFCC00"/>
                </a:solidFill>
              </a:rPr>
              <a:t>Math</a:t>
            </a:r>
            <a:endParaRPr lang="en-US" sz="2800">
              <a:solidFill>
                <a:srgbClr val="FFCC00"/>
              </a:solidFill>
            </a:endParaRPr>
          </a:p>
        </p:txBody>
      </p:sp>
      <p:sp>
        <p:nvSpPr>
          <p:cNvPr id="231435" name="Rectangle 11"/>
          <p:cNvSpPr>
            <a:spLocks noChangeArrowheads="1"/>
          </p:cNvSpPr>
          <p:nvPr/>
        </p:nvSpPr>
        <p:spPr bwMode="auto">
          <a:xfrm>
            <a:off x="990600" y="2132013"/>
            <a:ext cx="7696200" cy="454025"/>
          </a:xfrm>
          <a:prstGeom prst="rect">
            <a:avLst/>
          </a:prstGeom>
          <a:noFill/>
          <a:ln w="12700">
            <a:noFill/>
            <a:miter lim="800000"/>
            <a:headEnd/>
            <a:tailEnd/>
          </a:ln>
          <a:effectLst/>
        </p:spPr>
        <p:txBody>
          <a:bodyPr lIns="90487" tIns="44450" rIns="90487" bIns="44450">
            <a:spAutoFit/>
          </a:bodyPr>
          <a:lstStyle/>
          <a:p>
            <a:pPr>
              <a:buClr>
                <a:srgbClr val="FFCC00"/>
              </a:buClr>
            </a:pPr>
            <a:r>
              <a:rPr lang="en-US" sz="2400">
                <a:solidFill>
                  <a:schemeClr val="bg1"/>
                </a:solidFill>
              </a:rPr>
              <a:t>Read each question and choose the best answer.</a:t>
            </a:r>
            <a:endParaRPr lang="en-US" sz="2400" b="1">
              <a:solidFill>
                <a:schemeClr val="bg1"/>
              </a:solidFill>
            </a:endParaRPr>
          </a:p>
        </p:txBody>
      </p:sp>
      <p:sp>
        <p:nvSpPr>
          <p:cNvPr id="231438" name="Text Box 14"/>
          <p:cNvSpPr txBox="1">
            <a:spLocks noChangeArrowheads="1"/>
          </p:cNvSpPr>
          <p:nvPr/>
        </p:nvSpPr>
        <p:spPr bwMode="auto">
          <a:xfrm>
            <a:off x="3429000" y="136525"/>
            <a:ext cx="4038600" cy="396875"/>
          </a:xfrm>
          <a:prstGeom prst="rect">
            <a:avLst/>
          </a:prstGeom>
          <a:noFill/>
          <a:ln w="12700">
            <a:noFill/>
            <a:miter lim="800000"/>
            <a:headEnd/>
            <a:tailEnd/>
          </a:ln>
          <a:effectLst/>
        </p:spPr>
        <p:txBody>
          <a:bodyPr>
            <a:spAutoFit/>
          </a:bodyPr>
          <a:lstStyle/>
          <a:p>
            <a:r>
              <a:rPr lang="en-US" sz="2000" b="1">
                <a:solidFill>
                  <a:srgbClr val="FFCC00"/>
                </a:solidFill>
              </a:rPr>
              <a:t>Standardized Test Preparation</a:t>
            </a:r>
          </a:p>
        </p:txBody>
      </p:sp>
      <p:sp>
        <p:nvSpPr>
          <p:cNvPr id="231439" name="Rectangle 15"/>
          <p:cNvSpPr>
            <a:spLocks noChangeArrowheads="1"/>
          </p:cNvSpPr>
          <p:nvPr/>
        </p:nvSpPr>
        <p:spPr bwMode="auto">
          <a:xfrm>
            <a:off x="1134720" y="201613"/>
            <a:ext cx="1843773" cy="523220"/>
          </a:xfrm>
          <a:prstGeom prst="rect">
            <a:avLst/>
          </a:prstGeom>
          <a:noFill/>
          <a:ln w="12700">
            <a:noFill/>
            <a:miter lim="800000"/>
            <a:headEnd/>
            <a:tailEnd/>
          </a:ln>
          <a:effectLst/>
        </p:spPr>
        <p:txBody>
          <a:bodyPr wrap="none">
            <a:spAutoFit/>
          </a:bodyPr>
          <a:lstStyle/>
          <a:p>
            <a:pPr algn="ctr"/>
            <a:r>
              <a:rPr lang="en-US" sz="2800" b="1" dirty="0">
                <a:solidFill>
                  <a:schemeClr val="bg1"/>
                </a:solidFill>
              </a:rPr>
              <a:t>Chapter </a:t>
            </a:r>
            <a:r>
              <a:rPr lang="en-US" sz="2800" b="1" dirty="0" smtClean="0">
                <a:solidFill>
                  <a:schemeClr val="bg1"/>
                </a:solidFill>
              </a:rPr>
              <a:t>2</a:t>
            </a:r>
            <a:endParaRPr lang="en-US" sz="2800" b="1" dirty="0">
              <a:solidFill>
                <a:schemeClr val="bg1"/>
              </a:solidFill>
            </a:endParaRPr>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gt;&lt;Slide id=&quot;272&quot; dur=&quot;.899&quot;/&gt;&lt;Slide id=&quot;275&quot; dur=&quot;.639&quot;/&gt;&lt;Slide id=&quot;274&quot; dur=&quot;.51&quot;/&gt;&lt;Slide id=&quot;276&quot; dur=&quot;1.809&quot;/&gt;&lt;/Timings&gt;&lt;/WMTools&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8513</TotalTime>
  <Words>4052</Words>
  <Application>Microsoft Office PowerPoint</Application>
  <PresentationFormat>On-screen Show (4:3)</PresentationFormat>
  <Paragraphs>571</Paragraphs>
  <Slides>120</Slides>
  <Notes>120</Notes>
  <HiddenSlides>0</HiddenSlides>
  <MMClips>0</MMClips>
  <ScaleCrop>false</ScaleCrop>
  <HeadingPairs>
    <vt:vector size="6" baseType="variant">
      <vt:variant>
        <vt:lpstr>Theme</vt:lpstr>
      </vt:variant>
      <vt:variant>
        <vt:i4>1</vt:i4>
      </vt:variant>
      <vt:variant>
        <vt:lpstr>Slide Titles</vt:lpstr>
      </vt:variant>
      <vt:variant>
        <vt:i4>120</vt:i4>
      </vt:variant>
      <vt:variant>
        <vt:lpstr>Custom Shows</vt:lpstr>
      </vt:variant>
      <vt:variant>
        <vt:i4>13</vt:i4>
      </vt:variant>
    </vt:vector>
  </HeadingPairs>
  <TitlesOfParts>
    <vt:vector size="134" baseType="lpstr">
      <vt:lpstr>Default Design</vt:lpstr>
      <vt:lpstr>Slide 1</vt:lpstr>
      <vt:lpstr>Slide 2</vt:lpstr>
      <vt:lpstr>Slide 3</vt:lpstr>
      <vt:lpstr>What is weather?</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COLD Fronts</vt:lpstr>
      <vt:lpstr>Slide 30</vt:lpstr>
      <vt:lpstr>WARM Fronts</vt:lpstr>
      <vt:lpstr>Slide 32</vt:lpstr>
      <vt:lpstr>Slide 33</vt:lpstr>
      <vt:lpstr>Occluded Front</vt:lpstr>
      <vt:lpstr>Slide 35</vt:lpstr>
      <vt:lpstr>Stationary front</vt:lpstr>
      <vt:lpstr>Slide 37</vt:lpstr>
      <vt:lpstr>Slide 38</vt:lpstr>
      <vt:lpstr>Slide 39</vt:lpstr>
      <vt:lpstr>Slide 40</vt:lpstr>
      <vt:lpstr>Slide 41</vt:lpstr>
      <vt:lpstr>Thunderstorms</vt:lpstr>
      <vt:lpstr>Slide 43</vt:lpstr>
      <vt:lpstr>Hail</vt:lpstr>
      <vt:lpstr>Slide 45</vt:lpstr>
      <vt:lpstr>Slide 46</vt:lpstr>
      <vt:lpstr>Slide 47</vt:lpstr>
      <vt:lpstr>Slide 48</vt:lpstr>
      <vt:lpstr>Slide 49</vt:lpstr>
      <vt:lpstr>Slide 50</vt:lpstr>
      <vt:lpstr>Writing-on loose leaf paper </vt:lpstr>
      <vt:lpstr>Slide 52</vt:lpstr>
      <vt:lpstr>SIDE NOTES</vt:lpstr>
      <vt:lpstr>Slide 54</vt:lpstr>
      <vt:lpstr>SIDE NOTES</vt:lpstr>
      <vt:lpstr>Slide 56</vt:lpstr>
      <vt:lpstr>Side notes</vt:lpstr>
      <vt:lpstr>Slide 58</vt:lpstr>
      <vt:lpstr>Slide 59</vt:lpstr>
      <vt:lpstr>Slide 60</vt:lpstr>
      <vt:lpstr>Bellwork</vt:lpstr>
      <vt:lpstr>Slide 62</vt:lpstr>
      <vt:lpstr>Slide 63</vt:lpstr>
      <vt:lpstr>Slide 64</vt:lpstr>
      <vt:lpstr>Slide 65</vt:lpstr>
      <vt:lpstr>Slide 66</vt:lpstr>
      <vt:lpstr>Slide 67</vt:lpstr>
      <vt:lpstr>Side Notes</vt:lpstr>
      <vt:lpstr>Slide 69</vt:lpstr>
      <vt:lpstr>SIDE NOTES</vt:lpstr>
      <vt:lpstr>Slide 71</vt:lpstr>
      <vt:lpstr>Side Notes</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chapter</vt:lpstr>
      <vt:lpstr>bellringers</vt:lpstr>
      <vt:lpstr>transparencies</vt:lpstr>
      <vt:lpstr>stp</vt:lpstr>
      <vt:lpstr>WEA sect 1</vt:lpstr>
      <vt:lpstr>WEA sect 2</vt:lpstr>
      <vt:lpstr>WEA sect 3</vt:lpstr>
      <vt:lpstr>WEA sect 4</vt:lpstr>
      <vt:lpstr>Image</vt:lpstr>
      <vt:lpstr>Vis Con</vt:lpstr>
      <vt:lpstr>No CNN</vt:lpstr>
      <vt:lpstr>Menu</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Kris</dc:creator>
  <cp:lastModifiedBy>Kris</cp:lastModifiedBy>
  <cp:revision>317</cp:revision>
  <cp:lastPrinted>2004-02-20T14:12:55Z</cp:lastPrinted>
  <dcterms:modified xsi:type="dcterms:W3CDTF">2013-07-15T12:05:46Z</dcterms:modified>
</cp:coreProperties>
</file>