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89" r:id="rId5"/>
    <p:sldId id="260" r:id="rId6"/>
    <p:sldId id="261" r:id="rId7"/>
    <p:sldId id="262" r:id="rId8"/>
    <p:sldId id="290" r:id="rId9"/>
    <p:sldId id="263" r:id="rId10"/>
    <p:sldId id="264" r:id="rId11"/>
    <p:sldId id="265" r:id="rId12"/>
    <p:sldId id="291" r:id="rId13"/>
    <p:sldId id="266" r:id="rId14"/>
    <p:sldId id="267" r:id="rId15"/>
    <p:sldId id="295" r:id="rId16"/>
    <p:sldId id="296" r:id="rId17"/>
    <p:sldId id="270" r:id="rId18"/>
    <p:sldId id="293" r:id="rId19"/>
    <p:sldId id="299" r:id="rId20"/>
    <p:sldId id="294" r:id="rId21"/>
    <p:sldId id="268" r:id="rId22"/>
    <p:sldId id="269" r:id="rId23"/>
    <p:sldId id="272" r:id="rId24"/>
    <p:sldId id="298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4" r:id="rId34"/>
    <p:sldId id="300" r:id="rId35"/>
    <p:sldId id="283" r:id="rId36"/>
    <p:sldId id="285" r:id="rId37"/>
    <p:sldId id="286" r:id="rId38"/>
    <p:sldId id="287" r:id="rId39"/>
    <p:sldId id="282" r:id="rId40"/>
    <p:sldId id="281" r:id="rId41"/>
    <p:sldId id="28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A424C-7CA3-4C9D-904F-561C5B1E3D1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342FA-1760-47E9-AC58-17A7A7503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FA9A4-08D9-41D1-B5CC-AA961CE3BC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342FA-1760-47E9-AC58-17A7A7503E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8515-B500-4CBE-A782-7FF0EE2C146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976C-29AE-4823-9B03-E653B5C75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u21ShnKhHk&amp;feature=relate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DuDmvlbpjHQ" TargetMode="External"/><Relationship Id="rId4" Type="http://schemas.openxmlformats.org/officeDocument/2006/relationships/hyperlink" Target="http://www.youtube.com/watch?v=kfy92hdaAH0&amp;playnext=1&amp;list=PLD6LyeU2u4LPgXYEBbQSqHY4Ka63me1oy&amp;feature=results_mai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oScAV6oVFw&amp;feature=related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mYbMPwmwx88&amp;feature=related" TargetMode="External"/><Relationship Id="rId4" Type="http://schemas.openxmlformats.org/officeDocument/2006/relationships/hyperlink" Target="http://www.youtube.com/watch?v=pdgkuT12e14&amp;feature=relat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cience.co.uk/animations/photosynthesis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diJtDRJQE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QsAzXr0UCU&amp;feature=fvst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lsalive.com/mitosis.ht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olcweb/cgi/pluginpop.cgi?it=swf::535::535::/sites/dl/free/0072437316/120073/bio14.swf::Mitosis%20and%20Cytokinesis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relearning.com/index.cfm?method=cResource.dspView&amp;ResourceID=41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495855/student_view0/chapter2/animation__how_osmosis_work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bc.co.uk/schools/gcsebitesize/science/add_aqa_pre_2011/cells/osmosisact.shtml" TargetMode="External"/><Relationship Id="rId4" Type="http://schemas.openxmlformats.org/officeDocument/2006/relationships/hyperlink" Target="http://highered.mcgraw-hill.com/sites/0072495855/student_view0/chapter2/animation__how_diffusion_works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in 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organism is like a factory.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has to be able to get energy, materials, and get rid of wastes.</a:t>
            </a:r>
          </a:p>
          <a:p>
            <a:endParaRPr lang="en-US" dirty="0"/>
          </a:p>
          <a:p>
            <a:r>
              <a:rPr lang="en-US" dirty="0" smtClean="0"/>
              <a:t>Why is this important?  It keeps the cells healthy so they can divide.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3730" name="Picture 2" descr="stock photo : Animal cell cut-away - scientifically correct 3d illustration"/>
          <p:cNvPicPr>
            <a:picLocks noChangeAspect="1" noChangeArrowheads="1"/>
          </p:cNvPicPr>
          <p:nvPr/>
        </p:nvPicPr>
        <p:blipFill>
          <a:blip r:embed="rId3" cstate="print"/>
          <a:srcRect r="11799"/>
          <a:stretch>
            <a:fillRect/>
          </a:stretch>
        </p:blipFill>
        <p:spPr bwMode="auto">
          <a:xfrm>
            <a:off x="6865620" y="0"/>
            <a:ext cx="227838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Types of Transport for Small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passive transport</a:t>
            </a:r>
            <a:r>
              <a:rPr lang="en-US" dirty="0" smtClean="0"/>
              <a:t>-the movement of particles across a cell membrane without the use of energy by the cell</a:t>
            </a:r>
          </a:p>
          <a:p>
            <a:pPr lvl="1"/>
            <a:r>
              <a:rPr lang="en-US" dirty="0" smtClean="0"/>
              <a:t>Particles move from areas of higher concentration to areas of lower concentration.  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 diffusion and osmosis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active transport</a:t>
            </a:r>
            <a:r>
              <a:rPr lang="en-US" dirty="0" smtClean="0"/>
              <a:t>-a process of transporting particles that require the cells to use energy.</a:t>
            </a:r>
          </a:p>
          <a:p>
            <a:pPr lvl="1"/>
            <a:r>
              <a:rPr lang="en-US" dirty="0" smtClean="0"/>
              <a:t>Usually involves the movement of particles from an area of low concentration to an area of high concentration.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Large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Large particles move into and out of the cell by: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sz="3400" dirty="0" err="1" smtClean="0">
                <a:solidFill>
                  <a:srgbClr val="FF0000"/>
                </a:solidFill>
              </a:rPr>
              <a:t>endocytosis</a:t>
            </a:r>
            <a:r>
              <a:rPr lang="en-US" sz="3400" dirty="0" smtClean="0">
                <a:solidFill>
                  <a:srgbClr val="FFFF00"/>
                </a:solidFill>
              </a:rPr>
              <a:t>-an active transport process 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        where a cell surrounds a large particle and encloses the particle in a vesicle to bring the particle into the cell.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 	</a:t>
            </a:r>
            <a:r>
              <a:rPr lang="en-US" sz="3400" dirty="0" smtClean="0">
                <a:solidFill>
                  <a:srgbClr val="FF0000"/>
                </a:solidFill>
              </a:rPr>
              <a:t>vesicle</a:t>
            </a:r>
            <a:r>
              <a:rPr lang="en-US" sz="3400" dirty="0" smtClean="0">
                <a:solidFill>
                  <a:srgbClr val="FFFF00"/>
                </a:solidFill>
              </a:rPr>
              <a:t>-sacs formed from pieces of cell membrane </a:t>
            </a:r>
          </a:p>
          <a:p>
            <a:pPr marL="514350" indent="-514350">
              <a:buNone/>
            </a:pPr>
            <a:endParaRPr lang="en-US" sz="34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 startAt="2"/>
            </a:pPr>
            <a:r>
              <a:rPr lang="en-US" sz="3400" dirty="0" err="1" smtClean="0">
                <a:solidFill>
                  <a:srgbClr val="FF0000"/>
                </a:solidFill>
              </a:rPr>
              <a:t>Exocytosis</a:t>
            </a:r>
            <a:r>
              <a:rPr lang="en-US" sz="3400" dirty="0" smtClean="0">
                <a:solidFill>
                  <a:srgbClr val="FFFF00"/>
                </a:solidFill>
              </a:rPr>
              <a:t>-when a large particle leaves the cell, the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        cell uses this active-transport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        A vesicle forms around a large particle within the cell, and   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        carries the particle to the cell membrane where the vesicle fuses with 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        the cell membrane and releases the particle to the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        outside of the cell.</a:t>
            </a:r>
            <a:endParaRPr lang="en-US" sz="3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Cell Rap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Active and Passive Transport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Exocytosis</a:t>
            </a:r>
            <a:r>
              <a:rPr lang="en-US" dirty="0" smtClean="0">
                <a:hlinkClick r:id="rId5"/>
              </a:rPr>
              <a:t> and </a:t>
            </a:r>
            <a:r>
              <a:rPr lang="en-US" dirty="0" err="1" smtClean="0">
                <a:hlinkClick r:id="rId5"/>
              </a:rPr>
              <a:t>Enocytosis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Photosynthesis</a:t>
            </a:r>
            <a:r>
              <a:rPr lang="en-US" dirty="0" smtClean="0"/>
              <a:t>-plants capture energy from the sun and change it into food through this process.</a:t>
            </a:r>
          </a:p>
          <a:p>
            <a:endParaRPr lang="en-US" dirty="0" smtClean="0"/>
          </a:p>
          <a:p>
            <a:r>
              <a:rPr lang="en-US" dirty="0" smtClean="0"/>
              <a:t>The food that plants make supplies the energy to the plant.</a:t>
            </a:r>
          </a:p>
          <a:p>
            <a:r>
              <a:rPr lang="en-US" dirty="0" smtClean="0"/>
              <a:t>The food is also a source of energy for the organisms that eat the plant.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pigments</a:t>
            </a:r>
            <a:r>
              <a:rPr lang="en-US" dirty="0" smtClean="0"/>
              <a:t>-plant cells have these molecules that absorb light energy.</a:t>
            </a:r>
          </a:p>
          <a:p>
            <a:endParaRPr lang="en-US" sz="900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Chlorophyll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the main pigment used in photosynthesis.  It gives plants their green color.  It is found in chloroplasts.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Plants use the energy captured by chlorophyll to change carbon dioxide and water into food.</a:t>
            </a:r>
          </a:p>
          <a:p>
            <a:endParaRPr lang="en-US" sz="1300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Glucose</a:t>
            </a:r>
            <a:r>
              <a:rPr lang="en-US" dirty="0" smtClean="0"/>
              <a:t>-a food that is in the form of carbohydrate that can be stored and used by the plant’s cells.  </a:t>
            </a:r>
          </a:p>
          <a:p>
            <a:endParaRPr lang="en-US" sz="1300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The by product of </a:t>
            </a:r>
            <a:r>
              <a:rPr lang="en-US" dirty="0" err="1" smtClean="0">
                <a:solidFill>
                  <a:srgbClr val="FFFF00"/>
                </a:solidFill>
              </a:rPr>
              <a:t>photosythesis</a:t>
            </a:r>
            <a:r>
              <a:rPr lang="en-US" dirty="0" smtClean="0">
                <a:solidFill>
                  <a:srgbClr val="FFFF00"/>
                </a:solidFill>
              </a:rPr>
              <a:t> is oxygen.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5" name="Curved Connector 4"/>
          <p:cNvCxnSpPr/>
          <p:nvPr/>
        </p:nvCxnSpPr>
        <p:spPr>
          <a:xfrm rot="10800000" flipV="1">
            <a:off x="1828800" y="4343400"/>
            <a:ext cx="46482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 descr="http://ellerbruch.nmu.edu/classes/cs255w03/cs255students/teabbott/p4/pics/photosynthes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19200"/>
            <a:ext cx="7209288" cy="4301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http://www.factmonster.com/images/photosynthesi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14400"/>
            <a:ext cx="4495800" cy="5378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4283789">
            <a:off x="3208650" y="2165068"/>
            <a:ext cx="1330945" cy="1759907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   6CO₂  + 6H₂O  +   Light Energy            C₆H₁₂O₆  +  6O₂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1600" dirty="0" smtClean="0">
                <a:solidFill>
                  <a:schemeClr val="bg1"/>
                </a:solidFill>
              </a:rPr>
              <a:t>Carbon        Water			          Glucose            Oxygen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   Dioxide</a:t>
            </a:r>
          </a:p>
          <a:p>
            <a:pPr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800" dirty="0" smtClean="0"/>
              <a:t>Energy is transformed from the sun into glucose.  Cells take in carbon dioxide and </a:t>
            </a:r>
          </a:p>
          <a:p>
            <a:pPr>
              <a:buNone/>
            </a:pPr>
            <a:r>
              <a:rPr lang="en-US" sz="1800" dirty="0" smtClean="0"/>
              <a:t>release oxygen.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Photosynthesis Formula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800600" y="2895600"/>
            <a:ext cx="533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Photosynthesis in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r>
              <a:rPr lang="en-US" sz="2800" b="1" dirty="0"/>
              <a:t>Process by which plants </a:t>
            </a:r>
            <a:r>
              <a:rPr lang="en-US" sz="2800" b="1" dirty="0" smtClean="0"/>
              <a:t>store </a:t>
            </a:r>
            <a:r>
              <a:rPr lang="en-US" sz="2800" b="1" dirty="0"/>
              <a:t>the energy of sunlight into </a:t>
            </a:r>
            <a:r>
              <a:rPr lang="en-US" sz="2800" b="1" dirty="0" smtClean="0"/>
              <a:t>sugars(glucose).</a:t>
            </a:r>
            <a:endParaRPr lang="en-US" sz="2800" b="1" dirty="0"/>
          </a:p>
          <a:p>
            <a:r>
              <a:rPr lang="en-US" sz="2800" b="1" dirty="0"/>
              <a:t>Requires sunlight, water, and carbon dioxide.</a:t>
            </a:r>
          </a:p>
          <a:p>
            <a:r>
              <a:rPr lang="en-US" sz="2800" b="1" dirty="0"/>
              <a:t>Overall equation:</a:t>
            </a:r>
          </a:p>
          <a:p>
            <a:endParaRPr lang="en-US" sz="2800" b="1" dirty="0"/>
          </a:p>
          <a:p>
            <a:pPr algn="ctr"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6 CO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 +   6 H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0   </a:t>
            </a: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   C</a:t>
            </a:r>
            <a:r>
              <a:rPr lang="en-US" sz="2800" b="1" baseline="-25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2800" b="1" baseline="-25000" dirty="0">
                <a:solidFill>
                  <a:srgbClr val="FF0000"/>
                </a:solidFill>
                <a:sym typeface="Wingdings" pitchFamily="2" charset="2"/>
              </a:rPr>
              <a:t>6 </a:t>
            </a: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  +    6 O</a:t>
            </a:r>
            <a:r>
              <a:rPr lang="en-US" sz="2800" b="1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en-US" sz="2800" b="1" baseline="-25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/>
              <a:t>Occurs in the leaves of plants in organelles called chloroplasts.</a:t>
            </a:r>
          </a:p>
          <a:p>
            <a:pPr>
              <a:buFontTx/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Photosynthesis Song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Photosynthesis:  Bill Nye</a:t>
            </a:r>
            <a:endParaRPr lang="en-US" dirty="0" smtClean="0"/>
          </a:p>
          <a:p>
            <a:r>
              <a:rPr lang="en-US" smtClean="0">
                <a:hlinkClick r:id="rId5"/>
              </a:rPr>
              <a:t>Photosynthesis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the place where the exchange of materials between a cell and its environment occur.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Photosythesis</a:t>
            </a:r>
            <a:r>
              <a:rPr lang="en-US" dirty="0" smtClean="0">
                <a:hlinkClick r:id="rId3"/>
              </a:rPr>
              <a:t> Animation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Energy from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Cellular respiration</a:t>
            </a:r>
            <a:r>
              <a:rPr lang="en-US" dirty="0" smtClean="0"/>
              <a:t>-a way of getting energy from food by using oxygen to break down food.  It is a chemical process that occurs within cells.</a:t>
            </a:r>
          </a:p>
          <a:p>
            <a:endParaRPr lang="en-US" dirty="0" smtClean="0"/>
          </a:p>
          <a:p>
            <a:r>
              <a:rPr lang="en-US" dirty="0" smtClean="0"/>
              <a:t>Breathing supplies the oxygen needed for cellular respiration.</a:t>
            </a:r>
          </a:p>
          <a:p>
            <a:r>
              <a:rPr lang="en-US" dirty="0" smtClean="0"/>
              <a:t>Breathing removes carbon dioxide.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Cellular Respiration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Food like glucose is broken down into carbon dioxide and water.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energy released from this conversion is used to maintain body temperature. 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Some of the energy used is in the form of ATP.  This supplies the cells with energy.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Cellular respiration in eukaryotes takes place in the mitochondria.</a:t>
            </a:r>
          </a:p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In prokaryotes, it takes place in the cell membrane.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3856466">
            <a:off x="5750119" y="2082714"/>
            <a:ext cx="1330945" cy="1759907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 C₆H₁₂O₆  +  6O₂           6CO₂  + 6H₂O  +  Energy  (ATP)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1800" dirty="0" smtClean="0">
                <a:solidFill>
                  <a:schemeClr val="bg1"/>
                </a:solidFill>
              </a:rPr>
              <a:t>Glucose         Oxygen            Carbon      Water			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			    Dioxide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800" dirty="0" smtClean="0"/>
              <a:t>Cells use oxygen to break down glucose and release energy and carbon dioxide.</a:t>
            </a:r>
          </a:p>
          <a:p>
            <a:pPr>
              <a:buNone/>
            </a:pPr>
            <a:r>
              <a:rPr lang="en-US" sz="1800" dirty="0" smtClean="0"/>
              <a:t>Compare the two equations.  What do you notice about the two?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Cellular Respiration Formula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flipV="1">
            <a:off x="2895600" y="2895600"/>
            <a:ext cx="4572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4283789">
            <a:off x="3208650" y="2165068"/>
            <a:ext cx="1330945" cy="1759907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   6CO₂  + 6H₂O  +   Light Energy            C₆H₁₂O₆  +  6O₂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1600" dirty="0" smtClean="0">
                <a:solidFill>
                  <a:schemeClr val="bg1"/>
                </a:solidFill>
              </a:rPr>
              <a:t>Carbon        Water			          Glucose            Oxygen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   Dioxide</a:t>
            </a:r>
          </a:p>
          <a:p>
            <a:pPr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800" dirty="0" smtClean="0"/>
              <a:t>Energy is transformed from the sun into glucose.  Cells take in carbon dioxide and </a:t>
            </a:r>
          </a:p>
          <a:p>
            <a:pPr>
              <a:buNone/>
            </a:pPr>
            <a:r>
              <a:rPr lang="en-US" sz="1800" dirty="0" smtClean="0"/>
              <a:t>release oxygen.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Photosynthesis Formula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800600" y="2895600"/>
            <a:ext cx="533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figure 3 on page 40  </a:t>
            </a:r>
          </a:p>
          <a:p>
            <a:endParaRPr lang="en-US" dirty="0" smtClean="0"/>
          </a:p>
          <a:p>
            <a:r>
              <a:rPr lang="en-US" dirty="0" smtClean="0"/>
              <a:t>Each of the processes makes by products that are needed by something else.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Fermentation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muscles cannot get the oxygen they need for cellular respiration, they use this to get energy.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One type of fermentation produces a build up of lactic acid in the muscle.  This causes a burning sensation and muscle soreness.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Cell cycle</a:t>
            </a:r>
            <a:r>
              <a:rPr lang="en-US" dirty="0" smtClean="0"/>
              <a:t>-the life cycle of a cell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cell cycle begins when the cell is formed and ends when it divides.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Before a cell divides, it makes copies of its deoxyribonucleic acid (DNA).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DNA</a:t>
            </a:r>
            <a:r>
              <a:rPr lang="en-US" dirty="0" smtClean="0"/>
              <a:t>-the hereditary material that controls the activities of the cell and cell division.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Chromosomes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DNA of a cell is organized into these structures.</a:t>
            </a:r>
          </a:p>
          <a:p>
            <a:endParaRPr lang="en-US" dirty="0" smtClean="0"/>
          </a:p>
          <a:p>
            <a:r>
              <a:rPr lang="en-US" dirty="0" smtClean="0"/>
              <a:t>How does a cell make more cells?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It depend on whether it is prokaryotic (no nucleus) or eukaryotic (nucleus).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They are not as complex as eukaryotic cells.</a:t>
            </a:r>
          </a:p>
          <a:p>
            <a:r>
              <a:rPr lang="en-US" dirty="0" smtClean="0"/>
              <a:t>For example, bacteria has </a:t>
            </a:r>
            <a:r>
              <a:rPr lang="en-US" dirty="0" err="1" smtClean="0"/>
              <a:t>ribosomes</a:t>
            </a:r>
            <a:r>
              <a:rPr lang="en-US" dirty="0" smtClean="0"/>
              <a:t> and a single strand of DNA, but no membrane enclosed organelles.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Binary fission- “splitting into two parts”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It results in two cells that each contain one copy  of the circle of DNA.</a:t>
            </a:r>
          </a:p>
          <a:p>
            <a:r>
              <a:rPr lang="en-US" dirty="0" smtClean="0"/>
              <a:t>Look at figure 1 on 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movement  from areas of high concentration (crowded) to areas of low concentration (less crowded).</a:t>
            </a:r>
          </a:p>
          <a:p>
            <a:endParaRPr lang="en-US" dirty="0"/>
          </a:p>
          <a:p>
            <a:r>
              <a:rPr lang="en-US" dirty="0" smtClean="0"/>
              <a:t>This can also be said from regions of higher density to regions of lower density.</a:t>
            </a:r>
          </a:p>
          <a:p>
            <a:endParaRPr lang="en-US" dirty="0"/>
          </a:p>
          <a:p>
            <a:r>
              <a:rPr lang="en-US" dirty="0" smtClean="0"/>
              <a:t>This happens within and between cells.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at figure 1 on page 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complex than prokaryotic cells</a:t>
            </a:r>
          </a:p>
          <a:p>
            <a:r>
              <a:rPr lang="en-US" dirty="0" smtClean="0"/>
              <a:t>Contain more DNA than prokaryotic cells</a:t>
            </a:r>
          </a:p>
          <a:p>
            <a:r>
              <a:rPr lang="en-US" dirty="0" smtClean="0"/>
              <a:t>Different eukaryotic cells have different numbers of chromosomes</a:t>
            </a:r>
          </a:p>
          <a:p>
            <a:r>
              <a:rPr lang="en-US" dirty="0" smtClean="0"/>
              <a:t>The number of chromosomes is not related to the complexity of the organism:</a:t>
            </a:r>
          </a:p>
          <a:p>
            <a:pPr lvl="1"/>
            <a:r>
              <a:rPr lang="en-US" dirty="0" smtClean="0"/>
              <a:t>Potato 48</a:t>
            </a:r>
          </a:p>
          <a:p>
            <a:pPr lvl="1"/>
            <a:r>
              <a:rPr lang="en-US" dirty="0" smtClean="0"/>
              <a:t>Fruit flies 8</a:t>
            </a:r>
          </a:p>
          <a:p>
            <a:pPr lvl="1"/>
            <a:r>
              <a:rPr lang="en-US" dirty="0" smtClean="0"/>
              <a:t>Humans 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figure 2 on page 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pairs are made up of similar   </a:t>
            </a:r>
          </a:p>
          <a:p>
            <a:pPr>
              <a:buNone/>
            </a:pPr>
            <a:r>
              <a:rPr lang="en-US" dirty="0" smtClean="0"/>
              <a:t>    chromosomes  called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	      homologous chromosomes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Stages of the Eukaryotic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Stage:   </a:t>
            </a:r>
            <a:r>
              <a:rPr lang="en-US" dirty="0" err="1" smtClean="0">
                <a:solidFill>
                  <a:srgbClr val="FFFF00"/>
                </a:solidFill>
              </a:rPr>
              <a:t>Interphase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Cell grows and copies its organelles and chromosomes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chromatids</a:t>
            </a:r>
            <a:r>
              <a:rPr lang="en-US" dirty="0" smtClean="0"/>
              <a:t>-the two copies are called this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err="1" smtClean="0"/>
              <a:t>chromatids</a:t>
            </a:r>
            <a:r>
              <a:rPr lang="en-US" dirty="0" smtClean="0"/>
              <a:t> are held together at the </a:t>
            </a:r>
            <a:r>
              <a:rPr lang="en-US" dirty="0" err="1" smtClean="0"/>
              <a:t>centromere</a:t>
            </a:r>
            <a:r>
              <a:rPr lang="en-US" dirty="0" smtClean="0"/>
              <a:t>. 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err="1" smtClean="0"/>
              <a:t>chromatids</a:t>
            </a:r>
            <a:r>
              <a:rPr lang="en-US" dirty="0" smtClean="0"/>
              <a:t> twist and coil, then condense into an x shape.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rpha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609600"/>
            <a:ext cx="7702550" cy="57769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0"/>
            <a:ext cx="1748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Interphase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6488668"/>
            <a:ext cx="6591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Chromosomes are copies, so each chromosome is then 2 </a:t>
            </a:r>
            <a:r>
              <a:rPr lang="en-US" dirty="0" err="1" smtClean="0"/>
              <a:t>chomatids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mitosis</a:t>
            </a:r>
            <a:r>
              <a:rPr lang="en-US" dirty="0" smtClean="0"/>
              <a:t>-process of chromosome separation</a:t>
            </a:r>
          </a:p>
          <a:p>
            <a:pPr lvl="1"/>
            <a:r>
              <a:rPr lang="en-US" dirty="0" smtClean="0"/>
              <a:t>It is divided into 4 phases.</a:t>
            </a:r>
          </a:p>
          <a:p>
            <a:pPr lvl="1"/>
            <a:r>
              <a:rPr lang="en-US" dirty="0" smtClean="0"/>
              <a:t>It makes sure that each new cell gets a copy of each chromosome.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Prophase:	Mitosis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Mitosis begins.  The nuclear membrane dissolves.  Chromosomes condense into </a:t>
            </a:r>
            <a:r>
              <a:rPr lang="en-US" dirty="0" err="1" smtClean="0"/>
              <a:t>rodlike</a:t>
            </a:r>
            <a:r>
              <a:rPr lang="en-US" dirty="0" smtClean="0"/>
              <a:t> structures.</a:t>
            </a:r>
            <a:endParaRPr lang="en-US" dirty="0"/>
          </a:p>
        </p:txBody>
      </p:sp>
      <p:pic>
        <p:nvPicPr>
          <p:cNvPr id="4" name="Picture 3" descr="phropha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1" y="3086101"/>
            <a:ext cx="5029199" cy="3771899"/>
          </a:xfrm>
          <a:prstGeom prst="rect">
            <a:avLst/>
          </a:prstGeom>
        </p:spPr>
      </p:pic>
      <p:pic>
        <p:nvPicPr>
          <p:cNvPr id="5" name="Picture 4" descr="prophase_tex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33800"/>
            <a:ext cx="3819525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Metaphase:	  Mitosis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chromosomes line up along the equator of the cell.  Homologous chromosomes (similar) pair up.</a:t>
            </a:r>
          </a:p>
          <a:p>
            <a:endParaRPr lang="en-US" dirty="0" smtClean="0"/>
          </a:p>
        </p:txBody>
      </p:sp>
      <p:pic>
        <p:nvPicPr>
          <p:cNvPr id="4" name="Picture 3" descr="metapha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1" y="2682240"/>
            <a:ext cx="4572000" cy="4175760"/>
          </a:xfrm>
          <a:prstGeom prst="rect">
            <a:avLst/>
          </a:prstGeom>
        </p:spPr>
      </p:pic>
      <p:pic>
        <p:nvPicPr>
          <p:cNvPr id="5" name="Picture 4" descr="metaphase_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152900"/>
            <a:ext cx="3819525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Anaphase:    Mitosis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chromatids</a:t>
            </a:r>
            <a:r>
              <a:rPr lang="en-US" dirty="0" smtClean="0"/>
              <a:t> separate and move to opposite sides of the cell.</a:t>
            </a:r>
            <a:endParaRPr lang="en-US" dirty="0"/>
          </a:p>
        </p:txBody>
      </p:sp>
      <p:pic>
        <p:nvPicPr>
          <p:cNvPr id="4" name="Picture 3" descr="anapha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0800" y="2895600"/>
            <a:ext cx="5283200" cy="3962400"/>
          </a:xfrm>
          <a:prstGeom prst="rect">
            <a:avLst/>
          </a:prstGeom>
        </p:spPr>
      </p:pic>
      <p:pic>
        <p:nvPicPr>
          <p:cNvPr id="5" name="Picture 4" descr="anaphase_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95600"/>
            <a:ext cx="3735257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:     Mitosis Phase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nuclear membrane forms around each set of chromosomes, and the chromosomes unwind.</a:t>
            </a:r>
          </a:p>
          <a:p>
            <a:pPr>
              <a:buNone/>
            </a:pPr>
            <a:r>
              <a:rPr lang="en-US" dirty="0" smtClean="0"/>
              <a:t>    Mitosis is complete.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elopha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215640"/>
            <a:ext cx="4572000" cy="3642360"/>
          </a:xfrm>
          <a:prstGeom prst="rect">
            <a:avLst/>
          </a:prstGeom>
        </p:spPr>
      </p:pic>
      <p:pic>
        <p:nvPicPr>
          <p:cNvPr id="5" name="Picture 4" descr="telophase_cytokinesis_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200400"/>
            <a:ext cx="2894729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3</a:t>
            </a:r>
            <a:r>
              <a:rPr lang="en-US" baseline="30000" dirty="0" smtClean="0">
                <a:solidFill>
                  <a:srgbClr val="FFFF00"/>
                </a:solidFill>
              </a:rPr>
              <a:t>rd</a:t>
            </a:r>
            <a:r>
              <a:rPr lang="en-US" dirty="0" smtClean="0">
                <a:solidFill>
                  <a:srgbClr val="FFFF00"/>
                </a:solidFill>
              </a:rPr>
              <a:t> Stage:	</a:t>
            </a:r>
            <a:r>
              <a:rPr lang="en-US" dirty="0" err="1" smtClean="0">
                <a:solidFill>
                  <a:srgbClr val="FFFF00"/>
                </a:solidFill>
              </a:rPr>
              <a:t>Cytokinesis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division of cytoplasm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animal cells and other eukaryotes that do not have cell walls: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this occurs at the cell membrane.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The cell membrane pinches inward to form a groove that eventually divides.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Eukaryotic cells that have a cell wall (plants, algae, and fungi):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form a cell plate in the middle of the cell.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After the cell splits into 2, a new cell wall forms where the cell plate was.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http://www.youtube.com/watch?v=sdiJtDRJQEc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Osmosis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://www.cellsalive.com/mitosis.htm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3"/>
              </a:rPr>
              <a:t>http://highered.mcgraw-hill.com/olcweb/cgi/pluginpop.cgi?it=swf::535::535::/sites/dl/free/0072437316/120073/bio14.swf::Mitosis%20and%20Cytokinesis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hlinkClick r:id="rId3"/>
              </a:rPr>
              <a:t>http://www.explorelearning.com/index.cfm?method=cResource.dspView&amp;ResourceID=417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the diffusion of water through  a </a:t>
            </a:r>
            <a:r>
              <a:rPr lang="en-US" dirty="0" err="1" smtClean="0"/>
              <a:t>semipermeable</a:t>
            </a:r>
            <a:r>
              <a:rPr lang="en-US" dirty="0" smtClean="0"/>
              <a:t>  membrane.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Water is made up of molecules.   Pure water has the highest concentration of water molecules.  When it is mixed with something, you lower it’s concentration.</a:t>
            </a:r>
          </a:p>
          <a:p>
            <a:endParaRPr lang="en-US" dirty="0"/>
          </a:p>
          <a:p>
            <a:r>
              <a:rPr lang="en-US" dirty="0" err="1" smtClean="0"/>
              <a:t>Semipermeable</a:t>
            </a:r>
            <a:r>
              <a:rPr lang="en-US" dirty="0" smtClean="0"/>
              <a:t> means that only certain substances can pass through.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concentration of particles in around the cell is kept in balance by osmosis.</a:t>
            </a:r>
          </a:p>
          <a:p>
            <a:endParaRPr lang="en-US" dirty="0" smtClean="0"/>
          </a:p>
          <a:p>
            <a:r>
              <a:rPr lang="en-US" dirty="0" smtClean="0"/>
              <a:t>Red blood cells are surrounded by plasma.  If they were in pure water, they would burst.  </a:t>
            </a:r>
          </a:p>
          <a:p>
            <a:endParaRPr lang="en-US" dirty="0" smtClean="0"/>
          </a:p>
          <a:p>
            <a:r>
              <a:rPr lang="en-US" dirty="0" smtClean="0"/>
              <a:t>When RBC’s are placed in a salty solution, the concentration of water inside the cell is higher than the concentration of water outside.</a:t>
            </a:r>
          </a:p>
          <a:p>
            <a:endParaRPr lang="en-US" dirty="0" smtClean="0"/>
          </a:p>
          <a:p>
            <a:r>
              <a:rPr lang="en-US" dirty="0" smtClean="0"/>
              <a:t>This difference is what makes the water move out of the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Osmosis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Diffusion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Diffusion &amp; Osmosis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channels</a:t>
            </a:r>
            <a:r>
              <a:rPr lang="en-US" dirty="0" smtClean="0"/>
              <a:t>-small particles like water and sugars cross the cell membrane through these passageways</a:t>
            </a:r>
          </a:p>
          <a:p>
            <a:endParaRPr lang="en-US" dirty="0" smtClean="0"/>
          </a:p>
          <a:p>
            <a:r>
              <a:rPr lang="en-US" dirty="0" smtClean="0"/>
              <a:t>The channels are made of proteins in the cell membrane.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1353</Words>
  <Application>Microsoft Office PowerPoint</Application>
  <PresentationFormat>On-screen Show (4:3)</PresentationFormat>
  <Paragraphs>249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The Cell in Action</vt:lpstr>
      <vt:lpstr>Cell Membrane</vt:lpstr>
      <vt:lpstr>Diffusion</vt:lpstr>
      <vt:lpstr>Slide 4</vt:lpstr>
      <vt:lpstr>http://www.explorelearning.com/index.cfm?method=cResource.dspView&amp;ResourceID=417</vt:lpstr>
      <vt:lpstr>Osmosis</vt:lpstr>
      <vt:lpstr>More Osmosis</vt:lpstr>
      <vt:lpstr>Slide 8</vt:lpstr>
      <vt:lpstr>Moving Particles</vt:lpstr>
      <vt:lpstr>2 Types of Transport for Small Particles</vt:lpstr>
      <vt:lpstr>Moving Large Particles</vt:lpstr>
      <vt:lpstr>Slide 12</vt:lpstr>
      <vt:lpstr>Cell Energy</vt:lpstr>
      <vt:lpstr>Photosynthesis</vt:lpstr>
      <vt:lpstr>Slide 15</vt:lpstr>
      <vt:lpstr>Slide 16</vt:lpstr>
      <vt:lpstr>Photosynthesis Formula</vt:lpstr>
      <vt:lpstr>Photosynthesis in Overview</vt:lpstr>
      <vt:lpstr>Slide 19</vt:lpstr>
      <vt:lpstr>Slide 20</vt:lpstr>
      <vt:lpstr>Getting Energy from Food</vt:lpstr>
      <vt:lpstr>How does Cellular Respiration Work?</vt:lpstr>
      <vt:lpstr>Cellular Respiration Formula</vt:lpstr>
      <vt:lpstr>Photosynthesis Formula</vt:lpstr>
      <vt:lpstr>Slide 25</vt:lpstr>
      <vt:lpstr>Fermentation</vt:lpstr>
      <vt:lpstr>The Cell Cycle</vt:lpstr>
      <vt:lpstr>Chromosomes</vt:lpstr>
      <vt:lpstr>Prokaryotic Cells</vt:lpstr>
      <vt:lpstr>Eukaryotic Cells</vt:lpstr>
      <vt:lpstr>Look at figure 2 on page 43</vt:lpstr>
      <vt:lpstr>3 Stages of the Eukaryotic Cell</vt:lpstr>
      <vt:lpstr>Slide 33</vt:lpstr>
      <vt:lpstr>2nd Stage</vt:lpstr>
      <vt:lpstr>Prophase: Mitosis Phase 1</vt:lpstr>
      <vt:lpstr>Metaphase:   Mitosis Phase 2</vt:lpstr>
      <vt:lpstr>Anaphase:    Mitosis Phase 3</vt:lpstr>
      <vt:lpstr>Telophase:     Mitosis Phase 4</vt:lpstr>
      <vt:lpstr>3rd Stage: Cytokinesis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in Action</dc:title>
  <dc:creator>Kris</dc:creator>
  <cp:lastModifiedBy>Kris</cp:lastModifiedBy>
  <cp:revision>62</cp:revision>
  <dcterms:created xsi:type="dcterms:W3CDTF">2009-12-07T14:46:02Z</dcterms:created>
  <dcterms:modified xsi:type="dcterms:W3CDTF">2012-11-20T20:21:51Z</dcterms:modified>
</cp:coreProperties>
</file>