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102"/>
  </p:notesMasterIdLst>
  <p:handoutMasterIdLst>
    <p:handoutMasterId r:id="rId103"/>
  </p:handoutMasterIdLst>
  <p:sldIdLst>
    <p:sldId id="336" r:id="rId3"/>
    <p:sldId id="372" r:id="rId4"/>
    <p:sldId id="277" r:id="rId5"/>
    <p:sldId id="380" r:id="rId6"/>
    <p:sldId id="282" r:id="rId7"/>
    <p:sldId id="283" r:id="rId8"/>
    <p:sldId id="423" r:id="rId9"/>
    <p:sldId id="422" r:id="rId10"/>
    <p:sldId id="421" r:id="rId11"/>
    <p:sldId id="376" r:id="rId12"/>
    <p:sldId id="381" r:id="rId13"/>
    <p:sldId id="382" r:id="rId14"/>
    <p:sldId id="383" r:id="rId15"/>
    <p:sldId id="424" r:id="rId16"/>
    <p:sldId id="425" r:id="rId17"/>
    <p:sldId id="426" r:id="rId18"/>
    <p:sldId id="427" r:id="rId19"/>
    <p:sldId id="387" r:id="rId20"/>
    <p:sldId id="388" r:id="rId21"/>
    <p:sldId id="428" r:id="rId22"/>
    <p:sldId id="429" r:id="rId23"/>
    <p:sldId id="430" r:id="rId24"/>
    <p:sldId id="431" r:id="rId25"/>
    <p:sldId id="432" r:id="rId26"/>
    <p:sldId id="433" r:id="rId27"/>
    <p:sldId id="396" r:id="rId28"/>
    <p:sldId id="397" r:id="rId29"/>
    <p:sldId id="398" r:id="rId30"/>
    <p:sldId id="477" r:id="rId31"/>
    <p:sldId id="435" r:id="rId32"/>
    <p:sldId id="437" r:id="rId33"/>
    <p:sldId id="438" r:id="rId34"/>
    <p:sldId id="483" r:id="rId35"/>
    <p:sldId id="440" r:id="rId36"/>
    <p:sldId id="484" r:id="rId37"/>
    <p:sldId id="442" r:id="rId38"/>
    <p:sldId id="443" r:id="rId39"/>
    <p:sldId id="444" r:id="rId40"/>
    <p:sldId id="486" r:id="rId41"/>
    <p:sldId id="445" r:id="rId42"/>
    <p:sldId id="446" r:id="rId43"/>
    <p:sldId id="448" r:id="rId44"/>
    <p:sldId id="487" r:id="rId45"/>
    <p:sldId id="447" r:id="rId46"/>
    <p:sldId id="449" r:id="rId47"/>
    <p:sldId id="450" r:id="rId48"/>
    <p:sldId id="488" r:id="rId49"/>
    <p:sldId id="451" r:id="rId50"/>
    <p:sldId id="489" r:id="rId51"/>
    <p:sldId id="418" r:id="rId52"/>
    <p:sldId id="419" r:id="rId53"/>
    <p:sldId id="420" r:id="rId54"/>
    <p:sldId id="288" r:id="rId55"/>
    <p:sldId id="337" r:id="rId56"/>
    <p:sldId id="338" r:id="rId57"/>
    <p:sldId id="340" r:id="rId58"/>
    <p:sldId id="452" r:id="rId59"/>
    <p:sldId id="341" r:id="rId60"/>
    <p:sldId id="453" r:id="rId61"/>
    <p:sldId id="342" r:id="rId62"/>
    <p:sldId id="454" r:id="rId63"/>
    <p:sldId id="346" r:id="rId64"/>
    <p:sldId id="405" r:id="rId65"/>
    <p:sldId id="347" r:id="rId66"/>
    <p:sldId id="455" r:id="rId67"/>
    <p:sldId id="348" r:id="rId68"/>
    <p:sldId id="456" r:id="rId69"/>
    <p:sldId id="353" r:id="rId70"/>
    <p:sldId id="354" r:id="rId71"/>
    <p:sldId id="457" r:id="rId72"/>
    <p:sldId id="355" r:id="rId73"/>
    <p:sldId id="458" r:id="rId74"/>
    <p:sldId id="363" r:id="rId75"/>
    <p:sldId id="364" r:id="rId76"/>
    <p:sldId id="459" r:id="rId77"/>
    <p:sldId id="365" r:id="rId78"/>
    <p:sldId id="460" r:id="rId79"/>
    <p:sldId id="366" r:id="rId80"/>
    <p:sldId id="461" r:id="rId81"/>
    <p:sldId id="367" r:id="rId82"/>
    <p:sldId id="462" r:id="rId83"/>
    <p:sldId id="463" r:id="rId84"/>
    <p:sldId id="464" r:id="rId85"/>
    <p:sldId id="480" r:id="rId86"/>
    <p:sldId id="465" r:id="rId87"/>
    <p:sldId id="466" r:id="rId88"/>
    <p:sldId id="467" r:id="rId89"/>
    <p:sldId id="468" r:id="rId90"/>
    <p:sldId id="469" r:id="rId91"/>
    <p:sldId id="470" r:id="rId92"/>
    <p:sldId id="471" r:id="rId93"/>
    <p:sldId id="476" r:id="rId94"/>
    <p:sldId id="473" r:id="rId95"/>
    <p:sldId id="474" r:id="rId96"/>
    <p:sldId id="475" r:id="rId97"/>
    <p:sldId id="481" r:id="rId98"/>
    <p:sldId id="482" r:id="rId99"/>
    <p:sldId id="478" r:id="rId100"/>
    <p:sldId id="479" r:id="rId101"/>
  </p:sldIdLst>
  <p:sldSz cx="9144000" cy="6858000" type="screen4x3"/>
  <p:notesSz cx="6858000" cy="9144000"/>
  <p:custShowLst>
    <p:custShow name="Chapter" id="0">
      <p:sldLst>
        <p:sld r:id="rId5"/>
        <p:sld r:id="rId7"/>
        <p:sld r:id="rId8"/>
        <p:sld r:id="rId11"/>
        <p:sld r:id="rId10"/>
        <p:sld r:id="rId9"/>
        <p:sld r:id="rId12"/>
        <p:sld r:id="rId6"/>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8"/>
        <p:sld r:id="rId39"/>
        <p:sld r:id="rId40"/>
        <p:sld r:id="rId42"/>
        <p:sld r:id="rId43"/>
        <p:sld r:id="rId44"/>
        <p:sld r:id="rId46"/>
        <p:sld r:id="rId47"/>
        <p:sld r:id="rId48"/>
        <p:sld r:id="rId50"/>
        <p:sld r:id="rId52"/>
        <p:sld r:id="rId53"/>
        <p:sld r:id="rId54"/>
        <p:sld r:id="rId55"/>
      </p:sldLst>
    </p:custShow>
    <p:custShow name="Resources" id="1">
      <p:sldLst>
        <p:sld r:id="rId4"/>
      </p:sldLst>
    </p:custShow>
    <p:custShow name="Transparencies" id="2">
      <p:sldLst>
        <p:sld r:id="rId12"/>
        <p:sld r:id="rId32"/>
        <p:sld r:id="rId34"/>
        <p:sld r:id="rId53"/>
        <p:sld r:id="rId54"/>
      </p:sldLst>
    </p:custShow>
    <p:custShow name="Images" id="3">
      <p:sldLst>
        <p:sld r:id="rId84"/>
        <p:sld r:id="rId85"/>
        <p:sld r:id="rId87"/>
        <p:sld r:id="rId88"/>
        <p:sld r:id="rId89"/>
        <p:sld r:id="rId90"/>
        <p:sld r:id="rId91"/>
        <p:sld r:id="rId92"/>
        <p:sld r:id="rId93"/>
        <p:sld r:id="rId94"/>
        <p:sld r:id="rId95"/>
        <p:sld r:id="rId96"/>
        <p:sld r:id="rId97"/>
        <p:sld r:id="rId100"/>
        <p:sld r:id="rId101"/>
      </p:sldLst>
    </p:custShow>
    <p:custShow name="Bellringers" id="4">
      <p:sldLst>
        <p:sld r:id="rId6"/>
        <p:sld r:id="rId20"/>
        <p:sld r:id="rId28"/>
        <p:sld r:id="rId42"/>
      </p:sldLst>
    </p:custShow>
    <p:custShow name="StandardizedTestPrep" id="5">
      <p:sldLst>
        <p:sld r:id="rId56"/>
        <p:sld r:id="rId57"/>
        <p:sld r:id="rId58"/>
        <p:sld r:id="rId59"/>
        <p:sld r:id="rId60"/>
        <p:sld r:id="rId61"/>
        <p:sld r:id="rId62"/>
        <p:sld r:id="rId63"/>
        <p:sld r:id="rId64"/>
        <p:sld r:id="rId65"/>
        <p:sld r:id="rId66"/>
        <p:sld r:id="rId67"/>
        <p:sld r:id="rId68"/>
        <p:sld r:id="rId69"/>
        <p:sld r:id="rId70"/>
        <p:sld r:id="rId71"/>
        <p:sld r:id="rId72"/>
        <p:sld r:id="rId73"/>
        <p:sld r:id="rId74"/>
        <p:sld r:id="rId75"/>
        <p:sld r:id="rId76"/>
        <p:sld r:id="rId77"/>
        <p:sld r:id="rId78"/>
        <p:sld r:id="rId79"/>
        <p:sld r:id="rId80"/>
        <p:sld r:id="rId81"/>
        <p:sld r:id="rId82"/>
        <p:sld r:id="rId83"/>
      </p:sldLst>
    </p:custShow>
    <p:custShow name="Visual Concepts" id="6">
      <p:sldLst/>
    </p:custShow>
    <p:custShow name="Section 1" id="7">
      <p:sldLst>
        <p:sld r:id="rId7"/>
        <p:sld r:id="rId8"/>
        <p:sld r:id="rId11"/>
        <p:sld r:id="rId10"/>
        <p:sld r:id="rId9"/>
        <p:sld r:id="rId12"/>
        <p:sld r:id="rId6"/>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8"/>
        <p:sld r:id="rId39"/>
        <p:sld r:id="rId40"/>
        <p:sld r:id="rId42"/>
        <p:sld r:id="rId43"/>
        <p:sld r:id="rId44"/>
        <p:sld r:id="rId46"/>
        <p:sld r:id="rId47"/>
        <p:sld r:id="rId48"/>
        <p:sld r:id="rId50"/>
        <p:sld r:id="rId52"/>
        <p:sld r:id="rId53"/>
        <p:sld r:id="rId54"/>
        <p:sld r:id="rId55"/>
      </p:sldLst>
    </p:custShow>
    <p:custShow name="Section 2" id="8">
      <p:sldLst>
        <p:sld r:id="rId6"/>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8"/>
        <p:sld r:id="rId39"/>
        <p:sld r:id="rId40"/>
        <p:sld r:id="rId42"/>
        <p:sld r:id="rId43"/>
        <p:sld r:id="rId44"/>
        <p:sld r:id="rId46"/>
        <p:sld r:id="rId47"/>
        <p:sld r:id="rId48"/>
        <p:sld r:id="rId50"/>
        <p:sld r:id="rId52"/>
        <p:sld r:id="rId53"/>
        <p:sld r:id="rId54"/>
        <p:sld r:id="rId55"/>
      </p:sldLst>
    </p:custShow>
    <p:custShow name="Section 3" id="9">
      <p:sldLst>
        <p:sld r:id="rId20"/>
        <p:sld r:id="rId21"/>
        <p:sld r:id="rId22"/>
        <p:sld r:id="rId23"/>
        <p:sld r:id="rId24"/>
        <p:sld r:id="rId25"/>
        <p:sld r:id="rId26"/>
        <p:sld r:id="rId27"/>
        <p:sld r:id="rId28"/>
        <p:sld r:id="rId29"/>
        <p:sld r:id="rId30"/>
        <p:sld r:id="rId31"/>
        <p:sld r:id="rId32"/>
        <p:sld r:id="rId33"/>
        <p:sld r:id="rId34"/>
        <p:sld r:id="rId36"/>
        <p:sld r:id="rId38"/>
        <p:sld r:id="rId39"/>
        <p:sld r:id="rId40"/>
        <p:sld r:id="rId42"/>
        <p:sld r:id="rId43"/>
        <p:sld r:id="rId44"/>
        <p:sld r:id="rId46"/>
        <p:sld r:id="rId47"/>
        <p:sld r:id="rId48"/>
        <p:sld r:id="rId50"/>
        <p:sld r:id="rId52"/>
        <p:sld r:id="rId53"/>
        <p:sld r:id="rId54"/>
        <p:sld r:id="rId55"/>
      </p:sldLst>
    </p:custShow>
    <p:custShow name="Section 4" id="10">
      <p:sldLst>
        <p:sld r:id="rId28"/>
        <p:sld r:id="rId29"/>
        <p:sld r:id="rId30"/>
        <p:sld r:id="rId31"/>
        <p:sld r:id="rId32"/>
        <p:sld r:id="rId33"/>
        <p:sld r:id="rId34"/>
        <p:sld r:id="rId36"/>
        <p:sld r:id="rId38"/>
        <p:sld r:id="rId39"/>
        <p:sld r:id="rId40"/>
        <p:sld r:id="rId42"/>
        <p:sld r:id="rId43"/>
        <p:sld r:id="rId44"/>
        <p:sld r:id="rId46"/>
        <p:sld r:id="rId47"/>
        <p:sld r:id="rId48"/>
        <p:sld r:id="rId50"/>
        <p:sld r:id="rId52"/>
        <p:sld r:id="rId53"/>
        <p:sld r:id="rId54"/>
        <p:sld r:id="rId55"/>
      </p:sldLst>
    </p:custShow>
    <p:custShow name="Section 5" id="11">
      <p:sldLst>
        <p:sld r:id="rId42"/>
        <p:sld r:id="rId43"/>
        <p:sld r:id="rId44"/>
        <p:sld r:id="rId46"/>
        <p:sld r:id="rId47"/>
        <p:sld r:id="rId48"/>
        <p:sld r:id="rId50"/>
        <p:sld r:id="rId52"/>
        <p:sld r:id="rId53"/>
        <p:sld r:id="rId54"/>
        <p:sld r:id="rId55"/>
      </p:sldLst>
    </p:custShow>
  </p:custShowLst>
  <p:custDataLst>
    <p:tags r:id="rId104"/>
  </p:custDataLst>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mn-ea"/>
        <a:cs typeface="+mn-cs"/>
      </a:defRPr>
    </a:lvl5pPr>
    <a:lvl6pPr marL="2286000" algn="l" defTabSz="914400" rtl="0" eaLnBrk="1" latinLnBrk="0" hangingPunct="1">
      <a:defRPr sz="4000" kern="1200">
        <a:solidFill>
          <a:schemeClr val="tx1"/>
        </a:solidFill>
        <a:latin typeface="Arial" pitchFamily="34" charset="0"/>
        <a:ea typeface="+mn-ea"/>
        <a:cs typeface="+mn-cs"/>
      </a:defRPr>
    </a:lvl6pPr>
    <a:lvl7pPr marL="2743200" algn="l" defTabSz="914400" rtl="0" eaLnBrk="1" latinLnBrk="0" hangingPunct="1">
      <a:defRPr sz="4000" kern="1200">
        <a:solidFill>
          <a:schemeClr val="tx1"/>
        </a:solidFill>
        <a:latin typeface="Arial" pitchFamily="34" charset="0"/>
        <a:ea typeface="+mn-ea"/>
        <a:cs typeface="+mn-cs"/>
      </a:defRPr>
    </a:lvl7pPr>
    <a:lvl8pPr marL="3200400" algn="l" defTabSz="914400" rtl="0" eaLnBrk="1" latinLnBrk="0" hangingPunct="1">
      <a:defRPr sz="4000" kern="1200">
        <a:solidFill>
          <a:schemeClr val="tx1"/>
        </a:solidFill>
        <a:latin typeface="Arial" pitchFamily="34" charset="0"/>
        <a:ea typeface="+mn-ea"/>
        <a:cs typeface="+mn-cs"/>
      </a:defRPr>
    </a:lvl8pPr>
    <a:lvl9pPr marL="3657600" algn="l" defTabSz="914400" rtl="0" eaLnBrk="1" latinLnBrk="0" hangingPunct="1">
      <a:defRPr sz="4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00"/>
    <a:srgbClr val="003466"/>
    <a:srgbClr val="CC3300"/>
    <a:srgbClr val="000099"/>
    <a:srgbClr val="FFCC00"/>
    <a:srgbClr val="CC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3" autoAdjust="0"/>
    <p:restoredTop sz="90929"/>
  </p:normalViewPr>
  <p:slideViewPr>
    <p:cSldViewPr snapToObjects="1">
      <p:cViewPr varScale="1">
        <p:scale>
          <a:sx n="92" d="100"/>
          <a:sy n="92" d="100"/>
        </p:scale>
        <p:origin x="-8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7" d="100"/>
          <a:sy n="77" d="100"/>
        </p:scale>
        <p:origin x="-158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xfrm>
            <a:off x="1150938" y="692150"/>
            <a:ext cx="4556125" cy="3416300"/>
          </a:xfrm>
          <a:solidFill>
            <a:srgbClr val="FFFFFF"/>
          </a:solidFill>
          <a:ln/>
        </p:spPr>
      </p:sp>
      <p:sp>
        <p:nvSpPr>
          <p:cNvPr id="107523" name="Rectangle 3"/>
          <p:cNvSpPr>
            <a:spLocks noChangeArrowheads="1"/>
          </p:cNvSpPr>
          <p:nvPr>
            <p:ph type="body" idx="1"/>
          </p:nvPr>
        </p:nvSpPr>
        <p:spPr>
          <a:solidFill>
            <a:srgbClr val="FFFFFF"/>
          </a:solidFill>
          <a:ln>
            <a:solidFill>
              <a:srgbClr val="000000"/>
            </a:solidFill>
          </a:ln>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xfrm>
            <a:off x="1150938" y="692150"/>
            <a:ext cx="4556125" cy="3416300"/>
          </a:xfrm>
          <a:ln/>
        </p:spPr>
      </p:sp>
      <p:sp>
        <p:nvSpPr>
          <p:cNvPr id="14438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xfrm>
            <a:off x="1150938" y="692150"/>
            <a:ext cx="4556125" cy="3416300"/>
          </a:xfrm>
          <a:ln/>
        </p:spPr>
      </p:sp>
      <p:sp>
        <p:nvSpPr>
          <p:cNvPr id="15769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xfrm>
            <a:off x="1150938" y="692150"/>
            <a:ext cx="4556125" cy="3416300"/>
          </a:xfrm>
          <a:ln/>
        </p:spPr>
      </p:sp>
      <p:sp>
        <p:nvSpPr>
          <p:cNvPr id="15974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xfrm>
            <a:off x="1150938" y="692150"/>
            <a:ext cx="4556125" cy="3416300"/>
          </a:xfrm>
          <a:ln/>
        </p:spPr>
      </p:sp>
      <p:sp>
        <p:nvSpPr>
          <p:cNvPr id="16077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xfrm>
            <a:off x="1150938" y="692150"/>
            <a:ext cx="4556125" cy="3416300"/>
          </a:xfrm>
          <a:ln/>
        </p:spPr>
      </p:sp>
      <p:sp>
        <p:nvSpPr>
          <p:cNvPr id="16179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a:xfrm>
            <a:off x="1150938" y="692150"/>
            <a:ext cx="4556125" cy="3416300"/>
          </a:xfrm>
          <a:ln/>
        </p:spPr>
      </p:sp>
      <p:sp>
        <p:nvSpPr>
          <p:cNvPr id="16384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a:noFill/>
          <a:ln w="9525"/>
        </p:spPr>
        <p:txBody>
          <a:bodyPr/>
          <a:lstStyle/>
          <a:p>
            <a:r>
              <a:rPr lang="en-US" smtClean="0">
                <a:latin typeface="Times" pitchFamily="18" charset="0"/>
              </a:rPr>
              <a:t>Header – dark yellow 24 points Arial Bold </a:t>
            </a:r>
          </a:p>
          <a:p>
            <a:r>
              <a:rPr lang="en-US" smtClean="0">
                <a:latin typeface="Times" pitchFamily="18" charset="0"/>
              </a:rPr>
              <a:t>Body text – white 20 points Arial Bold, dark yellow highlights</a:t>
            </a:r>
          </a:p>
          <a:p>
            <a:r>
              <a:rPr lang="en-US" smtClean="0">
                <a:latin typeface="Times" pitchFamily="18" charset="0"/>
              </a:rPr>
              <a:t>Bullets – dark yellow</a:t>
            </a:r>
          </a:p>
          <a:p>
            <a:r>
              <a:rPr lang="en-US" smtClean="0">
                <a:latin typeface="Times" pitchFamily="18" charset="0"/>
              </a:rPr>
              <a:t>Copyright – white</a:t>
            </a:r>
            <a:r>
              <a:rPr lang="en-US" smtClean="0">
                <a:solidFill>
                  <a:schemeClr val="bg1"/>
                </a:solidFill>
                <a:latin typeface="Times" pitchFamily="18" charset="0"/>
              </a:rPr>
              <a:t> </a:t>
            </a:r>
            <a:r>
              <a:rPr lang="en-US" smtClean="0">
                <a:latin typeface="Times" pitchFamily="18" charset="0"/>
              </a:rPr>
              <a:t>12 points Arial </a:t>
            </a:r>
          </a:p>
          <a:p>
            <a:r>
              <a:rPr lang="en-US" smtClean="0">
                <a:latin typeface="Times" pitchFamily="18" charset="0"/>
              </a:rPr>
              <a:t>Size: </a:t>
            </a:r>
          </a:p>
          <a:p>
            <a:r>
              <a:rPr lang="en-US" smtClean="0">
                <a:latin typeface="Times" pitchFamily="18" charset="0"/>
              </a:rPr>
              <a:t>      Height: 7.52"</a:t>
            </a:r>
          </a:p>
          <a:p>
            <a:r>
              <a:rPr lang="en-US" smtClean="0">
                <a:latin typeface="Times" pitchFamily="18" charset="0"/>
              </a:rPr>
              <a:t>      Width: 10.02"</a:t>
            </a:r>
          </a:p>
          <a:p>
            <a:r>
              <a:rPr lang="en-US" smtClean="0">
                <a:latin typeface="Times" pitchFamily="18" charset="0"/>
              </a:rPr>
              <a:t>      Scale: 70% </a:t>
            </a:r>
          </a:p>
          <a:p>
            <a:r>
              <a:rPr lang="en-US" smtClean="0">
                <a:latin typeface="Times" pitchFamily="18" charset="0"/>
              </a:rPr>
              <a:t>Position on slide:</a:t>
            </a:r>
          </a:p>
          <a:p>
            <a:r>
              <a:rPr lang="en-US" smtClean="0">
                <a:latin typeface="Times" pitchFamily="18" charset="0"/>
              </a:rPr>
              <a:t>      Horizontal - 0"</a:t>
            </a:r>
          </a:p>
          <a:p>
            <a:r>
              <a:rPr lang="en-US" smtClean="0">
                <a:latin typeface="Times" pitchFamily="18" charset="0"/>
              </a:rPr>
              <a:t>      Vertical - 0"</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slide" Target="../slides/slide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slide" Target="../slides/slide3.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350000" y="6248400"/>
            <a:ext cx="1792288" cy="393700"/>
          </a:xfrm>
          <a:prstGeom prst="rect">
            <a:avLst/>
          </a:prstGeom>
          <a:noFill/>
          <a:ln w="9525">
            <a:noFill/>
            <a:miter lim="800000"/>
            <a:headEnd/>
            <a:tailEnd/>
          </a:ln>
        </p:spPr>
      </p:pic>
      <p:sp>
        <p:nvSpPr>
          <p:cNvPr id="3" name="Rectangle 3"/>
          <p:cNvSpPr>
            <a:spLocks noChangeArrowheads="1"/>
          </p:cNvSpPr>
          <p:nvPr/>
        </p:nvSpPr>
        <p:spPr bwMode="auto">
          <a:xfrm>
            <a:off x="6483350" y="6278563"/>
            <a:ext cx="1524000" cy="274637"/>
          </a:xfrm>
          <a:prstGeom prst="rect">
            <a:avLst/>
          </a:prstGeom>
          <a:noFill/>
          <a:ln w="12700">
            <a:noFill/>
            <a:miter lim="800000"/>
            <a:headEnd/>
            <a:tailEnd/>
          </a:ln>
          <a:effectLst/>
        </p:spPr>
        <p:txBody>
          <a:bodyPr>
            <a:spAutoFit/>
          </a:bodyPr>
          <a:lstStyle/>
          <a:p>
            <a:pPr algn="ctr">
              <a:defRPr/>
            </a:pPr>
            <a:r>
              <a:rPr lang="en-US" sz="1200" b="1">
                <a:solidFill>
                  <a:srgbClr val="000099"/>
                </a:solidFill>
              </a:rPr>
              <a:t>Resources</a:t>
            </a:r>
            <a:endParaRPr lang="en-US" sz="1000" b="1">
              <a:solidFill>
                <a:srgbClr val="000099"/>
              </a:solidFill>
            </a:endParaRPr>
          </a:p>
        </p:txBody>
      </p:sp>
      <p:pic>
        <p:nvPicPr>
          <p:cNvPr id="4" name="Picture 4"/>
          <p:cNvPicPr>
            <a:picLocks noChangeAspect="1" noChangeArrowheads="1"/>
          </p:cNvPicPr>
          <p:nvPr/>
        </p:nvPicPr>
        <p:blipFill>
          <a:blip r:embed="rId4" cstate="print"/>
          <a:srcRect/>
          <a:stretch>
            <a:fillRect/>
          </a:stretch>
        </p:blipFill>
        <p:spPr bwMode="auto">
          <a:xfrm>
            <a:off x="4445000" y="6248400"/>
            <a:ext cx="1792288" cy="393700"/>
          </a:xfrm>
          <a:prstGeom prst="rect">
            <a:avLst/>
          </a:prstGeom>
          <a:noFill/>
          <a:ln w="9525">
            <a:noFill/>
            <a:miter lim="800000"/>
            <a:headEnd/>
            <a:tailEnd/>
          </a:ln>
        </p:spPr>
      </p:pic>
      <p:sp>
        <p:nvSpPr>
          <p:cNvPr id="5" name="Rectangle 5"/>
          <p:cNvSpPr>
            <a:spLocks noChangeArrowheads="1"/>
          </p:cNvSpPr>
          <p:nvPr/>
        </p:nvSpPr>
        <p:spPr bwMode="auto">
          <a:xfrm>
            <a:off x="4597400" y="6278563"/>
            <a:ext cx="1524000" cy="274637"/>
          </a:xfrm>
          <a:prstGeom prst="rect">
            <a:avLst/>
          </a:prstGeom>
          <a:noFill/>
          <a:ln w="12700">
            <a:noFill/>
            <a:miter lim="800000"/>
            <a:headEnd/>
            <a:tailEnd/>
          </a:ln>
          <a:effectLst/>
        </p:spPr>
        <p:txBody>
          <a:bodyPr>
            <a:spAutoFit/>
          </a:bodyPr>
          <a:lstStyle/>
          <a:p>
            <a:pPr algn="ctr">
              <a:defRPr/>
            </a:pPr>
            <a:r>
              <a:rPr lang="en-US" sz="1200" b="1">
                <a:solidFill>
                  <a:srgbClr val="000099"/>
                </a:solidFill>
              </a:rPr>
              <a:t>Chapter menu</a:t>
            </a:r>
            <a:endParaRPr lang="en-US" sz="1000" b="1">
              <a:solidFill>
                <a:srgbClr val="000099"/>
              </a:solidFill>
            </a:endParaRPr>
          </a:p>
        </p:txBody>
      </p:sp>
      <p:sp>
        <p:nvSpPr>
          <p:cNvPr id="6" name="AutoShape 6">
            <a:hlinkClick r:id="rId5" action="ppaction://hlinksldjump"/>
          </p:cNvPr>
          <p:cNvSpPr>
            <a:spLocks noChangeArrowheads="1"/>
          </p:cNvSpPr>
          <p:nvPr/>
        </p:nvSpPr>
        <p:spPr bwMode="auto">
          <a:xfrm>
            <a:off x="4495800" y="6286500"/>
            <a:ext cx="1716088" cy="274638"/>
          </a:xfrm>
          <a:prstGeom prst="actionButtonBlank">
            <a:avLst/>
          </a:prstGeom>
          <a:noFill/>
          <a:ln w="12700">
            <a:noFill/>
            <a:miter lim="800000"/>
            <a:headEnd/>
            <a:tailEnd/>
          </a:ln>
          <a:effectLst/>
        </p:spPr>
        <p:txBody>
          <a:bodyPr wrap="none" anchor="ctr"/>
          <a:lstStyle/>
          <a:p>
            <a:pPr>
              <a:defRPr/>
            </a:pPr>
            <a:endParaRPr lang="en-US"/>
          </a:p>
        </p:txBody>
      </p:sp>
      <p:sp>
        <p:nvSpPr>
          <p:cNvPr id="7" name="AutoShape 7">
            <a:hlinkClick r:id="rId6" action="ppaction://hlinksldjump"/>
          </p:cNvPr>
          <p:cNvSpPr>
            <a:spLocks noChangeArrowheads="1"/>
          </p:cNvSpPr>
          <p:nvPr/>
        </p:nvSpPr>
        <p:spPr bwMode="auto">
          <a:xfrm>
            <a:off x="6386513" y="6303963"/>
            <a:ext cx="1716087" cy="274637"/>
          </a:xfrm>
          <a:prstGeom prst="actionButtonBlank">
            <a:avLst/>
          </a:prstGeom>
          <a:noFill/>
          <a:ln w="12700">
            <a:noFill/>
            <a:miter lim="800000"/>
            <a:headEnd/>
            <a:tailEnd/>
          </a:ln>
          <a:effectLst/>
        </p:spPr>
        <p:txBody>
          <a:bodyPr wrap="none" anchor="ctr"/>
          <a:lstStyle/>
          <a:p>
            <a:pPr>
              <a:defRPr/>
            </a:pPr>
            <a:endParaRPr lang="en-US"/>
          </a:p>
        </p:txBody>
      </p:sp>
      <p:sp>
        <p:nvSpPr>
          <p:cNvPr id="8" name="Text Box 8"/>
          <p:cNvSpPr txBox="1">
            <a:spLocks noChangeArrowheads="1"/>
          </p:cNvSpPr>
          <p:nvPr/>
        </p:nvSpPr>
        <p:spPr bwMode="auto">
          <a:xfrm>
            <a:off x="5334000" y="6638925"/>
            <a:ext cx="3048000" cy="214313"/>
          </a:xfrm>
          <a:prstGeom prst="rect">
            <a:avLst/>
          </a:prstGeom>
          <a:noFill/>
          <a:ln w="12700">
            <a:noFill/>
            <a:miter lim="800000"/>
            <a:headEnd/>
            <a:tailEnd/>
          </a:ln>
          <a:effectLst/>
        </p:spPr>
        <p:txBody>
          <a:bodyPr>
            <a:spAutoFit/>
          </a:bodyPr>
          <a:lstStyle/>
          <a:p>
            <a:pPr>
              <a:defRPr/>
            </a:pPr>
            <a:r>
              <a:rPr lang="en-US" sz="800">
                <a:solidFill>
                  <a:schemeClr val="bg1"/>
                </a:solidFill>
              </a:rPr>
              <a:t>Copyright © by Holt, Rinehart and Winston.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34000" y="6638925"/>
            <a:ext cx="3048000" cy="214313"/>
          </a:xfrm>
          <a:prstGeom prst="rect">
            <a:avLst/>
          </a:prstGeom>
          <a:noFill/>
          <a:ln w="12700">
            <a:noFill/>
            <a:miter lim="800000"/>
            <a:headEnd/>
            <a:tailEnd/>
          </a:ln>
          <a:effectLst/>
        </p:spPr>
        <p:txBody>
          <a:bodyPr>
            <a:spAutoFit/>
          </a:bodyPr>
          <a:lstStyle/>
          <a:p>
            <a:pPr>
              <a:defRPr/>
            </a:pPr>
            <a:r>
              <a:rPr lang="en-US" sz="800">
                <a:solidFill>
                  <a:schemeClr val="bg1"/>
                </a:solidFill>
              </a:rPr>
              <a:t>Copyright © by Holt, Rinehart and Winston. All rights reserved.</a:t>
            </a:r>
          </a:p>
        </p:txBody>
      </p:sp>
      <p:pic>
        <p:nvPicPr>
          <p:cNvPr id="3" name="Picture 3"/>
          <p:cNvPicPr>
            <a:picLocks noChangeAspect="1" noChangeArrowheads="1"/>
          </p:cNvPicPr>
          <p:nvPr/>
        </p:nvPicPr>
        <p:blipFill>
          <a:blip r:embed="rId3" cstate="print"/>
          <a:srcRect/>
          <a:stretch>
            <a:fillRect/>
          </a:stretch>
        </p:blipFill>
        <p:spPr bwMode="auto">
          <a:xfrm>
            <a:off x="6350000" y="6243638"/>
            <a:ext cx="1792288" cy="393700"/>
          </a:xfrm>
          <a:prstGeom prst="rect">
            <a:avLst/>
          </a:prstGeom>
          <a:noFill/>
          <a:ln w="9525">
            <a:noFill/>
            <a:miter lim="800000"/>
            <a:headEnd/>
            <a:tailEnd/>
          </a:ln>
        </p:spPr>
      </p:pic>
      <p:sp>
        <p:nvSpPr>
          <p:cNvPr id="4" name="Rectangle 4"/>
          <p:cNvSpPr>
            <a:spLocks noChangeArrowheads="1"/>
          </p:cNvSpPr>
          <p:nvPr/>
        </p:nvSpPr>
        <p:spPr bwMode="auto">
          <a:xfrm>
            <a:off x="6483350" y="6273800"/>
            <a:ext cx="1524000" cy="274638"/>
          </a:xfrm>
          <a:prstGeom prst="rect">
            <a:avLst/>
          </a:prstGeom>
          <a:noFill/>
          <a:ln w="12700">
            <a:noFill/>
            <a:miter lim="800000"/>
            <a:headEnd/>
            <a:tailEnd/>
          </a:ln>
          <a:effectLst/>
        </p:spPr>
        <p:txBody>
          <a:bodyPr>
            <a:spAutoFit/>
          </a:bodyPr>
          <a:lstStyle/>
          <a:p>
            <a:pPr algn="ctr">
              <a:defRPr/>
            </a:pPr>
            <a:r>
              <a:rPr lang="en-US" sz="1200" b="1">
                <a:solidFill>
                  <a:srgbClr val="000099"/>
                </a:solidFill>
              </a:rPr>
              <a:t>Resources</a:t>
            </a:r>
            <a:endParaRPr lang="en-US" sz="1000" b="1">
              <a:solidFill>
                <a:srgbClr val="000099"/>
              </a:solidFill>
            </a:endParaRPr>
          </a:p>
        </p:txBody>
      </p:sp>
      <p:pic>
        <p:nvPicPr>
          <p:cNvPr id="5" name="Picture 5"/>
          <p:cNvPicPr>
            <a:picLocks noChangeAspect="1" noChangeArrowheads="1"/>
          </p:cNvPicPr>
          <p:nvPr/>
        </p:nvPicPr>
        <p:blipFill>
          <a:blip r:embed="rId4" cstate="print"/>
          <a:srcRect/>
          <a:stretch>
            <a:fillRect/>
          </a:stretch>
        </p:blipFill>
        <p:spPr bwMode="auto">
          <a:xfrm>
            <a:off x="4445000" y="6243638"/>
            <a:ext cx="1792288" cy="393700"/>
          </a:xfrm>
          <a:prstGeom prst="rect">
            <a:avLst/>
          </a:prstGeom>
          <a:noFill/>
          <a:ln w="9525">
            <a:noFill/>
            <a:miter lim="800000"/>
            <a:headEnd/>
            <a:tailEnd/>
          </a:ln>
        </p:spPr>
      </p:pic>
      <p:sp>
        <p:nvSpPr>
          <p:cNvPr id="6" name="Rectangle 6"/>
          <p:cNvSpPr>
            <a:spLocks noChangeArrowheads="1"/>
          </p:cNvSpPr>
          <p:nvPr/>
        </p:nvSpPr>
        <p:spPr bwMode="auto">
          <a:xfrm>
            <a:off x="4597400" y="6273800"/>
            <a:ext cx="1524000" cy="274638"/>
          </a:xfrm>
          <a:prstGeom prst="rect">
            <a:avLst/>
          </a:prstGeom>
          <a:noFill/>
          <a:ln w="12700">
            <a:noFill/>
            <a:miter lim="800000"/>
            <a:headEnd/>
            <a:tailEnd/>
          </a:ln>
          <a:effectLst/>
        </p:spPr>
        <p:txBody>
          <a:bodyPr>
            <a:spAutoFit/>
          </a:bodyPr>
          <a:lstStyle/>
          <a:p>
            <a:pPr algn="ctr">
              <a:defRPr/>
            </a:pPr>
            <a:r>
              <a:rPr lang="en-US" sz="1200" b="1">
                <a:solidFill>
                  <a:srgbClr val="000099"/>
                </a:solidFill>
              </a:rPr>
              <a:t>Chapter menu</a:t>
            </a:r>
            <a:endParaRPr lang="en-US" sz="1000" b="1">
              <a:solidFill>
                <a:srgbClr val="000099"/>
              </a:solidFill>
            </a:endParaRPr>
          </a:p>
        </p:txBody>
      </p:sp>
      <p:sp>
        <p:nvSpPr>
          <p:cNvPr id="7" name="AutoShape 7">
            <a:hlinkClick r:id="rId5" action="ppaction://hlinksldjump"/>
          </p:cNvPr>
          <p:cNvSpPr>
            <a:spLocks noChangeArrowheads="1"/>
          </p:cNvSpPr>
          <p:nvPr/>
        </p:nvSpPr>
        <p:spPr bwMode="auto">
          <a:xfrm>
            <a:off x="4495800" y="6281738"/>
            <a:ext cx="1716088" cy="274637"/>
          </a:xfrm>
          <a:prstGeom prst="actionButtonBlank">
            <a:avLst/>
          </a:prstGeom>
          <a:noFill/>
          <a:ln w="12700">
            <a:noFill/>
            <a:miter lim="800000"/>
            <a:headEnd/>
            <a:tailEnd/>
          </a:ln>
          <a:effectLst/>
        </p:spPr>
        <p:txBody>
          <a:bodyPr wrap="none" anchor="ctr"/>
          <a:lstStyle/>
          <a:p>
            <a:pPr>
              <a:defRPr/>
            </a:pPr>
            <a:endParaRPr lang="en-US"/>
          </a:p>
        </p:txBody>
      </p:sp>
      <p:sp>
        <p:nvSpPr>
          <p:cNvPr id="8" name="AutoShape 8">
            <a:hlinkClick r:id="rId6" action="ppaction://hlinksldjump"/>
          </p:cNvPr>
          <p:cNvSpPr>
            <a:spLocks noChangeArrowheads="1"/>
          </p:cNvSpPr>
          <p:nvPr/>
        </p:nvSpPr>
        <p:spPr bwMode="auto">
          <a:xfrm>
            <a:off x="6386513" y="6299200"/>
            <a:ext cx="1716087" cy="274638"/>
          </a:xfrm>
          <a:prstGeom prst="actionButtonBlank">
            <a:avLst/>
          </a:prstGeom>
          <a:noFill/>
          <a:ln w="12700">
            <a:noFill/>
            <a:miter lim="800000"/>
            <a:headEnd/>
            <a:tailEnd/>
          </a:ln>
          <a:effectLst/>
        </p:spPr>
        <p:txBody>
          <a:bodyPr wrap="none" anchor="ct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2">
            <a:hlinkClick r:id="" action="ppaction://customshow?id=1"/>
          </p:cNvPr>
          <p:cNvPicPr>
            <a:picLocks noChangeAspect="1" noChangeArrowheads="1"/>
          </p:cNvPicPr>
          <p:nvPr/>
        </p:nvPicPr>
        <p:blipFill>
          <a:blip r:embed="rId14" cstate="print"/>
          <a:srcRect/>
          <a:stretch>
            <a:fillRect/>
          </a:stretch>
        </p:blipFill>
        <p:spPr bwMode="auto">
          <a:xfrm>
            <a:off x="6350000" y="6248400"/>
            <a:ext cx="1792288" cy="393700"/>
          </a:xfrm>
          <a:prstGeom prst="rect">
            <a:avLst/>
          </a:prstGeom>
          <a:noFill/>
          <a:ln w="9525">
            <a:noFill/>
            <a:miter lim="800000"/>
            <a:headEnd/>
            <a:tailEnd/>
          </a:ln>
        </p:spPr>
      </p:pic>
      <p:sp>
        <p:nvSpPr>
          <p:cNvPr id="441347" name="Rectangle 3">
            <a:hlinkClick r:id="" action="ppaction://customshow?id=1"/>
          </p:cNvPr>
          <p:cNvSpPr>
            <a:spLocks noChangeArrowheads="1"/>
          </p:cNvSpPr>
          <p:nvPr/>
        </p:nvSpPr>
        <p:spPr bwMode="auto">
          <a:xfrm>
            <a:off x="6483350" y="6278563"/>
            <a:ext cx="1524000" cy="274637"/>
          </a:xfrm>
          <a:prstGeom prst="rect">
            <a:avLst/>
          </a:prstGeom>
          <a:noFill/>
          <a:ln w="12700">
            <a:noFill/>
            <a:miter lim="800000"/>
            <a:headEnd/>
            <a:tailEnd/>
          </a:ln>
          <a:effectLst/>
        </p:spPr>
        <p:txBody>
          <a:bodyPr>
            <a:spAutoFit/>
          </a:bodyPr>
          <a:lstStyle/>
          <a:p>
            <a:pPr algn="ctr">
              <a:defRPr/>
            </a:pPr>
            <a:r>
              <a:rPr lang="en-US" sz="1200" b="1">
                <a:solidFill>
                  <a:srgbClr val="000099"/>
                </a:solidFill>
              </a:rPr>
              <a:t>Resources</a:t>
            </a:r>
            <a:endParaRPr lang="en-US" sz="1000" b="1">
              <a:solidFill>
                <a:srgbClr val="000099"/>
              </a:solidFill>
            </a:endParaRPr>
          </a:p>
        </p:txBody>
      </p:sp>
      <p:pic>
        <p:nvPicPr>
          <p:cNvPr id="1028" name="Picture 4">
            <a:hlinkClick r:id="" action="ppaction://customshow?id=0"/>
          </p:cNvPr>
          <p:cNvPicPr>
            <a:picLocks noChangeAspect="1" noChangeArrowheads="1"/>
          </p:cNvPicPr>
          <p:nvPr/>
        </p:nvPicPr>
        <p:blipFill>
          <a:blip r:embed="rId15" cstate="print"/>
          <a:srcRect/>
          <a:stretch>
            <a:fillRect/>
          </a:stretch>
        </p:blipFill>
        <p:spPr bwMode="auto">
          <a:xfrm>
            <a:off x="4445000" y="6248400"/>
            <a:ext cx="1792288" cy="393700"/>
          </a:xfrm>
          <a:prstGeom prst="rect">
            <a:avLst/>
          </a:prstGeom>
          <a:noFill/>
          <a:ln w="9525">
            <a:noFill/>
            <a:miter lim="800000"/>
            <a:headEnd/>
            <a:tailEnd/>
          </a:ln>
        </p:spPr>
      </p:pic>
      <p:sp>
        <p:nvSpPr>
          <p:cNvPr id="441349" name="Rectangle 5"/>
          <p:cNvSpPr>
            <a:spLocks noChangeArrowheads="1"/>
          </p:cNvSpPr>
          <p:nvPr/>
        </p:nvSpPr>
        <p:spPr bwMode="auto">
          <a:xfrm>
            <a:off x="4597400" y="6278563"/>
            <a:ext cx="1524000" cy="274637"/>
          </a:xfrm>
          <a:prstGeom prst="rect">
            <a:avLst/>
          </a:prstGeom>
          <a:noFill/>
          <a:ln w="12700">
            <a:noFill/>
            <a:miter lim="800000"/>
            <a:headEnd/>
            <a:tailEnd/>
          </a:ln>
          <a:effectLst/>
        </p:spPr>
        <p:txBody>
          <a:bodyPr>
            <a:spAutoFit/>
          </a:bodyPr>
          <a:lstStyle/>
          <a:p>
            <a:pPr algn="ctr">
              <a:defRPr/>
            </a:pPr>
            <a:r>
              <a:rPr lang="en-US" sz="1200" b="1">
                <a:solidFill>
                  <a:srgbClr val="000099"/>
                </a:solidFill>
              </a:rPr>
              <a:t>Chapter menu</a:t>
            </a:r>
            <a:endParaRPr lang="en-US" sz="1000" b="1">
              <a:solidFill>
                <a:srgbClr val="000099"/>
              </a:solidFill>
            </a:endParaRPr>
          </a:p>
        </p:txBody>
      </p:sp>
      <p:sp>
        <p:nvSpPr>
          <p:cNvPr id="441350" name="AutoShape 6">
            <a:hlinkClick r:id="" action="ppaction://customshow?id=0"/>
          </p:cNvPr>
          <p:cNvSpPr>
            <a:spLocks noChangeArrowheads="1"/>
          </p:cNvSpPr>
          <p:nvPr/>
        </p:nvSpPr>
        <p:spPr bwMode="auto">
          <a:xfrm>
            <a:off x="4495800" y="6286500"/>
            <a:ext cx="1716088" cy="274638"/>
          </a:xfrm>
          <a:prstGeom prst="actionButtonBlank">
            <a:avLst/>
          </a:prstGeom>
          <a:noFill/>
          <a:ln w="12700">
            <a:noFill/>
            <a:miter lim="800000"/>
            <a:headEnd/>
            <a:tailEnd/>
          </a:ln>
          <a:effectLst/>
        </p:spPr>
        <p:txBody>
          <a:bodyPr wrap="none" anchor="ctr"/>
          <a:lstStyle/>
          <a:p>
            <a:pPr>
              <a:defRPr/>
            </a:pPr>
            <a:endParaRPr lang="en-US"/>
          </a:p>
        </p:txBody>
      </p:sp>
      <p:sp>
        <p:nvSpPr>
          <p:cNvPr id="441351" name="AutoShape 7">
            <a:hlinkClick r:id="" action="ppaction://customshow?id=1"/>
          </p:cNvPr>
          <p:cNvSpPr>
            <a:spLocks noChangeArrowheads="1"/>
          </p:cNvSpPr>
          <p:nvPr/>
        </p:nvSpPr>
        <p:spPr bwMode="auto">
          <a:xfrm>
            <a:off x="6386513" y="6303963"/>
            <a:ext cx="1716087" cy="274637"/>
          </a:xfrm>
          <a:prstGeom prst="actionButtonBlank">
            <a:avLst/>
          </a:prstGeom>
          <a:noFill/>
          <a:ln w="12700">
            <a:noFill/>
            <a:miter lim="800000"/>
            <a:headEnd/>
            <a:tailEnd/>
          </a:ln>
          <a:effectLst/>
        </p:spPr>
        <p:txBody>
          <a:bodyPr wrap="none" anchor="ctr"/>
          <a:lstStyle/>
          <a:p>
            <a:pPr>
              <a:defRPr/>
            </a:pPr>
            <a:endParaRPr lang="en-US"/>
          </a:p>
        </p:txBody>
      </p:sp>
      <p:sp>
        <p:nvSpPr>
          <p:cNvPr id="441352" name="Text Box 8"/>
          <p:cNvSpPr txBox="1">
            <a:spLocks noChangeArrowheads="1"/>
          </p:cNvSpPr>
          <p:nvPr userDrawn="1"/>
        </p:nvSpPr>
        <p:spPr bwMode="auto">
          <a:xfrm>
            <a:off x="5334000" y="6638925"/>
            <a:ext cx="3048000" cy="214313"/>
          </a:xfrm>
          <a:prstGeom prst="rect">
            <a:avLst/>
          </a:prstGeom>
          <a:noFill/>
          <a:ln w="12700">
            <a:noFill/>
            <a:miter lim="800000"/>
            <a:headEnd/>
            <a:tailEnd/>
          </a:ln>
          <a:effectLst/>
        </p:spPr>
        <p:txBody>
          <a:bodyPr>
            <a:spAutoFit/>
          </a:bodyPr>
          <a:lstStyle/>
          <a:p>
            <a:pPr>
              <a:defRPr/>
            </a:pPr>
            <a:r>
              <a:rPr lang="en-US" sz="800">
                <a:solidFill>
                  <a:schemeClr val="bg1"/>
                </a:solidFill>
              </a:rPr>
              <a:t>Copyright © by Holt, Rinehart and Winston. All rights reserved.</a:t>
            </a:r>
          </a:p>
        </p:txBody>
      </p:sp>
    </p:spTree>
  </p:cSld>
  <p:clrMap bg1="lt1" tx1="dk1" bg2="lt2" tx2="dk2" accent1="accent1" accent2="accent2" accent3="accent3" accent4="accent4" accent5="accent5" accent6="accent6" hlink="hlink" folHlink="folHlink"/>
  <p:sldLayoutIdLst>
    <p:sldLayoutId id="214748379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334000" y="6638925"/>
            <a:ext cx="3048000" cy="214313"/>
          </a:xfrm>
          <a:prstGeom prst="rect">
            <a:avLst/>
          </a:prstGeom>
          <a:noFill/>
          <a:ln w="12700">
            <a:noFill/>
            <a:miter lim="800000"/>
            <a:headEnd/>
            <a:tailEnd/>
          </a:ln>
          <a:effectLst/>
        </p:spPr>
        <p:txBody>
          <a:bodyPr>
            <a:spAutoFit/>
          </a:bodyPr>
          <a:lstStyle/>
          <a:p>
            <a:pPr>
              <a:defRPr/>
            </a:pPr>
            <a:r>
              <a:rPr lang="en-US" sz="800">
                <a:solidFill>
                  <a:schemeClr val="bg1"/>
                </a:solidFill>
              </a:rPr>
              <a:t>Copyright © by Holt, Rinehart and Winston. All rights reserved.</a:t>
            </a:r>
          </a:p>
        </p:txBody>
      </p:sp>
      <p:pic>
        <p:nvPicPr>
          <p:cNvPr id="2051" name="Picture 3">
            <a:hlinkClick r:id="" action="ppaction://customshow?id=1"/>
          </p:cNvPr>
          <p:cNvPicPr>
            <a:picLocks noChangeAspect="1" noChangeArrowheads="1"/>
          </p:cNvPicPr>
          <p:nvPr/>
        </p:nvPicPr>
        <p:blipFill>
          <a:blip r:embed="rId14" cstate="print"/>
          <a:srcRect/>
          <a:stretch>
            <a:fillRect/>
          </a:stretch>
        </p:blipFill>
        <p:spPr bwMode="auto">
          <a:xfrm>
            <a:off x="6350000" y="6243638"/>
            <a:ext cx="1792288" cy="393700"/>
          </a:xfrm>
          <a:prstGeom prst="rect">
            <a:avLst/>
          </a:prstGeom>
          <a:noFill/>
          <a:ln w="9525">
            <a:noFill/>
            <a:miter lim="800000"/>
            <a:headEnd/>
            <a:tailEnd/>
          </a:ln>
        </p:spPr>
      </p:pic>
      <p:sp>
        <p:nvSpPr>
          <p:cNvPr id="1028" name="Rectangle 4">
            <a:hlinkClick r:id="" action="ppaction://customshow?id=1"/>
          </p:cNvPr>
          <p:cNvSpPr>
            <a:spLocks noChangeArrowheads="1"/>
          </p:cNvSpPr>
          <p:nvPr/>
        </p:nvSpPr>
        <p:spPr bwMode="auto">
          <a:xfrm>
            <a:off x="6483350" y="6273800"/>
            <a:ext cx="1524000" cy="274638"/>
          </a:xfrm>
          <a:prstGeom prst="rect">
            <a:avLst/>
          </a:prstGeom>
          <a:noFill/>
          <a:ln w="12700">
            <a:noFill/>
            <a:miter lim="800000"/>
            <a:headEnd/>
            <a:tailEnd/>
          </a:ln>
          <a:effectLst/>
        </p:spPr>
        <p:txBody>
          <a:bodyPr>
            <a:spAutoFit/>
          </a:bodyPr>
          <a:lstStyle/>
          <a:p>
            <a:pPr algn="ctr">
              <a:defRPr/>
            </a:pPr>
            <a:r>
              <a:rPr lang="en-US" sz="1200" b="1">
                <a:solidFill>
                  <a:srgbClr val="000099"/>
                </a:solidFill>
              </a:rPr>
              <a:t>Resources</a:t>
            </a:r>
            <a:endParaRPr lang="en-US" sz="1000" b="1">
              <a:solidFill>
                <a:srgbClr val="000099"/>
              </a:solidFill>
            </a:endParaRPr>
          </a:p>
        </p:txBody>
      </p:sp>
      <p:pic>
        <p:nvPicPr>
          <p:cNvPr id="2053" name="Picture 5">
            <a:hlinkClick r:id="" action="ppaction://customshow?id=0"/>
          </p:cNvPr>
          <p:cNvPicPr>
            <a:picLocks noChangeAspect="1" noChangeArrowheads="1"/>
          </p:cNvPicPr>
          <p:nvPr/>
        </p:nvPicPr>
        <p:blipFill>
          <a:blip r:embed="rId15" cstate="print"/>
          <a:srcRect/>
          <a:stretch>
            <a:fillRect/>
          </a:stretch>
        </p:blipFill>
        <p:spPr bwMode="auto">
          <a:xfrm>
            <a:off x="4445000" y="6243638"/>
            <a:ext cx="1792288" cy="393700"/>
          </a:xfrm>
          <a:prstGeom prst="rect">
            <a:avLst/>
          </a:prstGeom>
          <a:noFill/>
          <a:ln w="9525">
            <a:noFill/>
            <a:miter lim="800000"/>
            <a:headEnd/>
            <a:tailEnd/>
          </a:ln>
        </p:spPr>
      </p:pic>
      <p:sp>
        <p:nvSpPr>
          <p:cNvPr id="1030" name="Rectangle 6">
            <a:hlinkClick r:id="" action="ppaction://customshow?id=0"/>
          </p:cNvPr>
          <p:cNvSpPr>
            <a:spLocks noChangeArrowheads="1"/>
          </p:cNvSpPr>
          <p:nvPr/>
        </p:nvSpPr>
        <p:spPr bwMode="auto">
          <a:xfrm>
            <a:off x="4597400" y="6273800"/>
            <a:ext cx="1524000" cy="274638"/>
          </a:xfrm>
          <a:prstGeom prst="rect">
            <a:avLst/>
          </a:prstGeom>
          <a:noFill/>
          <a:ln w="12700">
            <a:noFill/>
            <a:miter lim="800000"/>
            <a:headEnd/>
            <a:tailEnd/>
          </a:ln>
          <a:effectLst/>
        </p:spPr>
        <p:txBody>
          <a:bodyPr>
            <a:spAutoFit/>
          </a:bodyPr>
          <a:lstStyle/>
          <a:p>
            <a:pPr algn="ctr">
              <a:defRPr/>
            </a:pPr>
            <a:r>
              <a:rPr lang="en-US" sz="1200" b="1">
                <a:solidFill>
                  <a:srgbClr val="000099"/>
                </a:solidFill>
              </a:rPr>
              <a:t>Chapter menu</a:t>
            </a:r>
            <a:endParaRPr lang="en-US" sz="1000" b="1">
              <a:solidFill>
                <a:srgbClr val="000099"/>
              </a:solidFill>
            </a:endParaRPr>
          </a:p>
        </p:txBody>
      </p:sp>
      <p:sp>
        <p:nvSpPr>
          <p:cNvPr id="1031" name="AutoShape 7">
            <a:hlinkClick r:id="" action="ppaction://customshow?id=0"/>
          </p:cNvPr>
          <p:cNvSpPr>
            <a:spLocks noChangeArrowheads="1"/>
          </p:cNvSpPr>
          <p:nvPr/>
        </p:nvSpPr>
        <p:spPr bwMode="auto">
          <a:xfrm>
            <a:off x="4495800" y="6281738"/>
            <a:ext cx="1716088" cy="274637"/>
          </a:xfrm>
          <a:prstGeom prst="actionButtonBlank">
            <a:avLst/>
          </a:prstGeom>
          <a:noFill/>
          <a:ln w="12700">
            <a:noFill/>
            <a:miter lim="800000"/>
            <a:headEnd/>
            <a:tailEnd/>
          </a:ln>
          <a:effectLst/>
        </p:spPr>
        <p:txBody>
          <a:bodyPr wrap="none" anchor="ctr"/>
          <a:lstStyle/>
          <a:p>
            <a:pPr>
              <a:defRPr/>
            </a:pPr>
            <a:endParaRPr lang="en-US"/>
          </a:p>
        </p:txBody>
      </p:sp>
      <p:sp>
        <p:nvSpPr>
          <p:cNvPr id="1032" name="AutoShape 8">
            <a:hlinkClick r:id="" action="ppaction://customshow?id=1"/>
          </p:cNvPr>
          <p:cNvSpPr>
            <a:spLocks noChangeArrowheads="1"/>
          </p:cNvSpPr>
          <p:nvPr/>
        </p:nvSpPr>
        <p:spPr bwMode="auto">
          <a:xfrm>
            <a:off x="6386513" y="6299200"/>
            <a:ext cx="1716087" cy="274638"/>
          </a:xfrm>
          <a:prstGeom prst="actionButtonBlank">
            <a:avLst/>
          </a:prstGeom>
          <a:noFill/>
          <a:ln w="12700">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surveying_red_planet.mov"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jpe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33400" y="152400"/>
            <a:ext cx="5181600" cy="457200"/>
          </a:xfrm>
          <a:prstGeom prst="rect">
            <a:avLst/>
          </a:prstGeom>
          <a:noFill/>
          <a:ln w="12700">
            <a:noFill/>
            <a:miter lim="800000"/>
            <a:headEnd/>
            <a:tailEnd/>
          </a:ln>
        </p:spPr>
        <p:txBody>
          <a:bodyPr>
            <a:spAutoFit/>
          </a:bodyPr>
          <a:lstStyle/>
          <a:p>
            <a:r>
              <a:rPr lang="en-US" sz="2400" b="1">
                <a:solidFill>
                  <a:srgbClr val="FFCC00"/>
                </a:solidFill>
              </a:rPr>
              <a:t>How to Use This Presentation</a:t>
            </a:r>
          </a:p>
        </p:txBody>
      </p:sp>
      <p:pic>
        <p:nvPicPr>
          <p:cNvPr id="512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124" name="Rectangle 10"/>
          <p:cNvSpPr>
            <a:spLocks noChangeArrowheads="1"/>
          </p:cNvSpPr>
          <p:nvPr/>
        </p:nvSpPr>
        <p:spPr bwMode="auto">
          <a:xfrm>
            <a:off x="762000" y="1219200"/>
            <a:ext cx="7696200" cy="4359275"/>
          </a:xfrm>
          <a:prstGeom prst="rect">
            <a:avLst/>
          </a:prstGeom>
          <a:noFill/>
          <a:ln w="12700">
            <a:noFill/>
            <a:miter lim="800000"/>
            <a:headEnd/>
            <a:tailEnd/>
          </a:ln>
        </p:spPr>
        <p:txBody>
          <a:bodyPr>
            <a:spAutoFit/>
          </a:bodyPr>
          <a:lstStyle/>
          <a:p>
            <a:pPr>
              <a:buFont typeface="Times" pitchFamily="18" charset="0"/>
              <a:buChar char="•"/>
            </a:pPr>
            <a:r>
              <a:rPr lang="en-US" sz="2000">
                <a:solidFill>
                  <a:srgbClr val="FFCC00"/>
                </a:solidFill>
              </a:rPr>
              <a:t> </a:t>
            </a:r>
            <a:r>
              <a:rPr lang="en-US" sz="2000" b="1">
                <a:solidFill>
                  <a:schemeClr val="bg1"/>
                </a:solidFill>
              </a:rPr>
              <a:t>To View the presentation as a slideshow with effects </a:t>
            </a:r>
          </a:p>
          <a:p>
            <a:pPr>
              <a:buFont typeface="Times" pitchFamily="18" charset="0"/>
              <a:buNone/>
            </a:pPr>
            <a:r>
              <a:rPr lang="en-US" sz="2000" b="1">
                <a:solidFill>
                  <a:schemeClr val="bg1"/>
                </a:solidFill>
              </a:rPr>
              <a:t>select </a:t>
            </a:r>
            <a:r>
              <a:rPr lang="en-US" sz="2000" b="1">
                <a:solidFill>
                  <a:srgbClr val="FFCC00"/>
                </a:solidFill>
              </a:rPr>
              <a:t>“View”</a:t>
            </a:r>
            <a:r>
              <a:rPr lang="en-US" sz="2000" b="1">
                <a:solidFill>
                  <a:schemeClr val="bg1"/>
                </a:solidFill>
              </a:rPr>
              <a:t> on the menu bar and click on </a:t>
            </a:r>
            <a:r>
              <a:rPr lang="en-US" sz="2000" b="1">
                <a:solidFill>
                  <a:srgbClr val="FFCC00"/>
                </a:solidFill>
              </a:rPr>
              <a:t>“Slide Show.”</a:t>
            </a:r>
            <a:r>
              <a:rPr lang="en-US" sz="2000" b="1">
                <a:solidFill>
                  <a:schemeClr val="bg1"/>
                </a:solidFill>
              </a:rPr>
              <a:t/>
            </a:r>
            <a:br>
              <a:rPr lang="en-US" sz="2000" b="1">
                <a:solidFill>
                  <a:schemeClr val="bg1"/>
                </a:solidFill>
              </a:rPr>
            </a:br>
            <a:endParaRPr lang="en-US" sz="2000">
              <a:solidFill>
                <a:schemeClr val="bg1"/>
              </a:solidFill>
            </a:endParaRPr>
          </a:p>
          <a:p>
            <a:pPr>
              <a:buFont typeface="Times" pitchFamily="18" charset="0"/>
              <a:buChar char="•"/>
            </a:pPr>
            <a:r>
              <a:rPr lang="en-US" sz="2000">
                <a:solidFill>
                  <a:srgbClr val="FFCC00"/>
                </a:solidFill>
              </a:rPr>
              <a:t> </a:t>
            </a:r>
            <a:r>
              <a:rPr lang="en-US" sz="2000" b="1">
                <a:solidFill>
                  <a:schemeClr val="bg1"/>
                </a:solidFill>
              </a:rPr>
              <a:t>To advance through the presentation, click the right-arrow key or the space bar.</a:t>
            </a:r>
          </a:p>
          <a:p>
            <a:pPr>
              <a:buFont typeface="Times" pitchFamily="18" charset="0"/>
              <a:buChar char="•"/>
            </a:pPr>
            <a:endParaRPr lang="en-US" sz="2000" b="1">
              <a:solidFill>
                <a:schemeClr val="bg1"/>
              </a:solidFill>
            </a:endParaRPr>
          </a:p>
          <a:p>
            <a:pPr>
              <a:buClr>
                <a:srgbClr val="FFCC00"/>
              </a:buClr>
              <a:buFont typeface="Times" pitchFamily="18" charset="0"/>
              <a:buChar char="•"/>
            </a:pPr>
            <a:r>
              <a:rPr lang="en-US" sz="2000" b="1">
                <a:solidFill>
                  <a:schemeClr val="bg1"/>
                </a:solidFill>
              </a:rPr>
              <a:t> From the resources slide, click on any resource to see a presentation for that resource.</a:t>
            </a:r>
          </a:p>
          <a:p>
            <a:pPr>
              <a:buFont typeface="Times" pitchFamily="18" charset="0"/>
              <a:buChar char="•"/>
            </a:pPr>
            <a:endParaRPr lang="en-US" sz="2000">
              <a:solidFill>
                <a:srgbClr val="FFCC00"/>
              </a:solidFill>
            </a:endParaRPr>
          </a:p>
          <a:p>
            <a:pPr>
              <a:buFont typeface="Times" pitchFamily="18" charset="0"/>
              <a:buChar char="•"/>
            </a:pPr>
            <a:r>
              <a:rPr lang="en-US" sz="2000">
                <a:solidFill>
                  <a:srgbClr val="FFCC00"/>
                </a:solidFill>
              </a:rPr>
              <a:t> </a:t>
            </a:r>
            <a:r>
              <a:rPr lang="en-US" sz="2000" b="1">
                <a:solidFill>
                  <a:schemeClr val="bg1"/>
                </a:solidFill>
              </a:rPr>
              <a:t>From the Chapter menu screen click on any lesson to go directly to that lesson’s presentation.</a:t>
            </a:r>
          </a:p>
          <a:p>
            <a:pPr>
              <a:buFont typeface="Times" pitchFamily="18" charset="0"/>
              <a:buChar char="•"/>
            </a:pPr>
            <a:endParaRPr lang="en-US" sz="2000">
              <a:solidFill>
                <a:schemeClr val="bg1"/>
              </a:solidFill>
            </a:endParaRPr>
          </a:p>
          <a:p>
            <a:pPr>
              <a:buFont typeface="Times" pitchFamily="18" charset="0"/>
              <a:buChar char="•"/>
            </a:pPr>
            <a:r>
              <a:rPr lang="en-US" sz="2000">
                <a:solidFill>
                  <a:srgbClr val="FFCC00"/>
                </a:solidFill>
              </a:rPr>
              <a:t> </a:t>
            </a:r>
            <a:r>
              <a:rPr lang="en-US" sz="2000" b="1">
                <a:solidFill>
                  <a:schemeClr val="bg1"/>
                </a:solidFill>
              </a:rPr>
              <a:t>You may exit the slide show at any time by pressing </a:t>
            </a:r>
            <a:br>
              <a:rPr lang="en-US" sz="2000" b="1">
                <a:solidFill>
                  <a:schemeClr val="bg1"/>
                </a:solidFill>
              </a:rPr>
            </a:br>
            <a:r>
              <a:rPr lang="en-US" sz="2000" b="1">
                <a:solidFill>
                  <a:schemeClr val="bg1"/>
                </a:solidFill>
              </a:rPr>
              <a:t>the </a:t>
            </a:r>
            <a:r>
              <a:rPr lang="en-US" sz="2000" b="1">
                <a:solidFill>
                  <a:srgbClr val="FFCC00"/>
                </a:solidFill>
              </a:rPr>
              <a:t>Esc </a:t>
            </a:r>
            <a:r>
              <a:rPr lang="en-US" sz="2000" b="1">
                <a:solidFill>
                  <a:schemeClr val="bg1"/>
                </a:solidFill>
              </a:rPr>
              <a:t>key.</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14339" name="Rectangle 10"/>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4340" name="Picture 14" descr="092_HST_Trans_earth.jpg                                        0008C2A8Seagate                        BC5C1CAB:"/>
          <p:cNvPicPr>
            <a:picLocks noChangeAspect="1" noChangeArrowheads="1"/>
          </p:cNvPicPr>
          <p:nvPr/>
        </p:nvPicPr>
        <p:blipFill>
          <a:blip r:embed="rId4" cstate="print"/>
          <a:srcRect/>
          <a:stretch>
            <a:fillRect/>
          </a:stretch>
        </p:blipFill>
        <p:spPr bwMode="auto">
          <a:xfrm>
            <a:off x="698500" y="1181100"/>
            <a:ext cx="7907338" cy="46894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5363"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1536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5365" name="Rectangle 15"/>
          <p:cNvSpPr>
            <a:spLocks noChangeArrowheads="1"/>
          </p:cNvSpPr>
          <p:nvPr/>
        </p:nvSpPr>
        <p:spPr bwMode="auto">
          <a:xfrm>
            <a:off x="1120775" y="1905000"/>
            <a:ext cx="7413625" cy="37036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Explain</a:t>
            </a:r>
            <a:r>
              <a:rPr lang="en-US" sz="2400">
                <a:solidFill>
                  <a:schemeClr val="bg1"/>
                </a:solidFill>
              </a:rPr>
              <a:t> the difference between a planet’s period of rotation and period of revolution.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difference between prograde and retrograde rotation.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individual characteristics of Mercury, Venus, Earth, and Mars.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Identify</a:t>
            </a:r>
            <a:r>
              <a:rPr lang="en-US" sz="2400">
                <a:solidFill>
                  <a:schemeClr val="bg1"/>
                </a:solidFill>
              </a:rPr>
              <a:t> the characteristics that make Earth suitable for life.</a:t>
            </a:r>
          </a:p>
        </p:txBody>
      </p:sp>
      <p:sp>
        <p:nvSpPr>
          <p:cNvPr id="15366" name="Rectangle 16"/>
          <p:cNvSpPr>
            <a:spLocks noChangeArrowheads="1"/>
          </p:cNvSpPr>
          <p:nvPr/>
        </p:nvSpPr>
        <p:spPr bwMode="auto">
          <a:xfrm>
            <a:off x="823913" y="1189038"/>
            <a:ext cx="5805487" cy="641350"/>
          </a:xfrm>
          <a:prstGeom prst="rect">
            <a:avLst/>
          </a:prstGeom>
          <a:noFill/>
          <a:ln w="12700">
            <a:noFill/>
            <a:miter lim="800000"/>
            <a:headEnd/>
            <a:tailEnd/>
          </a:ln>
        </p:spPr>
        <p:txBody>
          <a:bodyPr>
            <a:spAutoFit/>
          </a:bodyPr>
          <a:lstStyle/>
          <a:p>
            <a:r>
              <a:rPr lang="en-US" sz="3600" b="1">
                <a:solidFill>
                  <a:srgbClr val="FFCC00"/>
                </a:solidFill>
              </a:rPr>
              <a:t>Objectives</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6387"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1638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6389"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Mercury: Closest to the Sun</a:t>
            </a:r>
          </a:p>
        </p:txBody>
      </p:sp>
      <p:sp>
        <p:nvSpPr>
          <p:cNvPr id="301072" name="Rectangle 16"/>
          <p:cNvSpPr>
            <a:spLocks noChangeArrowheads="1"/>
          </p:cNvSpPr>
          <p:nvPr/>
        </p:nvSpPr>
        <p:spPr bwMode="auto">
          <a:xfrm>
            <a:off x="1008063" y="1708150"/>
            <a:ext cx="7185025" cy="1403350"/>
          </a:xfrm>
          <a:prstGeom prst="rect">
            <a:avLst/>
          </a:prstGeom>
          <a:noFill/>
          <a:ln w="12700">
            <a:noFill/>
            <a:miter lim="800000"/>
            <a:headEnd/>
            <a:tailEnd/>
          </a:ln>
        </p:spPr>
        <p:txBody>
          <a:bodyPr lIns="90487" tIns="44450" rIns="90487" bIns="44450">
            <a:spAutoFit/>
          </a:bodyPr>
          <a:lstStyle/>
          <a:p>
            <a:pPr>
              <a:lnSpc>
                <a:spcPct val="90000"/>
              </a:lnSpc>
              <a:buClr>
                <a:srgbClr val="FFCC00"/>
              </a:buClr>
              <a:buFont typeface="Times" pitchFamily="18" charset="0"/>
              <a:buNone/>
            </a:pPr>
            <a:r>
              <a:rPr lang="en-US" sz="2400">
                <a:solidFill>
                  <a:schemeClr val="bg1"/>
                </a:solidFill>
              </a:rPr>
              <a:t>Mercury is a very hot, small planet. It only takes Mercury 88 days to revolve around the sun.</a:t>
            </a:r>
          </a:p>
          <a:p>
            <a:pPr>
              <a:lnSpc>
                <a:spcPct val="90000"/>
              </a:lnSpc>
              <a:buClr>
                <a:srgbClr val="FFCC00"/>
              </a:buClr>
              <a:buFont typeface="Times" pitchFamily="18" charset="0"/>
              <a:buChar char="•"/>
            </a:pPr>
            <a:endParaRPr lang="en-US" sz="2400">
              <a:solidFill>
                <a:schemeClr val="bg1"/>
              </a:solidFill>
            </a:endParaRPr>
          </a:p>
        </p:txBody>
      </p:sp>
      <p:pic>
        <p:nvPicPr>
          <p:cNvPr id="16391" name="Picture 18" descr="HST-G6_Ch11_pg312_17.jpg                                       0008C2A5Seagate                        BC5C1CAB:"/>
          <p:cNvPicPr>
            <a:picLocks noChangeAspect="1" noChangeArrowheads="1"/>
          </p:cNvPicPr>
          <p:nvPr/>
        </p:nvPicPr>
        <p:blipFill>
          <a:blip r:embed="rId4" cstate="print"/>
          <a:srcRect/>
          <a:stretch>
            <a:fillRect/>
          </a:stretch>
        </p:blipFill>
        <p:spPr bwMode="auto">
          <a:xfrm>
            <a:off x="1600200" y="2590800"/>
            <a:ext cx="5803900" cy="32988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07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0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7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1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7411"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1741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7413"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Venus: Earth’s Twin?</a:t>
            </a:r>
          </a:p>
        </p:txBody>
      </p:sp>
      <p:sp>
        <p:nvSpPr>
          <p:cNvPr id="303120" name="Rectangle 16"/>
          <p:cNvSpPr>
            <a:spLocks noChangeArrowheads="1"/>
          </p:cNvSpPr>
          <p:nvPr/>
        </p:nvSpPr>
        <p:spPr bwMode="auto">
          <a:xfrm>
            <a:off x="1008063" y="1708150"/>
            <a:ext cx="7185025" cy="22796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Atmosphere of Venus</a:t>
            </a:r>
            <a:r>
              <a:rPr lang="en-US" sz="2400">
                <a:solidFill>
                  <a:schemeClr val="bg1"/>
                </a:solidFill>
              </a:rPr>
              <a:t> Of all the inner planets, Venus has the densest atmosphere.</a:t>
            </a:r>
          </a:p>
          <a:p>
            <a:pPr marL="228600" indent="-228600">
              <a:lnSpc>
                <a:spcPct val="6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Mapping Venus’s Surface</a:t>
            </a:r>
            <a:r>
              <a:rPr lang="en-US" sz="2400">
                <a:solidFill>
                  <a:schemeClr val="bg1"/>
                </a:solidFill>
              </a:rPr>
              <a:t> The </a:t>
            </a:r>
            <a:r>
              <a:rPr lang="en-US" sz="2400" i="1">
                <a:solidFill>
                  <a:schemeClr val="bg1"/>
                </a:solidFill>
              </a:rPr>
              <a:t>Magellan </a:t>
            </a:r>
            <a:r>
              <a:rPr lang="en-US" sz="2400">
                <a:solidFill>
                  <a:schemeClr val="bg1"/>
                </a:solidFill>
              </a:rPr>
              <a:t>spacecraft mapped the surface of Venus by using radar waves.</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17415" name="Picture 18" descr="HST-G6_Ch11_pg313_19.jpg                                       0008C2A5Seagate                        BC5C1CAB:"/>
          <p:cNvPicPr>
            <a:picLocks noChangeAspect="1" noChangeArrowheads="1"/>
          </p:cNvPicPr>
          <p:nvPr/>
        </p:nvPicPr>
        <p:blipFill>
          <a:blip r:embed="rId4" cstate="print"/>
          <a:srcRect/>
          <a:stretch>
            <a:fillRect/>
          </a:stretch>
        </p:blipFill>
        <p:spPr bwMode="auto">
          <a:xfrm>
            <a:off x="2743200" y="3651250"/>
            <a:ext cx="4195763" cy="24447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3120">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03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8435"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1843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8437"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Earth: An Oasis in Space</a:t>
            </a:r>
          </a:p>
        </p:txBody>
      </p:sp>
      <p:sp>
        <p:nvSpPr>
          <p:cNvPr id="372752" name="Rectangle 16"/>
          <p:cNvSpPr>
            <a:spLocks noChangeArrowheads="1"/>
          </p:cNvSpPr>
          <p:nvPr/>
        </p:nvSpPr>
        <p:spPr bwMode="auto">
          <a:xfrm>
            <a:off x="1008063" y="1708150"/>
            <a:ext cx="7185025" cy="40322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Water on Earth</a:t>
            </a:r>
            <a:r>
              <a:rPr lang="en-US" sz="2400">
                <a:solidFill>
                  <a:schemeClr val="bg1"/>
                </a:solidFill>
              </a:rPr>
              <a:t> Earth is warm enough to keep most of its water from freezing and cool enough to keep its water from boiling away. Liquid water is important to life on Earth.</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The Earth from Space</a:t>
            </a:r>
            <a:r>
              <a:rPr lang="en-US" sz="2400">
                <a:solidFill>
                  <a:schemeClr val="bg1"/>
                </a:solidFill>
              </a:rPr>
              <a:t/>
            </a:r>
            <a:br>
              <a:rPr lang="en-US" sz="2400">
                <a:solidFill>
                  <a:schemeClr val="bg1"/>
                </a:solidFill>
              </a:rPr>
            </a:br>
            <a:r>
              <a:rPr lang="en-US" sz="2400">
                <a:solidFill>
                  <a:schemeClr val="bg1"/>
                </a:solidFill>
              </a:rPr>
              <a:t>Satellites are used to</a:t>
            </a:r>
            <a:br>
              <a:rPr lang="en-US" sz="2400">
                <a:solidFill>
                  <a:schemeClr val="bg1"/>
                </a:solidFill>
              </a:rPr>
            </a:br>
            <a:r>
              <a:rPr lang="en-US" sz="2400">
                <a:solidFill>
                  <a:schemeClr val="bg1"/>
                </a:solidFill>
              </a:rPr>
              <a:t>study the Earth from</a:t>
            </a:r>
            <a:br>
              <a:rPr lang="en-US" sz="2400">
                <a:solidFill>
                  <a:schemeClr val="bg1"/>
                </a:solidFill>
              </a:rPr>
            </a:br>
            <a:r>
              <a:rPr lang="en-US" sz="2400">
                <a:solidFill>
                  <a:schemeClr val="bg1"/>
                </a:solidFill>
              </a:rPr>
              <a:t>space in order to better</a:t>
            </a:r>
            <a:br>
              <a:rPr lang="en-US" sz="2400">
                <a:solidFill>
                  <a:schemeClr val="bg1"/>
                </a:solidFill>
              </a:rPr>
            </a:br>
            <a:r>
              <a:rPr lang="en-US" sz="2400">
                <a:solidFill>
                  <a:schemeClr val="bg1"/>
                </a:solidFill>
              </a:rPr>
              <a:t>understand global </a:t>
            </a:r>
            <a:br>
              <a:rPr lang="en-US" sz="2400">
                <a:solidFill>
                  <a:schemeClr val="bg1"/>
                </a:solidFill>
              </a:rPr>
            </a:br>
            <a:r>
              <a:rPr lang="en-US" sz="2400">
                <a:solidFill>
                  <a:schemeClr val="bg1"/>
                </a:solidFill>
              </a:rPr>
              <a:t>systems.</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18439" name="Picture 18" descr="HST-G6_Ch11_pg314_24.jpg                                       0008C2A5Seagate                        BC5C1CAB:"/>
          <p:cNvPicPr>
            <a:picLocks noChangeAspect="1" noChangeArrowheads="1"/>
          </p:cNvPicPr>
          <p:nvPr/>
        </p:nvPicPr>
        <p:blipFill>
          <a:blip r:embed="rId4" cstate="print"/>
          <a:srcRect/>
          <a:stretch>
            <a:fillRect/>
          </a:stretch>
        </p:blipFill>
        <p:spPr bwMode="auto">
          <a:xfrm>
            <a:off x="4664075" y="3276600"/>
            <a:ext cx="4022725" cy="22923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275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9459"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19460"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9461"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Mars: Our Intriguing Neighbor</a:t>
            </a:r>
          </a:p>
        </p:txBody>
      </p:sp>
      <p:sp>
        <p:nvSpPr>
          <p:cNvPr id="374800" name="Rectangle 16"/>
          <p:cNvSpPr>
            <a:spLocks noChangeArrowheads="1"/>
          </p:cNvSpPr>
          <p:nvPr/>
        </p:nvSpPr>
        <p:spPr bwMode="auto">
          <a:xfrm>
            <a:off x="1008063" y="1708150"/>
            <a:ext cx="7185025" cy="206057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Atmosphere of Mars</a:t>
            </a:r>
            <a:r>
              <a:rPr lang="en-US" sz="2400">
                <a:solidFill>
                  <a:schemeClr val="bg1"/>
                </a:solidFill>
              </a:rPr>
              <a:t> Mars has a thin atmosphere with low air pressure.</a:t>
            </a:r>
          </a:p>
          <a:p>
            <a:pPr marL="228600" indent="-228600">
              <a:lnSpc>
                <a:spcPct val="90000"/>
              </a:lnSpc>
              <a:buClr>
                <a:srgbClr val="FFCC00"/>
              </a:buClr>
              <a:buFont typeface="Times" pitchFamily="18" charset="0"/>
              <a:buChar char="•"/>
            </a:pPr>
            <a:r>
              <a:rPr lang="en-US" sz="2400" b="1">
                <a:solidFill>
                  <a:srgbClr val="FFCC00"/>
                </a:solidFill>
              </a:rPr>
              <a:t>Water on Mars</a:t>
            </a:r>
            <a:r>
              <a:rPr lang="en-US" sz="2400">
                <a:solidFill>
                  <a:schemeClr val="bg1"/>
                </a:solidFill>
              </a:rPr>
              <a:t> Liquid water cannot exist on Mars’s surface today, but most likely it was there in the past. </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19463" name="Picture 18" descr="HST-G6_Ch11_pg315_27.jpg                                       0008C2A5Seagate                        BC5C1CAB:"/>
          <p:cNvPicPr>
            <a:picLocks noChangeAspect="1" noChangeArrowheads="1"/>
          </p:cNvPicPr>
          <p:nvPr/>
        </p:nvPicPr>
        <p:blipFill>
          <a:blip r:embed="rId4" cstate="print"/>
          <a:srcRect t="360"/>
          <a:stretch>
            <a:fillRect/>
          </a:stretch>
        </p:blipFill>
        <p:spPr bwMode="auto">
          <a:xfrm>
            <a:off x="2562225" y="3654425"/>
            <a:ext cx="4470400" cy="2441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8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800">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74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4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0483"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2048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0485"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Mars: Our Intriguing Neighbor, </a:t>
            </a:r>
            <a:r>
              <a:rPr lang="en-US" sz="3200" i="1">
                <a:solidFill>
                  <a:srgbClr val="FFCC00"/>
                </a:solidFill>
              </a:rPr>
              <a:t>continued</a:t>
            </a:r>
            <a:endParaRPr lang="en-US" sz="3200" b="1">
              <a:solidFill>
                <a:srgbClr val="FFCC00"/>
              </a:solidFill>
            </a:endParaRPr>
          </a:p>
        </p:txBody>
      </p:sp>
      <p:sp>
        <p:nvSpPr>
          <p:cNvPr id="376848" name="Rectangle 16"/>
          <p:cNvSpPr>
            <a:spLocks noChangeArrowheads="1"/>
          </p:cNvSpPr>
          <p:nvPr/>
        </p:nvSpPr>
        <p:spPr bwMode="auto">
          <a:xfrm>
            <a:off x="1008063" y="2133600"/>
            <a:ext cx="7185025" cy="304641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Where Is the Water Now?</a:t>
            </a:r>
            <a:r>
              <a:rPr lang="en-US" sz="2400">
                <a:solidFill>
                  <a:schemeClr val="bg1"/>
                </a:solidFill>
              </a:rPr>
              <a:t> Mars has two polar icecaps made of frozen water and carbon dioxide. Many scientists think that there is more frozen water beneath the Martian soil</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Martian Volcanoes</a:t>
            </a:r>
            <a:r>
              <a:rPr lang="en-US" sz="2400">
                <a:solidFill>
                  <a:schemeClr val="bg1"/>
                </a:solidFill>
              </a:rPr>
              <a:t> Mars has two large volcanic systems, one of which includes the largest mountain in the solar system.</a:t>
            </a:r>
          </a:p>
          <a:p>
            <a:pPr marL="228600" indent="-228600">
              <a:lnSpc>
                <a:spcPct val="90000"/>
              </a:lnSpc>
              <a:buClr>
                <a:srgbClr val="FFCC00"/>
              </a:buClr>
              <a:buFont typeface="Times" pitchFamily="18" charset="0"/>
              <a:buChar char="•"/>
            </a:pPr>
            <a:endParaRPr lang="en-US" sz="240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6848">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76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1507"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2150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1509"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Mars: Our Intriguing Neighbor, </a:t>
            </a:r>
            <a:r>
              <a:rPr lang="en-US" sz="3200" i="1">
                <a:solidFill>
                  <a:srgbClr val="FFCC00"/>
                </a:solidFill>
              </a:rPr>
              <a:t>continued</a:t>
            </a:r>
            <a:endParaRPr lang="en-US" sz="3200" b="1">
              <a:solidFill>
                <a:srgbClr val="FFCC00"/>
              </a:solidFill>
            </a:endParaRPr>
          </a:p>
        </p:txBody>
      </p:sp>
      <p:sp>
        <p:nvSpPr>
          <p:cNvPr id="378896" name="Rectangle 16"/>
          <p:cNvSpPr>
            <a:spLocks noChangeArrowheads="1"/>
          </p:cNvSpPr>
          <p:nvPr/>
        </p:nvSpPr>
        <p:spPr bwMode="auto">
          <a:xfrm>
            <a:off x="1008063" y="2330450"/>
            <a:ext cx="7185025" cy="14033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Missions to Mars</a:t>
            </a:r>
            <a:r>
              <a:rPr lang="en-US" sz="2400">
                <a:solidFill>
                  <a:schemeClr val="bg1"/>
                </a:solidFill>
              </a:rPr>
              <a:t> Several recent missions to Mars were launched to gain a better understanding of the planet.</a:t>
            </a:r>
          </a:p>
          <a:p>
            <a:pPr marL="228600" indent="-228600">
              <a:lnSpc>
                <a:spcPct val="90000"/>
              </a:lnSpc>
              <a:buClr>
                <a:srgbClr val="FFCC00"/>
              </a:buClr>
              <a:buFont typeface="Times" pitchFamily="18" charset="0"/>
              <a:buChar char="•"/>
            </a:pPr>
            <a:endParaRPr lang="en-US" sz="240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89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78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2531" name="Text Box 10"/>
          <p:cNvSpPr txBox="1">
            <a:spLocks noChangeArrowheads="1"/>
          </p:cNvSpPr>
          <p:nvPr/>
        </p:nvSpPr>
        <p:spPr bwMode="auto">
          <a:xfrm>
            <a:off x="3429000" y="152400"/>
            <a:ext cx="4672013"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2532" name="Rectangle 11"/>
          <p:cNvSpPr>
            <a:spLocks noChangeArrowheads="1"/>
          </p:cNvSpPr>
          <p:nvPr/>
        </p:nvSpPr>
        <p:spPr bwMode="auto">
          <a:xfrm>
            <a:off x="762000" y="1219200"/>
            <a:ext cx="7705725" cy="638175"/>
          </a:xfrm>
          <a:prstGeom prst="rect">
            <a:avLst/>
          </a:prstGeom>
          <a:noFill/>
          <a:ln w="12700">
            <a:noFill/>
            <a:miter lim="800000"/>
            <a:headEnd/>
            <a:tailEnd/>
          </a:ln>
        </p:spPr>
        <p:txBody>
          <a:bodyPr lIns="90487" tIns="44450" rIns="90487" bIns="44450">
            <a:spAutoFit/>
          </a:bodyPr>
          <a:lstStyle/>
          <a:p>
            <a:r>
              <a:rPr lang="en-US" sz="3600" b="1">
                <a:solidFill>
                  <a:srgbClr val="FFCC00"/>
                </a:solidFill>
              </a:rPr>
              <a:t>Bellringer</a:t>
            </a:r>
            <a:endParaRPr lang="en-US" sz="2800">
              <a:solidFill>
                <a:srgbClr val="FFCC00"/>
              </a:solidFill>
            </a:endParaRPr>
          </a:p>
        </p:txBody>
      </p:sp>
      <p:sp>
        <p:nvSpPr>
          <p:cNvPr id="22533" name="Rectangle 12"/>
          <p:cNvSpPr>
            <a:spLocks noChangeArrowheads="1"/>
          </p:cNvSpPr>
          <p:nvPr/>
        </p:nvSpPr>
        <p:spPr bwMode="auto">
          <a:xfrm>
            <a:off x="762000" y="2209800"/>
            <a:ext cx="7924800" cy="2644775"/>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cs typeface="Times New Roman" pitchFamily="18" charset="0"/>
              </a:rPr>
              <a:t>All planets with atmospheres have weather. Jupiter’s Great Red Spot appears to be very similar to a hurricane system on Earth, but it has lasted for centuries, driven by the planet’s internal thermal energy. Write or tape-record a humorous but accurate weather forecast for one of the planets with an atmosphere.</a:t>
            </a:r>
            <a:endParaRPr lang="en-US" sz="2400">
              <a:solidFill>
                <a:srgbClr val="FFCC00"/>
              </a:solidFill>
              <a:cs typeface="Times" pitchFamily="18" charset="0"/>
            </a:endParaRPr>
          </a:p>
        </p:txBody>
      </p:sp>
      <p:sp>
        <p:nvSpPr>
          <p:cNvPr id="22534" name="Rectangle 13"/>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3555"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355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3557" name="Rectangle 15"/>
          <p:cNvSpPr>
            <a:spLocks noChangeArrowheads="1"/>
          </p:cNvSpPr>
          <p:nvPr/>
        </p:nvSpPr>
        <p:spPr bwMode="auto">
          <a:xfrm>
            <a:off x="1120775" y="2362200"/>
            <a:ext cx="7413625" cy="173196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Explain</a:t>
            </a:r>
            <a:r>
              <a:rPr lang="en-US" sz="2400">
                <a:solidFill>
                  <a:schemeClr val="bg1"/>
                </a:solidFill>
              </a:rPr>
              <a:t> how gas giants are different from terrestrial planets.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individual characteristics of Jupiter, Saturn, Uranus, Neptune, and Pluto.</a:t>
            </a:r>
          </a:p>
        </p:txBody>
      </p:sp>
      <p:sp>
        <p:nvSpPr>
          <p:cNvPr id="23558" name="Rectangle 16"/>
          <p:cNvSpPr>
            <a:spLocks noChangeArrowheads="1"/>
          </p:cNvSpPr>
          <p:nvPr/>
        </p:nvSpPr>
        <p:spPr bwMode="auto">
          <a:xfrm>
            <a:off x="823913" y="1189038"/>
            <a:ext cx="5805487" cy="641350"/>
          </a:xfrm>
          <a:prstGeom prst="rect">
            <a:avLst/>
          </a:prstGeom>
          <a:noFill/>
          <a:ln w="12700">
            <a:noFill/>
            <a:miter lim="800000"/>
            <a:headEnd/>
            <a:tailEnd/>
          </a:ln>
        </p:spPr>
        <p:txBody>
          <a:bodyPr>
            <a:spAutoFit/>
          </a:bodyPr>
          <a:lstStyle/>
          <a:p>
            <a:r>
              <a:rPr lang="en-US" sz="3600" b="1">
                <a:solidFill>
                  <a:srgbClr val="FFCC00"/>
                </a:solidFill>
              </a:rPr>
              <a:t>Objectives</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4" cstate="print"/>
          <a:srcRect/>
          <a:stretch>
            <a:fillRect/>
          </a:stretch>
        </p:blipFill>
        <p:spPr bwMode="auto">
          <a:xfrm>
            <a:off x="528638" y="1117600"/>
            <a:ext cx="3676650" cy="806450"/>
          </a:xfrm>
          <a:prstGeom prst="rect">
            <a:avLst/>
          </a:prstGeom>
          <a:noFill/>
          <a:ln w="9525">
            <a:noFill/>
            <a:miter lim="800000"/>
            <a:headEnd/>
            <a:tailEnd/>
          </a:ln>
        </p:spPr>
      </p:pic>
      <p:sp>
        <p:nvSpPr>
          <p:cNvPr id="6147" name="Rectangle 5"/>
          <p:cNvSpPr>
            <a:spLocks noChangeArrowheads="1"/>
          </p:cNvSpPr>
          <p:nvPr/>
        </p:nvSpPr>
        <p:spPr bwMode="auto">
          <a:xfrm>
            <a:off x="719138" y="1270000"/>
            <a:ext cx="3352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rPr>
              <a:t>Chapter Presentation</a:t>
            </a:r>
          </a:p>
        </p:txBody>
      </p:sp>
      <p:pic>
        <p:nvPicPr>
          <p:cNvPr id="6148" name="Picture 6"/>
          <p:cNvPicPr>
            <a:picLocks noChangeAspect="1" noChangeArrowheads="1"/>
          </p:cNvPicPr>
          <p:nvPr/>
        </p:nvPicPr>
        <p:blipFill>
          <a:blip r:embed="rId4" cstate="print"/>
          <a:srcRect/>
          <a:stretch>
            <a:fillRect/>
          </a:stretch>
        </p:blipFill>
        <p:spPr bwMode="auto">
          <a:xfrm>
            <a:off x="4986338" y="1117600"/>
            <a:ext cx="3676650" cy="806450"/>
          </a:xfrm>
          <a:prstGeom prst="rect">
            <a:avLst/>
          </a:prstGeom>
          <a:noFill/>
          <a:ln w="9525">
            <a:noFill/>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566738" y="2479675"/>
            <a:ext cx="3676650" cy="806450"/>
          </a:xfrm>
          <a:prstGeom prst="rect">
            <a:avLst/>
          </a:prstGeom>
          <a:noFill/>
          <a:ln w="9525">
            <a:noFill/>
            <a:miter lim="800000"/>
            <a:headEnd/>
            <a:tailEnd/>
          </a:ln>
        </p:spPr>
      </p:pic>
      <p:pic>
        <p:nvPicPr>
          <p:cNvPr id="6150" name="Picture 8">
            <a:hlinkClick r:id="" action="ppaction://customshow?id=3"/>
          </p:cNvPr>
          <p:cNvPicPr>
            <a:picLocks noChangeAspect="1" noChangeArrowheads="1"/>
          </p:cNvPicPr>
          <p:nvPr/>
        </p:nvPicPr>
        <p:blipFill>
          <a:blip r:embed="rId4" cstate="print"/>
          <a:srcRect/>
          <a:stretch>
            <a:fillRect/>
          </a:stretch>
        </p:blipFill>
        <p:spPr bwMode="auto">
          <a:xfrm>
            <a:off x="566738" y="3841750"/>
            <a:ext cx="3676650" cy="806450"/>
          </a:xfrm>
          <a:prstGeom prst="rect">
            <a:avLst/>
          </a:prstGeom>
          <a:noFill/>
          <a:ln w="9525">
            <a:noFill/>
            <a:miter lim="800000"/>
            <a:headEnd/>
            <a:tailEnd/>
          </a:ln>
        </p:spPr>
      </p:pic>
      <p:pic>
        <p:nvPicPr>
          <p:cNvPr id="6151" name="Picture 9"/>
          <p:cNvPicPr>
            <a:picLocks noChangeAspect="1" noChangeArrowheads="1"/>
          </p:cNvPicPr>
          <p:nvPr/>
        </p:nvPicPr>
        <p:blipFill>
          <a:blip r:embed="rId4" cstate="print"/>
          <a:srcRect/>
          <a:stretch>
            <a:fillRect/>
          </a:stretch>
        </p:blipFill>
        <p:spPr bwMode="auto">
          <a:xfrm>
            <a:off x="5062538" y="2479675"/>
            <a:ext cx="3676650" cy="806450"/>
          </a:xfrm>
          <a:prstGeom prst="rect">
            <a:avLst/>
          </a:prstGeom>
          <a:noFill/>
          <a:ln w="9525">
            <a:noFill/>
            <a:miter lim="800000"/>
            <a:headEnd/>
            <a:tailEnd/>
          </a:ln>
        </p:spPr>
      </p:pic>
      <p:pic>
        <p:nvPicPr>
          <p:cNvPr id="6152" name="Picture 10"/>
          <p:cNvPicPr>
            <a:picLocks noChangeAspect="1" noChangeArrowheads="1"/>
          </p:cNvPicPr>
          <p:nvPr/>
        </p:nvPicPr>
        <p:blipFill>
          <a:blip r:embed="rId4" cstate="print"/>
          <a:srcRect/>
          <a:stretch>
            <a:fillRect/>
          </a:stretch>
        </p:blipFill>
        <p:spPr bwMode="auto">
          <a:xfrm>
            <a:off x="5062538" y="3841750"/>
            <a:ext cx="3676650" cy="806450"/>
          </a:xfrm>
          <a:prstGeom prst="rect">
            <a:avLst/>
          </a:prstGeom>
          <a:noFill/>
          <a:ln w="9525">
            <a:noFill/>
            <a:miter lim="800000"/>
            <a:headEnd/>
            <a:tailEnd/>
          </a:ln>
        </p:spPr>
      </p:pic>
      <p:pic>
        <p:nvPicPr>
          <p:cNvPr id="6153" name="Picture 11">
            <a:hlinkClick r:id="" action="ppaction://customshow?id=6"/>
          </p:cNvPr>
          <p:cNvPicPr>
            <a:picLocks noChangeAspect="1" noChangeArrowheads="1"/>
          </p:cNvPicPr>
          <p:nvPr/>
        </p:nvPicPr>
        <p:blipFill>
          <a:blip r:embed="rId4" cstate="print"/>
          <a:srcRect/>
          <a:stretch>
            <a:fillRect/>
          </a:stretch>
        </p:blipFill>
        <p:spPr bwMode="auto">
          <a:xfrm>
            <a:off x="2928938" y="5003800"/>
            <a:ext cx="3676650" cy="806450"/>
          </a:xfrm>
          <a:prstGeom prst="rect">
            <a:avLst/>
          </a:prstGeom>
          <a:noFill/>
          <a:ln w="9525">
            <a:noFill/>
            <a:miter lim="800000"/>
            <a:headEnd/>
            <a:tailEnd/>
          </a:ln>
        </p:spPr>
      </p:pic>
      <p:sp>
        <p:nvSpPr>
          <p:cNvPr id="6154" name="Rectangle 12"/>
          <p:cNvSpPr>
            <a:spLocks noChangeArrowheads="1"/>
          </p:cNvSpPr>
          <p:nvPr/>
        </p:nvSpPr>
        <p:spPr bwMode="auto">
          <a:xfrm>
            <a:off x="719138" y="2641600"/>
            <a:ext cx="3352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rPr>
              <a:t>Transparencies</a:t>
            </a:r>
          </a:p>
        </p:txBody>
      </p:sp>
      <p:sp>
        <p:nvSpPr>
          <p:cNvPr id="6155" name="Rectangle 13">
            <a:hlinkClick r:id="" action="ppaction://customshow?id=3"/>
          </p:cNvPr>
          <p:cNvSpPr>
            <a:spLocks noChangeArrowheads="1"/>
          </p:cNvSpPr>
          <p:nvPr/>
        </p:nvSpPr>
        <p:spPr bwMode="auto">
          <a:xfrm>
            <a:off x="719138" y="4000500"/>
            <a:ext cx="3352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rPr>
              <a:t>Image and Math Focus Bank</a:t>
            </a:r>
          </a:p>
        </p:txBody>
      </p:sp>
      <p:sp>
        <p:nvSpPr>
          <p:cNvPr id="6156" name="Rectangle 14"/>
          <p:cNvSpPr>
            <a:spLocks noChangeArrowheads="1"/>
          </p:cNvSpPr>
          <p:nvPr/>
        </p:nvSpPr>
        <p:spPr bwMode="auto">
          <a:xfrm>
            <a:off x="5138738" y="1257300"/>
            <a:ext cx="3352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rPr>
              <a:t>Bellringers</a:t>
            </a:r>
          </a:p>
        </p:txBody>
      </p:sp>
      <p:sp>
        <p:nvSpPr>
          <p:cNvPr id="6157" name="Rectangle 15"/>
          <p:cNvSpPr>
            <a:spLocks noChangeArrowheads="1"/>
          </p:cNvSpPr>
          <p:nvPr/>
        </p:nvSpPr>
        <p:spPr bwMode="auto">
          <a:xfrm>
            <a:off x="5291138" y="2673350"/>
            <a:ext cx="3352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rPr>
              <a:t>Standardized Test Prep</a:t>
            </a:r>
          </a:p>
        </p:txBody>
      </p:sp>
      <p:sp>
        <p:nvSpPr>
          <p:cNvPr id="6158" name="Rectangle 16"/>
          <p:cNvSpPr>
            <a:spLocks noChangeArrowheads="1"/>
          </p:cNvSpPr>
          <p:nvPr/>
        </p:nvSpPr>
        <p:spPr bwMode="auto">
          <a:xfrm>
            <a:off x="5291138" y="4013200"/>
            <a:ext cx="3352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hlinkClick r:id="rId5"/>
              </a:rPr>
              <a:t>CNN Videos</a:t>
            </a:r>
            <a:endParaRPr lang="en-US" sz="1800" b="1">
              <a:solidFill>
                <a:srgbClr val="000099"/>
              </a:solidFill>
            </a:endParaRPr>
          </a:p>
        </p:txBody>
      </p:sp>
      <p:sp>
        <p:nvSpPr>
          <p:cNvPr id="6159" name="Rectangle 17">
            <a:hlinkClick r:id="" action="ppaction://customshow?id=6"/>
          </p:cNvPr>
          <p:cNvSpPr>
            <a:spLocks noChangeArrowheads="1"/>
          </p:cNvSpPr>
          <p:nvPr/>
        </p:nvSpPr>
        <p:spPr bwMode="auto">
          <a:xfrm>
            <a:off x="3462338" y="5156200"/>
            <a:ext cx="2590800" cy="393700"/>
          </a:xfrm>
          <a:prstGeom prst="rect">
            <a:avLst/>
          </a:prstGeom>
          <a:noFill/>
          <a:ln w="12700">
            <a:noFill/>
            <a:miter lim="800000"/>
            <a:headEnd/>
            <a:tailEnd/>
          </a:ln>
        </p:spPr>
        <p:txBody>
          <a:bodyPr>
            <a:spAutoFit/>
          </a:bodyPr>
          <a:lstStyle/>
          <a:p>
            <a:pPr algn="ctr">
              <a:lnSpc>
                <a:spcPct val="110000"/>
              </a:lnSpc>
            </a:pPr>
            <a:r>
              <a:rPr lang="en-US" sz="1800" b="1">
                <a:solidFill>
                  <a:srgbClr val="000099"/>
                </a:solidFill>
              </a:rPr>
              <a:t>Visual Concepts</a:t>
            </a:r>
          </a:p>
        </p:txBody>
      </p:sp>
      <p:sp>
        <p:nvSpPr>
          <p:cNvPr id="6160" name="Text Box 18"/>
          <p:cNvSpPr txBox="1">
            <a:spLocks noChangeArrowheads="1"/>
          </p:cNvSpPr>
          <p:nvPr/>
        </p:nvSpPr>
        <p:spPr bwMode="auto">
          <a:xfrm>
            <a:off x="566738" y="0"/>
            <a:ext cx="3167062" cy="701675"/>
          </a:xfrm>
          <a:prstGeom prst="rect">
            <a:avLst/>
          </a:prstGeom>
          <a:noFill/>
          <a:ln w="12700">
            <a:noFill/>
            <a:miter lim="800000"/>
            <a:headEnd/>
            <a:tailEnd/>
          </a:ln>
        </p:spPr>
        <p:txBody>
          <a:bodyPr>
            <a:spAutoFit/>
          </a:bodyPr>
          <a:lstStyle/>
          <a:p>
            <a:pPr>
              <a:spcBef>
                <a:spcPct val="50000"/>
              </a:spcBef>
            </a:pPr>
            <a:endParaRPr lang="en-US"/>
          </a:p>
        </p:txBody>
      </p:sp>
      <p:sp>
        <p:nvSpPr>
          <p:cNvPr id="6161" name="Rectangle 19"/>
          <p:cNvSpPr>
            <a:spLocks noChangeArrowheads="1"/>
          </p:cNvSpPr>
          <p:nvPr/>
        </p:nvSpPr>
        <p:spPr bwMode="auto">
          <a:xfrm>
            <a:off x="795338" y="76200"/>
            <a:ext cx="2439987" cy="641350"/>
          </a:xfrm>
          <a:prstGeom prst="rect">
            <a:avLst/>
          </a:prstGeom>
          <a:noFill/>
          <a:ln w="12700">
            <a:noFill/>
            <a:miter lim="800000"/>
            <a:headEnd/>
            <a:tailEnd/>
          </a:ln>
        </p:spPr>
        <p:txBody>
          <a:bodyPr wrap="none">
            <a:spAutoFit/>
          </a:bodyPr>
          <a:lstStyle/>
          <a:p>
            <a:pPr algn="ctr"/>
            <a:r>
              <a:rPr lang="en-US" sz="3600" b="1">
                <a:solidFill>
                  <a:srgbClr val="FFCC00"/>
                </a:solidFill>
              </a:rPr>
              <a:t>Resources</a:t>
            </a:r>
            <a:endParaRPr lang="en-US" sz="3600" b="1">
              <a:solidFill>
                <a:srgbClr val="CC0000"/>
              </a:solidFill>
            </a:endParaRPr>
          </a:p>
        </p:txBody>
      </p:sp>
      <p:sp>
        <p:nvSpPr>
          <p:cNvPr id="6162" name="AutoShape 23">
            <a:hlinkClick r:id="" action="ppaction://customshow?id=0" highlightClick="1"/>
          </p:cNvPr>
          <p:cNvSpPr>
            <a:spLocks noChangeArrowheads="1"/>
          </p:cNvSpPr>
          <p:nvPr/>
        </p:nvSpPr>
        <p:spPr bwMode="auto">
          <a:xfrm>
            <a:off x="566738" y="1114425"/>
            <a:ext cx="3638550" cy="804863"/>
          </a:xfrm>
          <a:prstGeom prst="actionButtonBlank">
            <a:avLst/>
          </a:prstGeom>
          <a:noFill/>
          <a:ln w="12700">
            <a:noFill/>
            <a:miter lim="800000"/>
            <a:headEnd/>
            <a:tailEnd/>
          </a:ln>
        </p:spPr>
        <p:txBody>
          <a:bodyPr wrap="none" anchor="ctr"/>
          <a:lstStyle/>
          <a:p>
            <a:endParaRPr lang="en-US"/>
          </a:p>
        </p:txBody>
      </p:sp>
      <p:sp>
        <p:nvSpPr>
          <p:cNvPr id="6163" name="AutoShape 24">
            <a:hlinkClick r:id="" action="ppaction://customshow?id=4" highlightClick="1"/>
          </p:cNvPr>
          <p:cNvSpPr>
            <a:spLocks noChangeArrowheads="1"/>
          </p:cNvSpPr>
          <p:nvPr/>
        </p:nvSpPr>
        <p:spPr bwMode="auto">
          <a:xfrm>
            <a:off x="5062538" y="1117600"/>
            <a:ext cx="3581400" cy="806450"/>
          </a:xfrm>
          <a:prstGeom prst="actionButtonBlank">
            <a:avLst/>
          </a:prstGeom>
          <a:noFill/>
          <a:ln w="12700">
            <a:noFill/>
            <a:miter lim="800000"/>
            <a:headEnd/>
            <a:tailEnd/>
          </a:ln>
        </p:spPr>
        <p:txBody>
          <a:bodyPr wrap="none" anchor="ctr"/>
          <a:lstStyle/>
          <a:p>
            <a:endParaRPr lang="en-US"/>
          </a:p>
        </p:txBody>
      </p:sp>
      <p:sp>
        <p:nvSpPr>
          <p:cNvPr id="6164" name="AutoShape 25">
            <a:hlinkClick r:id="" action="ppaction://customshow?id=2" highlightClick="1"/>
          </p:cNvPr>
          <p:cNvSpPr>
            <a:spLocks noChangeArrowheads="1"/>
          </p:cNvSpPr>
          <p:nvPr/>
        </p:nvSpPr>
        <p:spPr bwMode="auto">
          <a:xfrm>
            <a:off x="566738" y="2479675"/>
            <a:ext cx="3638550" cy="806450"/>
          </a:xfrm>
          <a:prstGeom prst="actionButtonBlank">
            <a:avLst/>
          </a:prstGeom>
          <a:noFill/>
          <a:ln w="12700">
            <a:noFill/>
            <a:miter lim="800000"/>
            <a:headEnd/>
            <a:tailEnd/>
          </a:ln>
        </p:spPr>
        <p:txBody>
          <a:bodyPr wrap="none" anchor="ctr"/>
          <a:lstStyle/>
          <a:p>
            <a:endParaRPr lang="en-US"/>
          </a:p>
        </p:txBody>
      </p:sp>
      <p:sp>
        <p:nvSpPr>
          <p:cNvPr id="6165" name="AutoShape 26">
            <a:hlinkClick r:id="" action="ppaction://noaction" highlightClick="1"/>
          </p:cNvPr>
          <p:cNvSpPr>
            <a:spLocks noChangeArrowheads="1"/>
          </p:cNvSpPr>
          <p:nvPr/>
        </p:nvSpPr>
        <p:spPr bwMode="auto">
          <a:xfrm>
            <a:off x="5138738" y="2479675"/>
            <a:ext cx="3524250" cy="806450"/>
          </a:xfrm>
          <a:prstGeom prst="actionButtonBlank">
            <a:avLst/>
          </a:prstGeom>
          <a:noFill/>
          <a:ln w="12700">
            <a:no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4579"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4580"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4581"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Jupiter: A Giant Among Giants</a:t>
            </a:r>
          </a:p>
        </p:txBody>
      </p:sp>
      <p:sp>
        <p:nvSpPr>
          <p:cNvPr id="380944" name="Rectangle 16"/>
          <p:cNvSpPr>
            <a:spLocks noChangeArrowheads="1"/>
          </p:cNvSpPr>
          <p:nvPr/>
        </p:nvSpPr>
        <p:spPr bwMode="auto">
          <a:xfrm>
            <a:off x="1008063" y="1708150"/>
            <a:ext cx="7185025" cy="206057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Jumbo Sized</a:t>
            </a:r>
            <a:r>
              <a:rPr lang="en-US" sz="2400">
                <a:solidFill>
                  <a:schemeClr val="bg1"/>
                </a:solidFill>
              </a:rPr>
              <a:t> Jupiter is the largest planet in our solar system.</a:t>
            </a:r>
          </a:p>
          <a:p>
            <a:pPr marL="228600" indent="-228600">
              <a:lnSpc>
                <a:spcPct val="90000"/>
              </a:lnSpc>
              <a:buClr>
                <a:srgbClr val="FFCC00"/>
              </a:buClr>
              <a:buFont typeface="Times" pitchFamily="18" charset="0"/>
              <a:buChar char="•"/>
            </a:pPr>
            <a:r>
              <a:rPr lang="en-US" sz="2400" b="1">
                <a:solidFill>
                  <a:srgbClr val="FFCC00"/>
                </a:solidFill>
              </a:rPr>
              <a:t>NASA Missions to Jupiter</a:t>
            </a:r>
            <a:r>
              <a:rPr lang="en-US" sz="2400">
                <a:solidFill>
                  <a:schemeClr val="bg1"/>
                </a:solidFill>
              </a:rPr>
              <a:t> NASA has sent five missions to Jupiter to study Jupiter’s atmosphere and moons.</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24583" name="Picture 18" descr="HST-G6_Ch11_pg318_36.jpg                                       0008C2A5Seagate                        BC5C1CAB:"/>
          <p:cNvPicPr>
            <a:picLocks noChangeAspect="1" noChangeArrowheads="1"/>
          </p:cNvPicPr>
          <p:nvPr/>
        </p:nvPicPr>
        <p:blipFill>
          <a:blip r:embed="rId4" cstate="print"/>
          <a:srcRect/>
          <a:stretch>
            <a:fillRect/>
          </a:stretch>
        </p:blipFill>
        <p:spPr bwMode="auto">
          <a:xfrm>
            <a:off x="2667000" y="3581400"/>
            <a:ext cx="4305300" cy="23431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94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80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4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8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5603"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560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5605"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Saturn: Still Forming</a:t>
            </a:r>
          </a:p>
        </p:txBody>
      </p:sp>
      <p:sp>
        <p:nvSpPr>
          <p:cNvPr id="382992" name="Rectangle 16"/>
          <p:cNvSpPr>
            <a:spLocks noChangeArrowheads="1"/>
          </p:cNvSpPr>
          <p:nvPr/>
        </p:nvSpPr>
        <p:spPr bwMode="auto">
          <a:xfrm>
            <a:off x="1008063" y="1708150"/>
            <a:ext cx="7185025" cy="206057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Rings of Jupiter</a:t>
            </a:r>
            <a:r>
              <a:rPr lang="en-US" sz="2400">
                <a:solidFill>
                  <a:schemeClr val="bg1"/>
                </a:solidFill>
              </a:rPr>
              <a:t> Saturn’s rings are the largest of all of the gas giants’ rings.</a:t>
            </a:r>
          </a:p>
          <a:p>
            <a:pPr marL="228600" indent="-228600">
              <a:lnSpc>
                <a:spcPct val="90000"/>
              </a:lnSpc>
              <a:buClr>
                <a:srgbClr val="FFCC00"/>
              </a:buClr>
              <a:buFont typeface="Times" pitchFamily="18" charset="0"/>
              <a:buChar char="•"/>
            </a:pPr>
            <a:r>
              <a:rPr lang="en-US" sz="2400" b="1">
                <a:solidFill>
                  <a:srgbClr val="FFCC00"/>
                </a:solidFill>
              </a:rPr>
              <a:t>NASA Exploration of Saturn</a:t>
            </a:r>
            <a:r>
              <a:rPr lang="en-US" sz="2400">
                <a:solidFill>
                  <a:schemeClr val="bg1"/>
                </a:solidFill>
              </a:rPr>
              <a:t> Launched in 1997, the </a:t>
            </a:r>
            <a:r>
              <a:rPr lang="en-US" sz="2400" i="1">
                <a:solidFill>
                  <a:schemeClr val="bg1"/>
                </a:solidFill>
              </a:rPr>
              <a:t>Cassini </a:t>
            </a:r>
            <a:r>
              <a:rPr lang="en-US" sz="2400">
                <a:solidFill>
                  <a:schemeClr val="bg1"/>
                </a:solidFill>
              </a:rPr>
              <a:t>spacecraft is designed to study Saturn’s rings, moon, and atmosphere.</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25607" name="Picture 18" descr="HST-G6_Ch11_pg319_40.jpg                                       0008C2A5Seagate                        BC5C1CAB:"/>
          <p:cNvPicPr>
            <a:picLocks noChangeAspect="1" noChangeArrowheads="1"/>
          </p:cNvPicPr>
          <p:nvPr/>
        </p:nvPicPr>
        <p:blipFill>
          <a:blip r:embed="rId4" cstate="print"/>
          <a:srcRect/>
          <a:stretch>
            <a:fillRect/>
          </a:stretch>
        </p:blipFill>
        <p:spPr bwMode="auto">
          <a:xfrm>
            <a:off x="2362200" y="3505200"/>
            <a:ext cx="4378325" cy="2338388"/>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29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2992">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82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3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6627"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662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6629"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Uranus: A Small Giant</a:t>
            </a:r>
          </a:p>
        </p:txBody>
      </p:sp>
      <p:sp>
        <p:nvSpPr>
          <p:cNvPr id="385040" name="Rectangle 16"/>
          <p:cNvSpPr>
            <a:spLocks noChangeArrowheads="1"/>
          </p:cNvSpPr>
          <p:nvPr/>
        </p:nvSpPr>
        <p:spPr bwMode="auto">
          <a:xfrm>
            <a:off x="1008063" y="1708150"/>
            <a:ext cx="7185025" cy="14033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Uranus’s Atmosphere</a:t>
            </a:r>
            <a:r>
              <a:rPr lang="en-US" sz="2400">
                <a:solidFill>
                  <a:schemeClr val="bg1"/>
                </a:solidFill>
              </a:rPr>
              <a:t> The atmosphere of Uranus is mainly hydrogen and methane, which makes the planet appear to be blue-green in color.</a:t>
            </a:r>
          </a:p>
        </p:txBody>
      </p:sp>
      <p:pic>
        <p:nvPicPr>
          <p:cNvPr id="26631" name="Picture 18" descr="HST-G6_Ch11_pg320_44.jpg                                       0008C2A5Seagate                        BC5C1CAB:"/>
          <p:cNvPicPr>
            <a:picLocks noChangeAspect="1" noChangeArrowheads="1"/>
          </p:cNvPicPr>
          <p:nvPr/>
        </p:nvPicPr>
        <p:blipFill>
          <a:blip r:embed="rId4" cstate="print"/>
          <a:srcRect/>
          <a:stretch>
            <a:fillRect/>
          </a:stretch>
        </p:blipFill>
        <p:spPr bwMode="auto">
          <a:xfrm>
            <a:off x="2298700" y="3200400"/>
            <a:ext cx="4635500" cy="2770188"/>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504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85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7651"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765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7653"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Uranus: A Small Giant, </a:t>
            </a:r>
            <a:r>
              <a:rPr lang="en-US" sz="3200" i="1">
                <a:solidFill>
                  <a:srgbClr val="FFCC00"/>
                </a:solidFill>
              </a:rPr>
              <a:t>continued</a:t>
            </a:r>
            <a:endParaRPr lang="en-US" sz="3200" b="1">
              <a:solidFill>
                <a:srgbClr val="FFCC00"/>
              </a:solidFill>
            </a:endParaRPr>
          </a:p>
        </p:txBody>
      </p:sp>
      <p:sp>
        <p:nvSpPr>
          <p:cNvPr id="387088" name="Rectangle 16"/>
          <p:cNvSpPr>
            <a:spLocks noChangeArrowheads="1"/>
          </p:cNvSpPr>
          <p:nvPr/>
        </p:nvSpPr>
        <p:spPr bwMode="auto">
          <a:xfrm>
            <a:off x="1008063" y="1708150"/>
            <a:ext cx="7185025" cy="14033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A Tilted Planet</a:t>
            </a:r>
            <a:r>
              <a:rPr lang="en-US" sz="2400">
                <a:solidFill>
                  <a:schemeClr val="bg1"/>
                </a:solidFill>
              </a:rPr>
              <a:t> Unlike most other planets, Uranus is tipped over on its axis. So its axis of rotation is tilted by almost 90</a:t>
            </a:r>
            <a:r>
              <a:rPr lang="en-US" sz="2400">
                <a:solidFill>
                  <a:schemeClr val="bg1"/>
                </a:solidFill>
                <a:latin typeface="Times New Roman" pitchFamily="18" charset="0"/>
                <a:cs typeface="Times New Roman" pitchFamily="18" charset="0"/>
              </a:rPr>
              <a:t>°</a:t>
            </a:r>
            <a:r>
              <a:rPr lang="en-US" sz="2400">
                <a:solidFill>
                  <a:schemeClr val="bg1"/>
                </a:solidFill>
              </a:rPr>
              <a:t> and lies almost in the plane of its orbit.</a:t>
            </a:r>
          </a:p>
        </p:txBody>
      </p:sp>
      <p:pic>
        <p:nvPicPr>
          <p:cNvPr id="27655" name="Picture 18" descr="HST-G6_Ch11_pg320_45.jpg                                       0008C2A5Seagate                        BC5C1CAB:"/>
          <p:cNvPicPr>
            <a:picLocks noChangeAspect="1" noChangeArrowheads="1"/>
          </p:cNvPicPr>
          <p:nvPr/>
        </p:nvPicPr>
        <p:blipFill>
          <a:blip r:embed="rId4" cstate="print"/>
          <a:srcRect/>
          <a:stretch>
            <a:fillRect/>
          </a:stretch>
        </p:blipFill>
        <p:spPr bwMode="auto">
          <a:xfrm>
            <a:off x="2514600" y="3254375"/>
            <a:ext cx="4135438" cy="2706688"/>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708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87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8675"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867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8677"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Neptune: The Blue World</a:t>
            </a:r>
          </a:p>
        </p:txBody>
      </p:sp>
      <p:sp>
        <p:nvSpPr>
          <p:cNvPr id="389136" name="Rectangle 16"/>
          <p:cNvSpPr>
            <a:spLocks noChangeArrowheads="1"/>
          </p:cNvSpPr>
          <p:nvPr/>
        </p:nvSpPr>
        <p:spPr bwMode="auto">
          <a:xfrm>
            <a:off x="1008063" y="1708150"/>
            <a:ext cx="7185025" cy="271780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Discovery of Neptune</a:t>
            </a:r>
            <a:r>
              <a:rPr lang="en-US" sz="2400">
                <a:solidFill>
                  <a:schemeClr val="bg1"/>
                </a:solidFill>
              </a:rPr>
              <a:t> Neptune was not discovered until 1846.</a:t>
            </a:r>
          </a:p>
          <a:p>
            <a:pPr marL="228600" indent="-228600">
              <a:lnSpc>
                <a:spcPct val="90000"/>
              </a:lnSpc>
              <a:buClr>
                <a:srgbClr val="FFCC00"/>
              </a:buClr>
              <a:buFont typeface="Times" pitchFamily="18" charset="0"/>
              <a:buChar char="•"/>
            </a:pPr>
            <a:r>
              <a:rPr lang="en-US" sz="2400" b="1">
                <a:solidFill>
                  <a:srgbClr val="FFCC00"/>
                </a:solidFill>
              </a:rPr>
              <a:t>The Atmosphere of Neptune</a:t>
            </a:r>
            <a:r>
              <a:rPr lang="en-US" sz="2400">
                <a:solidFill>
                  <a:schemeClr val="bg1"/>
                </a:solidFill>
              </a:rPr>
              <a:t> The composition of Neptune’s atmosphere is similar to that of Uranus’s atmosphere, but Neptune has belts of clouds that are much more visible.</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28679" name="Picture 18" descr="HST-G6_Ch11_pg321_48.jpg                                       0008C2A5Seagate                        BC5C1CAB:"/>
          <p:cNvPicPr>
            <a:picLocks noChangeAspect="1" noChangeArrowheads="1"/>
          </p:cNvPicPr>
          <p:nvPr/>
        </p:nvPicPr>
        <p:blipFill>
          <a:blip r:embed="rId4" cstate="print"/>
          <a:srcRect/>
          <a:stretch>
            <a:fillRect/>
          </a:stretch>
        </p:blipFill>
        <p:spPr bwMode="auto">
          <a:xfrm>
            <a:off x="2743200" y="3805238"/>
            <a:ext cx="4424363" cy="2290762"/>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36">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89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9699"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29700"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29701"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Pluto: The Mystery Planet</a:t>
            </a:r>
          </a:p>
        </p:txBody>
      </p:sp>
      <p:sp>
        <p:nvSpPr>
          <p:cNvPr id="391184" name="Rectangle 16"/>
          <p:cNvSpPr>
            <a:spLocks noChangeArrowheads="1"/>
          </p:cNvSpPr>
          <p:nvPr/>
        </p:nvSpPr>
        <p:spPr bwMode="auto">
          <a:xfrm>
            <a:off x="1008063" y="1708150"/>
            <a:ext cx="7185025" cy="436086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A Small World</a:t>
            </a:r>
            <a:r>
              <a:rPr lang="en-US" sz="2400">
                <a:solidFill>
                  <a:schemeClr val="bg1"/>
                </a:solidFill>
              </a:rPr>
              <a:t> Less than half the size of Mercury, Pluto is the smallest planet in the solar system.</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A True Planet?</a:t>
            </a:r>
            <a:r>
              <a:rPr lang="en-US" sz="2400">
                <a:solidFill>
                  <a:schemeClr val="bg1"/>
                </a:solidFill>
              </a:rPr>
              <a:t> Because</a:t>
            </a:r>
            <a:br>
              <a:rPr lang="en-US" sz="2400">
                <a:solidFill>
                  <a:schemeClr val="bg1"/>
                </a:solidFill>
              </a:rPr>
            </a:br>
            <a:r>
              <a:rPr lang="en-US" sz="2400">
                <a:solidFill>
                  <a:schemeClr val="bg1"/>
                </a:solidFill>
              </a:rPr>
              <a:t>Pluto is so small and</a:t>
            </a:r>
            <a:br>
              <a:rPr lang="en-US" sz="2400">
                <a:solidFill>
                  <a:schemeClr val="bg1"/>
                </a:solidFill>
              </a:rPr>
            </a:br>
            <a:r>
              <a:rPr lang="en-US" sz="2400">
                <a:solidFill>
                  <a:schemeClr val="bg1"/>
                </a:solidFill>
              </a:rPr>
              <a:t>unusual, some scientists</a:t>
            </a:r>
            <a:br>
              <a:rPr lang="en-US" sz="2400">
                <a:solidFill>
                  <a:schemeClr val="bg1"/>
                </a:solidFill>
              </a:rPr>
            </a:br>
            <a:r>
              <a:rPr lang="en-US" sz="2400">
                <a:solidFill>
                  <a:schemeClr val="bg1"/>
                </a:solidFill>
              </a:rPr>
              <a:t>think that is should not</a:t>
            </a:r>
            <a:br>
              <a:rPr lang="en-US" sz="2400">
                <a:solidFill>
                  <a:schemeClr val="bg1"/>
                </a:solidFill>
              </a:rPr>
            </a:br>
            <a:r>
              <a:rPr lang="en-US" sz="2400">
                <a:solidFill>
                  <a:schemeClr val="bg1"/>
                </a:solidFill>
              </a:rPr>
              <a:t>be classified as a planet.</a:t>
            </a:r>
            <a:br>
              <a:rPr lang="en-US" sz="2400">
                <a:solidFill>
                  <a:schemeClr val="bg1"/>
                </a:solidFill>
              </a:rPr>
            </a:br>
            <a:r>
              <a:rPr lang="en-US" sz="2400">
                <a:solidFill>
                  <a:schemeClr val="bg1"/>
                </a:solidFill>
              </a:rPr>
              <a:t>Some scientists classify</a:t>
            </a:r>
            <a:br>
              <a:rPr lang="en-US" sz="2400">
                <a:solidFill>
                  <a:schemeClr val="bg1"/>
                </a:solidFill>
              </a:rPr>
            </a:br>
            <a:r>
              <a:rPr lang="en-US" sz="2400">
                <a:solidFill>
                  <a:schemeClr val="bg1"/>
                </a:solidFill>
              </a:rPr>
              <a:t>Pluto as a large asteroid</a:t>
            </a:r>
            <a:br>
              <a:rPr lang="en-US" sz="2400">
                <a:solidFill>
                  <a:schemeClr val="bg1"/>
                </a:solidFill>
              </a:rPr>
            </a:br>
            <a:r>
              <a:rPr lang="en-US" sz="2400">
                <a:solidFill>
                  <a:schemeClr val="bg1"/>
                </a:solidFill>
              </a:rPr>
              <a:t>or comet.</a:t>
            </a: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29703" name="Picture 18" descr="HST-G6_Ch11_pg322_51.jpg                                       0008C2A5Seagate                        BC5C1CAB:"/>
          <p:cNvPicPr>
            <a:picLocks noChangeAspect="1" noChangeArrowheads="1"/>
          </p:cNvPicPr>
          <p:nvPr/>
        </p:nvPicPr>
        <p:blipFill>
          <a:blip r:embed="rId4" cstate="print"/>
          <a:srcRect/>
          <a:stretch>
            <a:fillRect/>
          </a:stretch>
        </p:blipFill>
        <p:spPr bwMode="auto">
          <a:xfrm>
            <a:off x="4911725" y="3133725"/>
            <a:ext cx="3838575" cy="22828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1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118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9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8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0723" name="Text Box 10"/>
          <p:cNvSpPr txBox="1">
            <a:spLocks noChangeArrowheads="1"/>
          </p:cNvSpPr>
          <p:nvPr/>
        </p:nvSpPr>
        <p:spPr bwMode="auto">
          <a:xfrm>
            <a:off x="3429000" y="152400"/>
            <a:ext cx="4672013"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0724" name="Rectangle 11"/>
          <p:cNvSpPr>
            <a:spLocks noChangeArrowheads="1"/>
          </p:cNvSpPr>
          <p:nvPr/>
        </p:nvSpPr>
        <p:spPr bwMode="auto">
          <a:xfrm>
            <a:off x="762000" y="1219200"/>
            <a:ext cx="7705725" cy="638175"/>
          </a:xfrm>
          <a:prstGeom prst="rect">
            <a:avLst/>
          </a:prstGeom>
          <a:noFill/>
          <a:ln w="12700">
            <a:noFill/>
            <a:miter lim="800000"/>
            <a:headEnd/>
            <a:tailEnd/>
          </a:ln>
        </p:spPr>
        <p:txBody>
          <a:bodyPr lIns="90487" tIns="44450" rIns="90487" bIns="44450">
            <a:spAutoFit/>
          </a:bodyPr>
          <a:lstStyle/>
          <a:p>
            <a:r>
              <a:rPr lang="en-US" sz="3600" b="1">
                <a:solidFill>
                  <a:srgbClr val="FFCC00"/>
                </a:solidFill>
              </a:rPr>
              <a:t>Bellringer</a:t>
            </a:r>
            <a:endParaRPr lang="en-US" sz="2800">
              <a:solidFill>
                <a:srgbClr val="FFCC00"/>
              </a:solidFill>
            </a:endParaRPr>
          </a:p>
        </p:txBody>
      </p:sp>
      <p:sp>
        <p:nvSpPr>
          <p:cNvPr id="30725" name="Rectangle 12"/>
          <p:cNvSpPr>
            <a:spLocks noChangeArrowheads="1"/>
          </p:cNvSpPr>
          <p:nvPr/>
        </p:nvSpPr>
        <p:spPr bwMode="auto">
          <a:xfrm>
            <a:off x="762000" y="2209800"/>
            <a:ext cx="7924800" cy="1914525"/>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cs typeface="Times New Roman" pitchFamily="18" charset="0"/>
              </a:rPr>
              <a:t>The first astronauts to land on the moon were quarantined after their mission. NASA wanted to make sure that the astronauts didn’t bring back any disease-causing organisms from the moon. Discuss whether or not they think this would be possible.</a:t>
            </a:r>
            <a:endParaRPr lang="en-US" sz="2400">
              <a:solidFill>
                <a:schemeClr val="bg1"/>
              </a:solidFill>
              <a:cs typeface="Times" pitchFamily="18" charset="0"/>
            </a:endParaRPr>
          </a:p>
        </p:txBody>
      </p:sp>
      <p:sp>
        <p:nvSpPr>
          <p:cNvPr id="30726" name="Rectangle 13"/>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1747"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174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1749" name="Rectangle 15"/>
          <p:cNvSpPr>
            <a:spLocks noChangeArrowheads="1"/>
          </p:cNvSpPr>
          <p:nvPr/>
        </p:nvSpPr>
        <p:spPr bwMode="auto">
          <a:xfrm>
            <a:off x="1120775" y="1981200"/>
            <a:ext cx="7413625" cy="37036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current theory of the origin of Earth’s moon.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Explain</a:t>
            </a:r>
            <a:r>
              <a:rPr lang="en-US" sz="2400">
                <a:solidFill>
                  <a:schemeClr val="bg1"/>
                </a:solidFill>
              </a:rPr>
              <a:t> what causes the phases of Earth’s moon.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difference between a solar eclipse and a lunar eclipse.</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individual characteristics of the moons and other planets.</a:t>
            </a:r>
          </a:p>
        </p:txBody>
      </p:sp>
      <p:sp>
        <p:nvSpPr>
          <p:cNvPr id="31750" name="Rectangle 16"/>
          <p:cNvSpPr>
            <a:spLocks noChangeArrowheads="1"/>
          </p:cNvSpPr>
          <p:nvPr/>
        </p:nvSpPr>
        <p:spPr bwMode="auto">
          <a:xfrm>
            <a:off x="823913" y="1189038"/>
            <a:ext cx="5805487" cy="641350"/>
          </a:xfrm>
          <a:prstGeom prst="rect">
            <a:avLst/>
          </a:prstGeom>
          <a:noFill/>
          <a:ln w="12700">
            <a:noFill/>
            <a:miter lim="800000"/>
            <a:headEnd/>
            <a:tailEnd/>
          </a:ln>
        </p:spPr>
        <p:txBody>
          <a:bodyPr>
            <a:spAutoFit/>
          </a:bodyPr>
          <a:lstStyle/>
          <a:p>
            <a:r>
              <a:rPr lang="en-US" sz="3600" b="1">
                <a:solidFill>
                  <a:srgbClr val="FFCC00"/>
                </a:solidFill>
              </a:rPr>
              <a:t>Objectives</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2771"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277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2773"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Luna: The Moon of Earth</a:t>
            </a:r>
          </a:p>
        </p:txBody>
      </p:sp>
      <p:sp>
        <p:nvSpPr>
          <p:cNvPr id="335888" name="Rectangle 16"/>
          <p:cNvSpPr>
            <a:spLocks noChangeArrowheads="1"/>
          </p:cNvSpPr>
          <p:nvPr/>
        </p:nvSpPr>
        <p:spPr bwMode="auto">
          <a:xfrm>
            <a:off x="1008063" y="1708150"/>
            <a:ext cx="7185025" cy="173196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Surface of the Moon</a:t>
            </a:r>
            <a:r>
              <a:rPr lang="en-US" sz="2400">
                <a:solidFill>
                  <a:schemeClr val="bg1"/>
                </a:solidFill>
              </a:rPr>
              <a:t> The surfaces of bodies that have no atmospheres, such as the moon, preserve a record of almost all of the impacts that the bodies have had.</a:t>
            </a:r>
            <a:endParaRPr lang="en-US" sz="2400" b="1">
              <a:solidFill>
                <a:srgbClr val="FFCC00"/>
              </a:solidFill>
            </a:endParaRPr>
          </a:p>
          <a:p>
            <a:pPr marL="228600" indent="-228600">
              <a:lnSpc>
                <a:spcPct val="90000"/>
              </a:lnSpc>
              <a:buClr>
                <a:srgbClr val="FFCC00"/>
              </a:buClr>
              <a:buFont typeface="Times" pitchFamily="18" charset="0"/>
              <a:buChar char="•"/>
            </a:pPr>
            <a:endParaRPr lang="en-US" sz="2400">
              <a:solidFill>
                <a:schemeClr val="bg1"/>
              </a:solidFill>
            </a:endParaRPr>
          </a:p>
        </p:txBody>
      </p:sp>
      <p:pic>
        <p:nvPicPr>
          <p:cNvPr id="32775" name="Picture 18" descr="HST-G6_Ch11_pg324_59.jpg                                       0008C2A5Seagate                        BC5C1CAB:"/>
          <p:cNvPicPr>
            <a:picLocks noChangeAspect="1" noChangeArrowheads="1"/>
          </p:cNvPicPr>
          <p:nvPr/>
        </p:nvPicPr>
        <p:blipFill>
          <a:blip r:embed="rId4" cstate="print"/>
          <a:srcRect/>
          <a:stretch>
            <a:fillRect/>
          </a:stretch>
        </p:blipFill>
        <p:spPr bwMode="auto">
          <a:xfrm>
            <a:off x="1981200" y="3440113"/>
            <a:ext cx="5164138" cy="25431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588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35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3795" name="Text Box 3"/>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3796" name="Rectangle 4"/>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3797" name="Rectangle 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Luna: The Moon of Earth, </a:t>
            </a:r>
            <a:r>
              <a:rPr lang="en-US" sz="3200" b="1" i="1">
                <a:solidFill>
                  <a:srgbClr val="FFCC00"/>
                </a:solidFill>
              </a:rPr>
              <a:t>continued</a:t>
            </a:r>
            <a:endParaRPr lang="en-US" sz="3200" b="1">
              <a:solidFill>
                <a:srgbClr val="FFCC00"/>
              </a:solidFill>
            </a:endParaRPr>
          </a:p>
        </p:txBody>
      </p:sp>
      <p:sp>
        <p:nvSpPr>
          <p:cNvPr id="479238" name="Rectangle 6"/>
          <p:cNvSpPr>
            <a:spLocks noChangeArrowheads="1"/>
          </p:cNvSpPr>
          <p:nvPr/>
        </p:nvSpPr>
        <p:spPr bwMode="auto">
          <a:xfrm>
            <a:off x="915988" y="2454275"/>
            <a:ext cx="7185025" cy="30813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Lunar Origins</a:t>
            </a:r>
            <a:r>
              <a:rPr lang="en-US" sz="2400">
                <a:solidFill>
                  <a:schemeClr val="bg1"/>
                </a:solidFill>
              </a:rPr>
              <a:t> The next slide shows how scientists think the moon probably formed.</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Current Theory :  The moon formed from a piece of Earth’s mantle which broke off during a collision between Earth and a large object</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Supported by the fact that the moon has a composition similar to the Earth’s mantle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9238">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47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3429000" y="212725"/>
            <a:ext cx="4114800" cy="396875"/>
          </a:xfrm>
          <a:prstGeom prst="rect">
            <a:avLst/>
          </a:prstGeom>
          <a:noFill/>
          <a:ln w="12700">
            <a:noFill/>
            <a:miter lim="800000"/>
            <a:headEnd/>
            <a:tailEnd/>
          </a:ln>
        </p:spPr>
        <p:txBody>
          <a:bodyPr>
            <a:spAutoFit/>
          </a:bodyPr>
          <a:lstStyle/>
          <a:p>
            <a:r>
              <a:rPr lang="en-US" sz="2000" b="1">
                <a:solidFill>
                  <a:schemeClr val="bg1"/>
                </a:solidFill>
              </a:rPr>
              <a:t>A Family of Planets</a:t>
            </a:r>
            <a:endParaRPr lang="en-US" sz="2000" b="1">
              <a:solidFill>
                <a:srgbClr val="FFCC00"/>
              </a:solidFill>
            </a:endParaRPr>
          </a:p>
        </p:txBody>
      </p:sp>
      <p:sp>
        <p:nvSpPr>
          <p:cNvPr id="7171" name="Rectangle 8"/>
          <p:cNvSpPr>
            <a:spLocks noChangeArrowheads="1"/>
          </p:cNvSpPr>
          <p:nvPr/>
        </p:nvSpPr>
        <p:spPr bwMode="auto">
          <a:xfrm>
            <a:off x="1066800" y="1981200"/>
            <a:ext cx="6781800" cy="3375025"/>
          </a:xfrm>
          <a:prstGeom prst="rect">
            <a:avLst/>
          </a:prstGeom>
          <a:noFill/>
          <a:ln w="12700">
            <a:noFill/>
            <a:miter lim="800000"/>
            <a:headEnd/>
            <a:tailEnd/>
          </a:ln>
        </p:spPr>
        <p:txBody>
          <a:bodyPr lIns="90487" tIns="44450" rIns="90487" bIns="44450">
            <a:spAutoFit/>
          </a:bodyPr>
          <a:lstStyle/>
          <a:p>
            <a:pPr>
              <a:lnSpc>
                <a:spcPct val="90000"/>
              </a:lnSpc>
              <a:buClr>
                <a:srgbClr val="FFCC00"/>
              </a:buClr>
            </a:pPr>
            <a:r>
              <a:rPr lang="en-US" sz="2400" b="1">
                <a:solidFill>
                  <a:srgbClr val="FFCC00"/>
                </a:solidFill>
              </a:rPr>
              <a:t>Section 1</a:t>
            </a:r>
            <a:r>
              <a:rPr lang="en-US" sz="2400" b="1">
                <a:solidFill>
                  <a:schemeClr val="bg1"/>
                </a:solidFill>
              </a:rPr>
              <a:t>  </a:t>
            </a:r>
            <a:r>
              <a:rPr lang="en-US" sz="2400">
                <a:solidFill>
                  <a:schemeClr val="bg1"/>
                </a:solidFill>
              </a:rPr>
              <a:t>The Nine Planets</a:t>
            </a: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2</a:t>
            </a:r>
            <a:r>
              <a:rPr lang="en-US" sz="2400" b="1">
                <a:solidFill>
                  <a:schemeClr val="bg1"/>
                </a:solidFill>
              </a:rPr>
              <a:t>  </a:t>
            </a:r>
            <a:r>
              <a:rPr lang="en-US" sz="2400">
                <a:solidFill>
                  <a:schemeClr val="bg1"/>
                </a:solidFill>
              </a:rPr>
              <a:t>The Inner Planets</a:t>
            </a: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3</a:t>
            </a:r>
            <a:r>
              <a:rPr lang="en-US" sz="2400" b="1">
                <a:solidFill>
                  <a:schemeClr val="bg1"/>
                </a:solidFill>
              </a:rPr>
              <a:t>  </a:t>
            </a:r>
            <a:r>
              <a:rPr lang="en-US" sz="2400">
                <a:solidFill>
                  <a:schemeClr val="bg1"/>
                </a:solidFill>
              </a:rPr>
              <a:t>The Outer Planets</a:t>
            </a: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4</a:t>
            </a:r>
            <a:r>
              <a:rPr lang="en-US" sz="2400" b="1">
                <a:solidFill>
                  <a:schemeClr val="bg1"/>
                </a:solidFill>
              </a:rPr>
              <a:t>  </a:t>
            </a:r>
            <a:r>
              <a:rPr lang="en-US" sz="2400">
                <a:solidFill>
                  <a:schemeClr val="bg1"/>
                </a:solidFill>
              </a:rPr>
              <a:t>Moons</a:t>
            </a:r>
          </a:p>
          <a:p>
            <a:pPr>
              <a:lnSpc>
                <a:spcPct val="90000"/>
              </a:lnSpc>
              <a:buClr>
                <a:srgbClr val="FFCC00"/>
              </a:buClr>
            </a:pPr>
            <a:endParaRPr lang="en-US" sz="2400">
              <a:solidFill>
                <a:schemeClr val="bg1"/>
              </a:solidFill>
            </a:endParaRPr>
          </a:p>
          <a:p>
            <a:pPr>
              <a:lnSpc>
                <a:spcPct val="90000"/>
              </a:lnSpc>
              <a:buClr>
                <a:srgbClr val="FFCC00"/>
              </a:buClr>
            </a:pPr>
            <a:r>
              <a:rPr lang="en-US" sz="2400" b="1">
                <a:solidFill>
                  <a:srgbClr val="FFCC00"/>
                </a:solidFill>
              </a:rPr>
              <a:t>Section 5</a:t>
            </a:r>
            <a:r>
              <a:rPr lang="en-US" sz="2400" b="1">
                <a:solidFill>
                  <a:schemeClr val="bg1"/>
                </a:solidFill>
              </a:rPr>
              <a:t>  </a:t>
            </a:r>
            <a:r>
              <a:rPr lang="en-US" sz="2400">
                <a:solidFill>
                  <a:schemeClr val="bg1"/>
                </a:solidFill>
              </a:rPr>
              <a:t>Small Bodies in the Solar System</a:t>
            </a:r>
          </a:p>
          <a:p>
            <a:pPr>
              <a:lnSpc>
                <a:spcPct val="90000"/>
              </a:lnSpc>
              <a:buClr>
                <a:srgbClr val="FFCC00"/>
              </a:buClr>
            </a:pPr>
            <a:endParaRPr lang="en-US" sz="2400">
              <a:solidFill>
                <a:schemeClr val="bg1"/>
              </a:solidFill>
            </a:endParaRPr>
          </a:p>
        </p:txBody>
      </p:sp>
      <p:sp>
        <p:nvSpPr>
          <p:cNvPr id="7172" name="Rectangle 9"/>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7173" name="Picture 2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174" name="Rectangle 25"/>
          <p:cNvSpPr>
            <a:spLocks noChangeArrowheads="1"/>
          </p:cNvSpPr>
          <p:nvPr/>
        </p:nvSpPr>
        <p:spPr bwMode="auto">
          <a:xfrm>
            <a:off x="1143000" y="1219200"/>
            <a:ext cx="7086600" cy="515938"/>
          </a:xfrm>
          <a:prstGeom prst="rect">
            <a:avLst/>
          </a:prstGeom>
          <a:noFill/>
          <a:ln w="12700">
            <a:noFill/>
            <a:miter lim="800000"/>
            <a:headEnd/>
            <a:tailEnd/>
          </a:ln>
        </p:spPr>
        <p:txBody>
          <a:bodyPr lIns="90487" tIns="44450" rIns="90487" bIns="44450">
            <a:spAutoFit/>
          </a:bodyPr>
          <a:lstStyle/>
          <a:p>
            <a:r>
              <a:rPr lang="en-US" sz="2800" b="1">
                <a:solidFill>
                  <a:srgbClr val="FFCC00"/>
                </a:solidFill>
              </a:rPr>
              <a:t>Table of Contents</a:t>
            </a:r>
            <a:endParaRPr lang="en-US" sz="2800">
              <a:solidFill>
                <a:srgbClr val="FFCC00"/>
              </a:solidFill>
            </a:endParaRPr>
          </a:p>
        </p:txBody>
      </p:sp>
      <p:sp>
        <p:nvSpPr>
          <p:cNvPr id="7175" name="AutoShape 27">
            <a:hlinkClick r:id="" action="ppaction://customshow?id=8" highlightClick="1"/>
          </p:cNvPr>
          <p:cNvSpPr>
            <a:spLocks noChangeArrowheads="1"/>
          </p:cNvSpPr>
          <p:nvPr/>
        </p:nvSpPr>
        <p:spPr bwMode="auto">
          <a:xfrm>
            <a:off x="1066800" y="2590800"/>
            <a:ext cx="4267200" cy="457200"/>
          </a:xfrm>
          <a:prstGeom prst="actionButtonBlank">
            <a:avLst/>
          </a:prstGeom>
          <a:noFill/>
          <a:ln w="12700">
            <a:noFill/>
            <a:miter lim="800000"/>
            <a:headEnd/>
            <a:tailEnd/>
          </a:ln>
        </p:spPr>
        <p:txBody>
          <a:bodyPr wrap="none" anchor="ctr"/>
          <a:lstStyle/>
          <a:p>
            <a:pPr algn="ctr"/>
            <a:endParaRPr lang="en-US"/>
          </a:p>
        </p:txBody>
      </p:sp>
      <p:sp>
        <p:nvSpPr>
          <p:cNvPr id="7176" name="AutoShape 28">
            <a:hlinkClick r:id="" action="ppaction://noaction" highlightClick="1"/>
          </p:cNvPr>
          <p:cNvSpPr>
            <a:spLocks noChangeArrowheads="1"/>
          </p:cNvSpPr>
          <p:nvPr/>
        </p:nvSpPr>
        <p:spPr bwMode="auto">
          <a:xfrm>
            <a:off x="1066800" y="3276600"/>
            <a:ext cx="4038600" cy="457200"/>
          </a:xfrm>
          <a:prstGeom prst="actionButtonBlank">
            <a:avLst/>
          </a:prstGeom>
          <a:noFill/>
          <a:ln w="12700">
            <a:noFill/>
            <a:miter lim="800000"/>
            <a:headEnd/>
            <a:tailEnd/>
          </a:ln>
        </p:spPr>
        <p:txBody>
          <a:bodyPr wrap="none" anchor="ctr"/>
          <a:lstStyle/>
          <a:p>
            <a:endParaRPr lang="en-US"/>
          </a:p>
        </p:txBody>
      </p:sp>
      <p:sp>
        <p:nvSpPr>
          <p:cNvPr id="7177" name="AutoShape 29">
            <a:hlinkClick r:id="" action="ppaction://customshow?id=11" highlightClick="1"/>
          </p:cNvPr>
          <p:cNvSpPr>
            <a:spLocks noChangeArrowheads="1"/>
          </p:cNvSpPr>
          <p:nvPr/>
        </p:nvSpPr>
        <p:spPr bwMode="auto">
          <a:xfrm>
            <a:off x="1066800" y="4598988"/>
            <a:ext cx="6096000" cy="407987"/>
          </a:xfrm>
          <a:prstGeom prst="actionButtonBlank">
            <a:avLst/>
          </a:prstGeom>
          <a:noFill/>
          <a:ln w="12700">
            <a:noFill/>
            <a:miter lim="800000"/>
            <a:headEnd/>
            <a:tailEnd/>
          </a:ln>
        </p:spPr>
        <p:txBody>
          <a:bodyPr wrap="none" anchor="ctr"/>
          <a:lstStyle/>
          <a:p>
            <a:endParaRPr lang="en-US"/>
          </a:p>
        </p:txBody>
      </p:sp>
      <p:sp>
        <p:nvSpPr>
          <p:cNvPr id="7178" name="AutoShape 30">
            <a:hlinkClick r:id="" action="ppaction://noaction" highlightClick="1"/>
          </p:cNvPr>
          <p:cNvSpPr>
            <a:spLocks noChangeArrowheads="1"/>
          </p:cNvSpPr>
          <p:nvPr/>
        </p:nvSpPr>
        <p:spPr bwMode="auto">
          <a:xfrm>
            <a:off x="1143000" y="1981200"/>
            <a:ext cx="4267200" cy="457200"/>
          </a:xfrm>
          <a:prstGeom prst="actionButtonBlank">
            <a:avLst/>
          </a:prstGeom>
          <a:noFill/>
          <a:ln w="12700">
            <a:noFill/>
            <a:miter lim="800000"/>
            <a:headEnd/>
            <a:tailEnd/>
          </a:ln>
        </p:spPr>
        <p:txBody>
          <a:bodyPr wrap="none" anchor="ctr"/>
          <a:lstStyle/>
          <a:p>
            <a:pPr algn="ctr"/>
            <a:endParaRPr lang="en-US"/>
          </a:p>
        </p:txBody>
      </p:sp>
      <p:sp>
        <p:nvSpPr>
          <p:cNvPr id="7179" name="AutoShape 31">
            <a:hlinkClick r:id="" action="ppaction://customshow?id=10" highlightClick="1"/>
          </p:cNvPr>
          <p:cNvSpPr>
            <a:spLocks noChangeArrowheads="1"/>
          </p:cNvSpPr>
          <p:nvPr/>
        </p:nvSpPr>
        <p:spPr bwMode="auto">
          <a:xfrm>
            <a:off x="1120775" y="4038600"/>
            <a:ext cx="2613025" cy="304800"/>
          </a:xfrm>
          <a:prstGeom prst="actionButtonBlank">
            <a:avLst/>
          </a:prstGeom>
          <a:noFill/>
          <a:ln w="12700">
            <a:noFill/>
            <a:miter lim="800000"/>
            <a:headEnd/>
            <a:tailEnd/>
          </a:ln>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Text Box 9"/>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4819" name="Rectangle 10"/>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34820" name="Picture 14" descr="093_HST_Trans_earth.jpg                                        0008D07CSeagate                        BC5C1CAB:"/>
          <p:cNvPicPr>
            <a:picLocks noChangeAspect="1" noChangeArrowheads="1"/>
          </p:cNvPicPr>
          <p:nvPr/>
        </p:nvPicPr>
        <p:blipFill>
          <a:blip r:embed="rId4" cstate="print"/>
          <a:srcRect/>
          <a:stretch>
            <a:fillRect/>
          </a:stretch>
        </p:blipFill>
        <p:spPr bwMode="auto">
          <a:xfrm>
            <a:off x="1306513" y="1027113"/>
            <a:ext cx="6553200" cy="50863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5843"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584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5845"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Luna: The Moon of Earth, </a:t>
            </a:r>
            <a:r>
              <a:rPr lang="en-US" sz="3200" i="1">
                <a:solidFill>
                  <a:srgbClr val="FFCC00"/>
                </a:solidFill>
              </a:rPr>
              <a:t>continued</a:t>
            </a:r>
            <a:endParaRPr lang="en-US" sz="3200" b="1">
              <a:solidFill>
                <a:srgbClr val="FFCC00"/>
              </a:solidFill>
            </a:endParaRPr>
          </a:p>
        </p:txBody>
      </p:sp>
      <p:sp>
        <p:nvSpPr>
          <p:cNvPr id="399376" name="Rectangle 16"/>
          <p:cNvSpPr>
            <a:spLocks noChangeArrowheads="1"/>
          </p:cNvSpPr>
          <p:nvPr/>
        </p:nvSpPr>
        <p:spPr bwMode="auto">
          <a:xfrm>
            <a:off x="1008063" y="1708150"/>
            <a:ext cx="7185025" cy="30813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Phases of the Moon</a:t>
            </a:r>
            <a:r>
              <a:rPr lang="en-US" sz="2400">
                <a:solidFill>
                  <a:schemeClr val="bg1"/>
                </a:solidFill>
              </a:rPr>
              <a:t> The different appearances of the moon due to its changing position are called phases.  The moon takes 29.5 days to get through all of it’s phases.</a:t>
            </a:r>
            <a:endParaRPr lang="en-US" sz="2400" b="1">
              <a:solidFill>
                <a:srgbClr val="FFCC00"/>
              </a:solidFill>
            </a:endParaRP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Waxing and Waning</a:t>
            </a:r>
            <a:r>
              <a:rPr lang="en-US" sz="2400">
                <a:solidFill>
                  <a:schemeClr val="bg1"/>
                </a:solidFill>
              </a:rPr>
              <a:t> When the moon is waxing, the sunlit fraction that we can see from Earth is getting larger. When the moon is waning, the sunlit fraction is getting smaller.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76">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399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6867" name="Rectangle 10"/>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36868" name="Picture 14" descr="094_HST_Trans_earth.jpg                                        0008C260Seagate                        BC5C1CAB:"/>
          <p:cNvPicPr>
            <a:picLocks noChangeAspect="1" noChangeArrowheads="1"/>
          </p:cNvPicPr>
          <p:nvPr/>
        </p:nvPicPr>
        <p:blipFill>
          <a:blip r:embed="rId4" cstate="print"/>
          <a:srcRect/>
          <a:stretch>
            <a:fillRect/>
          </a:stretch>
        </p:blipFill>
        <p:spPr bwMode="auto">
          <a:xfrm>
            <a:off x="717550" y="1090613"/>
            <a:ext cx="7848600" cy="49307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7891"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789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7893"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Solar Eclipse</a:t>
            </a:r>
          </a:p>
        </p:txBody>
      </p:sp>
      <p:sp>
        <p:nvSpPr>
          <p:cNvPr id="411664" name="Rectangle 16"/>
          <p:cNvSpPr>
            <a:spLocks noChangeArrowheads="1"/>
          </p:cNvSpPr>
          <p:nvPr/>
        </p:nvSpPr>
        <p:spPr bwMode="auto">
          <a:xfrm>
            <a:off x="1008063" y="1708150"/>
            <a:ext cx="7185025" cy="175101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a:solidFill>
                  <a:schemeClr val="bg1"/>
                </a:solidFill>
              </a:rPr>
              <a:t>Occurs when the new moon comes between the Earth and the sun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Shadow of moon falls on part of the Earth</a:t>
            </a:r>
          </a:p>
          <a:p>
            <a:pPr marL="228600" indent="-228600">
              <a:lnSpc>
                <a:spcPct val="90000"/>
              </a:lnSpc>
              <a:buClr>
                <a:srgbClr val="FFCC00"/>
              </a:buClr>
              <a:buFont typeface="Times" pitchFamily="18" charset="0"/>
              <a:buChar char="•"/>
            </a:pPr>
            <a:endParaRPr lang="en-US" sz="240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6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166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11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1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8915"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891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8917"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Luna: The Moon of Earth, </a:t>
            </a:r>
            <a:r>
              <a:rPr lang="en-US" sz="3200" i="1">
                <a:solidFill>
                  <a:srgbClr val="FFCC00"/>
                </a:solidFill>
              </a:rPr>
              <a:t>continued</a:t>
            </a:r>
            <a:endParaRPr lang="en-US" sz="3200" b="1">
              <a:solidFill>
                <a:srgbClr val="FFCC00"/>
              </a:solidFill>
            </a:endParaRPr>
          </a:p>
        </p:txBody>
      </p:sp>
      <p:sp>
        <p:nvSpPr>
          <p:cNvPr id="405520" name="Rectangle 16"/>
          <p:cNvSpPr>
            <a:spLocks noChangeArrowheads="1"/>
          </p:cNvSpPr>
          <p:nvPr/>
        </p:nvSpPr>
        <p:spPr bwMode="auto">
          <a:xfrm>
            <a:off x="1008063" y="1708150"/>
            <a:ext cx="7185025" cy="173196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Eclipses</a:t>
            </a:r>
            <a:r>
              <a:rPr lang="en-US" sz="2400">
                <a:solidFill>
                  <a:schemeClr val="bg1"/>
                </a:solidFill>
              </a:rPr>
              <a:t> When the shadow of one celestial body falls on another, an eclipse occurs.</a:t>
            </a: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Solar Eclipses</a:t>
            </a:r>
            <a:r>
              <a:rPr lang="en-US" sz="2400">
                <a:solidFill>
                  <a:schemeClr val="bg1"/>
                </a:solidFill>
              </a:rPr>
              <a:t> During a total solar eclipse, the disk of the moon completely covers the disk of the sun, as shown below.</a:t>
            </a:r>
          </a:p>
        </p:txBody>
      </p:sp>
      <p:pic>
        <p:nvPicPr>
          <p:cNvPr id="38919" name="Picture 18" descr="HSTIN-G6_Ch9_pg297_36.png                                      0008D09CSeagate                        BC5C1CAB:"/>
          <p:cNvPicPr>
            <a:picLocks noChangeAspect="1" noChangeArrowheads="1"/>
          </p:cNvPicPr>
          <p:nvPr/>
        </p:nvPicPr>
        <p:blipFill>
          <a:blip r:embed="rId4" cstate="print"/>
          <a:srcRect/>
          <a:stretch>
            <a:fillRect/>
          </a:stretch>
        </p:blipFill>
        <p:spPr bwMode="auto">
          <a:xfrm>
            <a:off x="1905000" y="3624263"/>
            <a:ext cx="5137150" cy="24717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55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5520">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05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9939"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39940"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39941"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Lunar Eclipse</a:t>
            </a:r>
          </a:p>
        </p:txBody>
      </p:sp>
      <p:sp>
        <p:nvSpPr>
          <p:cNvPr id="411664" name="Rectangle 16"/>
          <p:cNvSpPr>
            <a:spLocks noChangeArrowheads="1"/>
          </p:cNvSpPr>
          <p:nvPr/>
        </p:nvSpPr>
        <p:spPr bwMode="auto">
          <a:xfrm>
            <a:off x="1008063" y="1708150"/>
            <a:ext cx="7185025" cy="30813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a:solidFill>
                  <a:schemeClr val="bg1"/>
                </a:solidFill>
              </a:rPr>
              <a:t>Occurs when the Earth comes between the sun and moon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Shadow of Earth falls on the moon</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The moon is red because when sunlight passes through Earth’s atmosphere, blue light is filtered out</a:t>
            </a:r>
          </a:p>
          <a:p>
            <a:pPr marL="228600" indent="-228600">
              <a:lnSpc>
                <a:spcPct val="90000"/>
              </a:lnSpc>
              <a:buClr>
                <a:srgbClr val="FFCC00"/>
              </a:buClr>
              <a:buFont typeface="Times" pitchFamily="18" charset="0"/>
              <a:buChar char="•"/>
            </a:pPr>
            <a:endParaRPr lang="en-US" sz="240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6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16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1664">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411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0963"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4096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0965"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Luna: The Moon of Earth, </a:t>
            </a:r>
            <a:r>
              <a:rPr lang="en-US" sz="3200" i="1">
                <a:solidFill>
                  <a:srgbClr val="FFCC00"/>
                </a:solidFill>
              </a:rPr>
              <a:t>continued</a:t>
            </a:r>
            <a:endParaRPr lang="en-US" sz="3200" b="1">
              <a:solidFill>
                <a:srgbClr val="FFCC00"/>
              </a:solidFill>
            </a:endParaRPr>
          </a:p>
        </p:txBody>
      </p:sp>
      <p:sp>
        <p:nvSpPr>
          <p:cNvPr id="409616" name="Rectangle 16"/>
          <p:cNvSpPr>
            <a:spLocks noChangeArrowheads="1"/>
          </p:cNvSpPr>
          <p:nvPr/>
        </p:nvSpPr>
        <p:spPr bwMode="auto">
          <a:xfrm>
            <a:off x="1008063" y="1708150"/>
            <a:ext cx="7185025" cy="173196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Lunar Eclipses</a:t>
            </a:r>
            <a:r>
              <a:rPr lang="en-US" sz="2400">
                <a:solidFill>
                  <a:schemeClr val="bg1"/>
                </a:solidFill>
              </a:rPr>
              <a:t> During a lunar eclipse, the moon passes through the Earth’s shadow.</a:t>
            </a: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The Tilted Orbit of the Moon</a:t>
            </a:r>
            <a:r>
              <a:rPr lang="en-US" sz="2400">
                <a:solidFill>
                  <a:schemeClr val="bg1"/>
                </a:solidFill>
              </a:rPr>
              <a:t> You don’t see a solar and lunar eclipse every month because the moon’s orbit around the Earth is tilted.</a:t>
            </a:r>
          </a:p>
        </p:txBody>
      </p:sp>
      <p:pic>
        <p:nvPicPr>
          <p:cNvPr id="40967" name="Picture 18" descr="HSTIN-G6_Ch9_pg298_37.png                                      0008D09CSeagate                        BC5C1CAB:"/>
          <p:cNvPicPr>
            <a:picLocks noChangeAspect="1" noChangeArrowheads="1"/>
          </p:cNvPicPr>
          <p:nvPr/>
        </p:nvPicPr>
        <p:blipFill>
          <a:blip r:embed="rId4" cstate="print"/>
          <a:srcRect/>
          <a:stretch>
            <a:fillRect/>
          </a:stretch>
        </p:blipFill>
        <p:spPr bwMode="auto">
          <a:xfrm>
            <a:off x="2209800" y="3581400"/>
            <a:ext cx="5156200" cy="2525713"/>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16">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09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1987"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4198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1989"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The Moons of Other Planets</a:t>
            </a:r>
          </a:p>
        </p:txBody>
      </p:sp>
      <p:sp>
        <p:nvSpPr>
          <p:cNvPr id="411664" name="Rectangle 16"/>
          <p:cNvSpPr>
            <a:spLocks noChangeArrowheads="1"/>
          </p:cNvSpPr>
          <p:nvPr/>
        </p:nvSpPr>
        <p:spPr bwMode="auto">
          <a:xfrm>
            <a:off x="1008063" y="1708150"/>
            <a:ext cx="7185025" cy="374650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Moons of Mars</a:t>
            </a:r>
            <a:r>
              <a:rPr lang="en-US" sz="2400">
                <a:solidFill>
                  <a:schemeClr val="bg1"/>
                </a:solidFill>
              </a:rPr>
              <a:t> Mars’s two moons, Phobos and Deimos, are small, oddly shaped satellites.</a:t>
            </a:r>
          </a:p>
          <a:p>
            <a:pPr marL="228600" indent="-228600">
              <a:lnSpc>
                <a:spcPct val="90000"/>
              </a:lnSpc>
              <a:buClr>
                <a:srgbClr val="FFCC00"/>
              </a:buClr>
              <a:buFont typeface="Times" pitchFamily="18" charset="0"/>
              <a:buChar char="•"/>
            </a:pPr>
            <a:r>
              <a:rPr lang="en-US" sz="2400">
                <a:solidFill>
                  <a:schemeClr val="bg1"/>
                </a:solidFill>
              </a:rPr>
              <a:t>Large &amp; rocky, asteroids caught by Mars’s gravity</a:t>
            </a:r>
            <a:endParaRPr lang="en-US" sz="2400">
              <a:solidFill>
                <a:srgbClr val="FFCC00"/>
              </a:solidFill>
            </a:endParaRP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The Moons of Jupiter</a:t>
            </a:r>
            <a:r>
              <a:rPr lang="en-US" sz="2400">
                <a:solidFill>
                  <a:schemeClr val="bg1"/>
                </a:solidFill>
              </a:rPr>
              <a:t> Jupiter has dozens of moons. Liquid water may be beneath the surface of the moon Europa.</a:t>
            </a:r>
          </a:p>
          <a:p>
            <a:pPr marL="228600" indent="-228600">
              <a:lnSpc>
                <a:spcPct val="90000"/>
              </a:lnSpc>
              <a:buClr>
                <a:srgbClr val="FFCC00"/>
              </a:buClr>
              <a:buFont typeface="Times" pitchFamily="18" charset="0"/>
              <a:buChar char="•"/>
            </a:pPr>
            <a:r>
              <a:rPr lang="en-US" sz="2400">
                <a:solidFill>
                  <a:schemeClr val="bg1"/>
                </a:solidFill>
              </a:rPr>
              <a:t>Largest 4 : Ganymede, Callisto, Io, and Europa</a:t>
            </a:r>
          </a:p>
          <a:p>
            <a:pPr marL="228600" indent="-228600">
              <a:lnSpc>
                <a:spcPct val="90000"/>
              </a:lnSpc>
              <a:buClr>
                <a:srgbClr val="FFCC00"/>
              </a:buClr>
              <a:buFont typeface="Times" pitchFamily="18" charset="0"/>
              <a:buChar char="•"/>
            </a:pPr>
            <a:r>
              <a:rPr lang="en-US" sz="2400">
                <a:solidFill>
                  <a:schemeClr val="bg1"/>
                </a:solidFill>
              </a:rPr>
              <a:t>Known as Galilean satellites</a:t>
            </a:r>
          </a:p>
          <a:p>
            <a:pPr marL="228600" indent="-228600">
              <a:lnSpc>
                <a:spcPct val="90000"/>
              </a:lnSpc>
              <a:buClr>
                <a:srgbClr val="FFCC00"/>
              </a:buClr>
              <a:buFont typeface="Times" pitchFamily="18" charset="0"/>
              <a:buChar char="•"/>
            </a:pPr>
            <a:r>
              <a:rPr lang="en-US" sz="2400">
                <a:solidFill>
                  <a:schemeClr val="bg1"/>
                </a:solidFill>
              </a:rPr>
              <a:t>Io is the closest and the most volcanically active</a:t>
            </a:r>
          </a:p>
          <a:p>
            <a:pPr marL="228600" indent="-228600">
              <a:lnSpc>
                <a:spcPct val="90000"/>
              </a:lnSpc>
              <a:buClr>
                <a:srgbClr val="FFCC00"/>
              </a:buClr>
              <a:buFont typeface="Times" pitchFamily="18" charset="0"/>
              <a:buChar char="•"/>
            </a:pPr>
            <a:r>
              <a:rPr lang="en-US" sz="2400">
                <a:solidFill>
                  <a:schemeClr val="bg1"/>
                </a:solidFill>
              </a:rPr>
              <a:t>Europa may have liquid water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6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16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16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166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166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166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1664">
                                            <p:txEl>
                                              <p:pRg st="7" end="7"/>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411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0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3011"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4301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3013"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The Moons of Other Planets, </a:t>
            </a:r>
            <a:r>
              <a:rPr lang="en-US" sz="3200" i="1">
                <a:solidFill>
                  <a:srgbClr val="FFCC00"/>
                </a:solidFill>
              </a:rPr>
              <a:t>continued</a:t>
            </a:r>
            <a:endParaRPr lang="en-US" sz="3200" b="1">
              <a:solidFill>
                <a:srgbClr val="FFCC00"/>
              </a:solidFill>
            </a:endParaRPr>
          </a:p>
        </p:txBody>
      </p:sp>
      <p:sp>
        <p:nvSpPr>
          <p:cNvPr id="413712" name="Rectangle 16"/>
          <p:cNvSpPr>
            <a:spLocks noChangeArrowheads="1"/>
          </p:cNvSpPr>
          <p:nvPr/>
        </p:nvSpPr>
        <p:spPr bwMode="auto">
          <a:xfrm>
            <a:off x="1008063" y="1708150"/>
            <a:ext cx="7185025" cy="407828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Moons of Saturn</a:t>
            </a:r>
            <a:r>
              <a:rPr lang="en-US" sz="2400">
                <a:solidFill>
                  <a:schemeClr val="bg1"/>
                </a:solidFill>
              </a:rPr>
              <a:t> Like Jupiter, Saturn has dozens of moons. Most of these moons are small bodies of mostly frozen water but some contain rocky material.</a:t>
            </a:r>
          </a:p>
          <a:p>
            <a:pPr marL="228600" indent="-228600">
              <a:lnSpc>
                <a:spcPct val="90000"/>
              </a:lnSpc>
              <a:buClr>
                <a:srgbClr val="FFCC00"/>
              </a:buClr>
              <a:buFont typeface="Times" pitchFamily="18" charset="0"/>
              <a:buChar char="•"/>
            </a:pPr>
            <a:r>
              <a:rPr lang="en-US" sz="2400">
                <a:solidFill>
                  <a:schemeClr val="bg1"/>
                </a:solidFill>
              </a:rPr>
              <a:t>Largest : Titan, believe that Earth may have looked this way before life evolved</a:t>
            </a: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The Moons of Uranus</a:t>
            </a:r>
            <a:r>
              <a:rPr lang="en-US" sz="2400">
                <a:solidFill>
                  <a:schemeClr val="bg1"/>
                </a:solidFill>
              </a:rPr>
              <a:t> Uranus has several moons. Uranus’s largest moons are made of ice and rock and are heavily cratered.</a:t>
            </a:r>
          </a:p>
          <a:p>
            <a:pPr marL="228600" indent="-228600">
              <a:lnSpc>
                <a:spcPct val="90000"/>
              </a:lnSpc>
              <a:buClr>
                <a:srgbClr val="FFCC00"/>
              </a:buClr>
              <a:buFont typeface="Times" pitchFamily="18" charset="0"/>
              <a:buChar char="•"/>
            </a:pPr>
            <a:r>
              <a:rPr lang="en-US" sz="2400">
                <a:solidFill>
                  <a:schemeClr val="bg1"/>
                </a:solidFill>
              </a:rPr>
              <a:t>Most unusual: Miranda</a:t>
            </a:r>
            <a:endParaRPr lang="en-US" sz="2400">
              <a:solidFill>
                <a:srgbClr val="FFCC00"/>
              </a:solidFill>
            </a:endParaRPr>
          </a:p>
          <a:p>
            <a:pPr marL="228600" indent="-228600">
              <a:lnSpc>
                <a:spcPct val="90000"/>
              </a:lnSpc>
              <a:buClr>
                <a:srgbClr val="FFCC00"/>
              </a:buClr>
              <a:buFont typeface="Times" pitchFamily="18" charset="0"/>
              <a:buChar char="•"/>
            </a:pPr>
            <a:endParaRPr lang="en-US" sz="2400" b="1">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37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37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3712">
                                            <p:txEl>
                                              <p:pRg st="4" end="4"/>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13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1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0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4035"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4403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4037"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The Moons of Other Planets, </a:t>
            </a:r>
            <a:r>
              <a:rPr lang="en-US" sz="3200" i="1">
                <a:solidFill>
                  <a:srgbClr val="FFCC00"/>
                </a:solidFill>
              </a:rPr>
              <a:t>continued</a:t>
            </a:r>
            <a:endParaRPr lang="en-US" sz="3200" b="1">
              <a:solidFill>
                <a:srgbClr val="FFCC00"/>
              </a:solidFill>
            </a:endParaRPr>
          </a:p>
        </p:txBody>
      </p:sp>
      <p:sp>
        <p:nvSpPr>
          <p:cNvPr id="413712" name="Rectangle 16"/>
          <p:cNvSpPr>
            <a:spLocks noChangeArrowheads="1"/>
          </p:cNvSpPr>
          <p:nvPr/>
        </p:nvSpPr>
        <p:spPr bwMode="auto">
          <a:xfrm>
            <a:off x="1008063" y="1708150"/>
            <a:ext cx="7185025" cy="27495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Moons of Neptune</a:t>
            </a:r>
          </a:p>
          <a:p>
            <a:pPr marL="228600" indent="-228600">
              <a:lnSpc>
                <a:spcPct val="90000"/>
              </a:lnSpc>
              <a:buClr>
                <a:srgbClr val="FFCC00"/>
              </a:buClr>
              <a:buFont typeface="Times" pitchFamily="18" charset="0"/>
              <a:buChar char="•"/>
            </a:pPr>
            <a:r>
              <a:rPr lang="en-US" sz="2400">
                <a:solidFill>
                  <a:srgbClr val="FFFF00"/>
                </a:solidFill>
              </a:rPr>
              <a:t>Several moons which are small and rocky.  </a:t>
            </a:r>
          </a:p>
          <a:p>
            <a:pPr marL="228600" indent="-228600">
              <a:lnSpc>
                <a:spcPct val="90000"/>
              </a:lnSpc>
              <a:buClr>
                <a:srgbClr val="FFCC00"/>
              </a:buClr>
              <a:buFont typeface="Times" pitchFamily="18" charset="0"/>
              <a:buChar char="•"/>
            </a:pPr>
            <a:r>
              <a:rPr lang="en-US" sz="2400">
                <a:solidFill>
                  <a:srgbClr val="FFFF00"/>
                </a:solidFill>
              </a:rPr>
              <a:t>Largest is Triton</a:t>
            </a:r>
          </a:p>
          <a:p>
            <a:pPr marL="228600" indent="-228600">
              <a:lnSpc>
                <a:spcPct val="90000"/>
              </a:lnSpc>
              <a:buClr>
                <a:srgbClr val="FFCC00"/>
              </a:buClr>
              <a:buFont typeface="Times" pitchFamily="18" charset="0"/>
              <a:buChar char="•"/>
            </a:pPr>
            <a:r>
              <a:rPr lang="en-US" sz="2400">
                <a:solidFill>
                  <a:srgbClr val="FFFF00"/>
                </a:solidFill>
              </a:rPr>
              <a:t>Triton has a retrograde orbit and a thin nitrogen atmosphere</a:t>
            </a:r>
          </a:p>
          <a:p>
            <a:pPr marL="228600" indent="-228600">
              <a:lnSpc>
                <a:spcPct val="90000"/>
              </a:lnSpc>
              <a:buClr>
                <a:srgbClr val="FFCC00"/>
              </a:buClr>
              <a:buFont typeface="Times" pitchFamily="18" charset="0"/>
              <a:buChar char="•"/>
            </a:pPr>
            <a:r>
              <a:rPr lang="en-US" sz="2400">
                <a:solidFill>
                  <a:srgbClr val="FFFF00"/>
                </a:solidFill>
              </a:rPr>
              <a:t>Triton’s surface is frozen nitrogen and methane, volcanoes eject nitrogen into the air</a:t>
            </a:r>
          </a:p>
          <a:p>
            <a:pPr marL="228600" indent="-228600">
              <a:lnSpc>
                <a:spcPct val="90000"/>
              </a:lnSpc>
              <a:buClr>
                <a:srgbClr val="FFCC00"/>
              </a:buClr>
            </a:pPr>
            <a:endParaRPr lang="en-US" sz="2400" b="1">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37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37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37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3712">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413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1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195" name="Rectangle 11"/>
          <p:cNvSpPr>
            <a:spLocks noChangeArrowheads="1"/>
          </p:cNvSpPr>
          <p:nvPr/>
        </p:nvSpPr>
        <p:spPr bwMode="auto">
          <a:xfrm>
            <a:off x="762000" y="1219200"/>
            <a:ext cx="7705725" cy="638175"/>
          </a:xfrm>
          <a:prstGeom prst="rect">
            <a:avLst/>
          </a:prstGeom>
          <a:noFill/>
          <a:ln w="12700">
            <a:noFill/>
            <a:miter lim="800000"/>
            <a:headEnd/>
            <a:tailEnd/>
          </a:ln>
        </p:spPr>
        <p:txBody>
          <a:bodyPr lIns="90487" tIns="44450" rIns="90487" bIns="44450">
            <a:spAutoFit/>
          </a:bodyPr>
          <a:lstStyle/>
          <a:p>
            <a:r>
              <a:rPr lang="en-US" sz="3600" b="1">
                <a:solidFill>
                  <a:srgbClr val="FFCC00"/>
                </a:solidFill>
              </a:rPr>
              <a:t>Bellringer</a:t>
            </a:r>
            <a:endParaRPr lang="en-US" sz="2800">
              <a:solidFill>
                <a:srgbClr val="FFCC00"/>
              </a:solidFill>
            </a:endParaRPr>
          </a:p>
        </p:txBody>
      </p:sp>
      <p:sp>
        <p:nvSpPr>
          <p:cNvPr id="8196" name="Rectangle 12"/>
          <p:cNvSpPr>
            <a:spLocks noChangeArrowheads="1"/>
          </p:cNvSpPr>
          <p:nvPr/>
        </p:nvSpPr>
        <p:spPr bwMode="auto">
          <a:xfrm>
            <a:off x="762000" y="2209800"/>
            <a:ext cx="7924800" cy="3009900"/>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cs typeface="Times New Roman" pitchFamily="18" charset="0"/>
              </a:rPr>
              <a:t>Create a mnemonic device to help you remember the order of the planets:</a:t>
            </a:r>
          </a:p>
          <a:p>
            <a:pPr>
              <a:buClr>
                <a:srgbClr val="FFCC00"/>
              </a:buClr>
            </a:pPr>
            <a:endParaRPr lang="en-US" sz="2400">
              <a:solidFill>
                <a:schemeClr val="bg1"/>
              </a:solidFill>
              <a:cs typeface="Times New Roman" pitchFamily="18" charset="0"/>
            </a:endParaRPr>
          </a:p>
          <a:p>
            <a:pPr>
              <a:buClr>
                <a:srgbClr val="FFCC00"/>
              </a:buClr>
            </a:pPr>
            <a:r>
              <a:rPr lang="en-US" sz="2400" b="1">
                <a:solidFill>
                  <a:schemeClr val="bg1"/>
                </a:solidFill>
                <a:cs typeface="Times New Roman" pitchFamily="18" charset="0"/>
              </a:rPr>
              <a:t>M</a:t>
            </a:r>
            <a:r>
              <a:rPr lang="en-US" sz="2400">
                <a:solidFill>
                  <a:schemeClr val="bg1"/>
                </a:solidFill>
                <a:cs typeface="Times New Roman" pitchFamily="18" charset="0"/>
              </a:rPr>
              <a:t>ercury, </a:t>
            </a:r>
            <a:r>
              <a:rPr lang="en-US" sz="2400" b="1">
                <a:solidFill>
                  <a:schemeClr val="bg1"/>
                </a:solidFill>
                <a:cs typeface="Times New Roman" pitchFamily="18" charset="0"/>
              </a:rPr>
              <a:t>V</a:t>
            </a:r>
            <a:r>
              <a:rPr lang="en-US" sz="2400">
                <a:solidFill>
                  <a:schemeClr val="bg1"/>
                </a:solidFill>
                <a:cs typeface="Times New Roman" pitchFamily="18" charset="0"/>
              </a:rPr>
              <a:t>enus, </a:t>
            </a:r>
            <a:r>
              <a:rPr lang="en-US" sz="2400" b="1">
                <a:solidFill>
                  <a:schemeClr val="bg1"/>
                </a:solidFill>
                <a:cs typeface="Times New Roman" pitchFamily="18" charset="0"/>
              </a:rPr>
              <a:t>E</a:t>
            </a:r>
            <a:r>
              <a:rPr lang="en-US" sz="2400">
                <a:solidFill>
                  <a:schemeClr val="bg1"/>
                </a:solidFill>
                <a:cs typeface="Times New Roman" pitchFamily="18" charset="0"/>
              </a:rPr>
              <a:t>arth, </a:t>
            </a:r>
            <a:r>
              <a:rPr lang="en-US" sz="2400" b="1">
                <a:solidFill>
                  <a:schemeClr val="bg1"/>
                </a:solidFill>
                <a:cs typeface="Times New Roman" pitchFamily="18" charset="0"/>
              </a:rPr>
              <a:t>M</a:t>
            </a:r>
            <a:r>
              <a:rPr lang="en-US" sz="2400">
                <a:solidFill>
                  <a:schemeClr val="bg1"/>
                </a:solidFill>
                <a:cs typeface="Times New Roman" pitchFamily="18" charset="0"/>
              </a:rPr>
              <a:t>ars, </a:t>
            </a:r>
            <a:r>
              <a:rPr lang="en-US" sz="2400" b="1">
                <a:solidFill>
                  <a:schemeClr val="bg1"/>
                </a:solidFill>
                <a:cs typeface="Times New Roman" pitchFamily="18" charset="0"/>
              </a:rPr>
              <a:t>J</a:t>
            </a:r>
            <a:r>
              <a:rPr lang="en-US" sz="2400">
                <a:solidFill>
                  <a:schemeClr val="bg1"/>
                </a:solidFill>
                <a:cs typeface="Times New Roman" pitchFamily="18" charset="0"/>
              </a:rPr>
              <a:t>upiter, </a:t>
            </a:r>
            <a:r>
              <a:rPr lang="en-US" sz="2400" b="1">
                <a:solidFill>
                  <a:schemeClr val="bg1"/>
                </a:solidFill>
                <a:cs typeface="Times New Roman" pitchFamily="18" charset="0"/>
              </a:rPr>
              <a:t>S</a:t>
            </a:r>
            <a:r>
              <a:rPr lang="en-US" sz="2400">
                <a:solidFill>
                  <a:schemeClr val="bg1"/>
                </a:solidFill>
                <a:cs typeface="Times New Roman" pitchFamily="18" charset="0"/>
              </a:rPr>
              <a:t>aturn, </a:t>
            </a:r>
            <a:r>
              <a:rPr lang="en-US" sz="2400" b="1">
                <a:solidFill>
                  <a:schemeClr val="bg1"/>
                </a:solidFill>
                <a:cs typeface="Times New Roman" pitchFamily="18" charset="0"/>
              </a:rPr>
              <a:t>U</a:t>
            </a:r>
            <a:r>
              <a:rPr lang="en-US" sz="2400">
                <a:solidFill>
                  <a:schemeClr val="bg1"/>
                </a:solidFill>
                <a:cs typeface="Times New Roman" pitchFamily="18" charset="0"/>
              </a:rPr>
              <a:t>ranus, </a:t>
            </a:r>
            <a:r>
              <a:rPr lang="en-US" sz="2400" b="1">
                <a:solidFill>
                  <a:schemeClr val="bg1"/>
                </a:solidFill>
                <a:cs typeface="Times New Roman" pitchFamily="18" charset="0"/>
              </a:rPr>
              <a:t>N</a:t>
            </a:r>
            <a:r>
              <a:rPr lang="en-US" sz="2400">
                <a:solidFill>
                  <a:schemeClr val="bg1"/>
                </a:solidFill>
                <a:cs typeface="Times New Roman" pitchFamily="18" charset="0"/>
              </a:rPr>
              <a:t>eptune, </a:t>
            </a:r>
            <a:r>
              <a:rPr lang="en-US" sz="2400" b="1">
                <a:solidFill>
                  <a:schemeClr val="bg1"/>
                </a:solidFill>
                <a:cs typeface="Times New Roman" pitchFamily="18" charset="0"/>
              </a:rPr>
              <a:t>P</a:t>
            </a:r>
            <a:r>
              <a:rPr lang="en-US" sz="2400">
                <a:solidFill>
                  <a:schemeClr val="bg1"/>
                </a:solidFill>
                <a:cs typeface="Times New Roman" pitchFamily="18" charset="0"/>
              </a:rPr>
              <a:t>luto</a:t>
            </a:r>
          </a:p>
          <a:p>
            <a:pPr>
              <a:buClr>
                <a:srgbClr val="FFCC00"/>
              </a:buClr>
            </a:pPr>
            <a:endParaRPr lang="en-US" sz="2400">
              <a:solidFill>
                <a:schemeClr val="bg1"/>
              </a:solidFill>
              <a:cs typeface="Times New Roman" pitchFamily="18" charset="0"/>
            </a:endParaRPr>
          </a:p>
          <a:p>
            <a:pPr>
              <a:buClr>
                <a:srgbClr val="FFCC00"/>
              </a:buClr>
            </a:pPr>
            <a:r>
              <a:rPr lang="en-US" sz="2400">
                <a:solidFill>
                  <a:schemeClr val="bg1"/>
                </a:solidFill>
                <a:cs typeface="Times New Roman" pitchFamily="18" charset="0"/>
              </a:rPr>
              <a:t>Example: My very eccentric mother just sent us nine pigs.</a:t>
            </a:r>
            <a:endParaRPr lang="en-US" sz="2400">
              <a:solidFill>
                <a:schemeClr val="bg1"/>
              </a:solidFill>
              <a:cs typeface="Times" pitchFamily="18" charset="0"/>
            </a:endParaRPr>
          </a:p>
        </p:txBody>
      </p:sp>
      <p:sp>
        <p:nvSpPr>
          <p:cNvPr id="8197" name="Rectangle 13"/>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198" name="Rectangle 6"/>
          <p:cNvSpPr>
            <a:spLocks noChangeArrowheads="1"/>
          </p:cNvSpPr>
          <p:nvPr/>
        </p:nvSpPr>
        <p:spPr bwMode="auto">
          <a:xfrm>
            <a:off x="3352800" y="152400"/>
            <a:ext cx="4572000" cy="400050"/>
          </a:xfrm>
          <a:prstGeom prst="rect">
            <a:avLst/>
          </a:prstGeom>
          <a:noFill/>
          <a:ln w="9525">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5059" name="Text Box 10"/>
          <p:cNvSpPr txBox="1">
            <a:spLocks noChangeArrowheads="1"/>
          </p:cNvSpPr>
          <p:nvPr/>
        </p:nvSpPr>
        <p:spPr bwMode="auto">
          <a:xfrm>
            <a:off x="3429000" y="152400"/>
            <a:ext cx="51054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45060" name="Rectangle 11"/>
          <p:cNvSpPr>
            <a:spLocks noChangeArrowheads="1"/>
          </p:cNvSpPr>
          <p:nvPr/>
        </p:nvSpPr>
        <p:spPr bwMode="auto">
          <a:xfrm>
            <a:off x="762000" y="1219200"/>
            <a:ext cx="7705725" cy="638175"/>
          </a:xfrm>
          <a:prstGeom prst="rect">
            <a:avLst/>
          </a:prstGeom>
          <a:noFill/>
          <a:ln w="12700">
            <a:noFill/>
            <a:miter lim="800000"/>
            <a:headEnd/>
            <a:tailEnd/>
          </a:ln>
        </p:spPr>
        <p:txBody>
          <a:bodyPr lIns="90487" tIns="44450" rIns="90487" bIns="44450">
            <a:spAutoFit/>
          </a:bodyPr>
          <a:lstStyle/>
          <a:p>
            <a:r>
              <a:rPr lang="en-US" sz="3600" b="1">
                <a:solidFill>
                  <a:srgbClr val="FFCC00"/>
                </a:solidFill>
              </a:rPr>
              <a:t>Bellringer</a:t>
            </a:r>
            <a:endParaRPr lang="en-US" sz="2800">
              <a:solidFill>
                <a:srgbClr val="FFCC00"/>
              </a:solidFill>
            </a:endParaRPr>
          </a:p>
        </p:txBody>
      </p:sp>
      <p:sp>
        <p:nvSpPr>
          <p:cNvPr id="45061" name="Rectangle 12"/>
          <p:cNvSpPr>
            <a:spLocks noChangeArrowheads="1"/>
          </p:cNvSpPr>
          <p:nvPr/>
        </p:nvSpPr>
        <p:spPr bwMode="auto">
          <a:xfrm>
            <a:off x="762000" y="2209800"/>
            <a:ext cx="7924800" cy="3009900"/>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cs typeface="Times New Roman" pitchFamily="18" charset="0"/>
              </a:rPr>
              <a:t>Have scientists ever brought extraterrestrial material to Earth? </a:t>
            </a:r>
          </a:p>
          <a:p>
            <a:pPr>
              <a:buClr>
                <a:srgbClr val="FFCC00"/>
              </a:buClr>
            </a:pPr>
            <a:endParaRPr lang="en-US" sz="2400">
              <a:solidFill>
                <a:schemeClr val="bg1"/>
              </a:solidFill>
              <a:cs typeface="Times New Roman" pitchFamily="18" charset="0"/>
            </a:endParaRPr>
          </a:p>
          <a:p>
            <a:pPr>
              <a:buClr>
                <a:srgbClr val="FFCC00"/>
              </a:buClr>
            </a:pPr>
            <a:r>
              <a:rPr lang="en-US" sz="2400">
                <a:solidFill>
                  <a:schemeClr val="bg1"/>
                </a:solidFill>
                <a:cs typeface="Times New Roman" pitchFamily="18" charset="0"/>
              </a:rPr>
              <a:t>Scientists have studied rocks from Mars and other parts of the solar system. How did scientists obtain these rocks?</a:t>
            </a:r>
          </a:p>
          <a:p>
            <a:pPr>
              <a:buClr>
                <a:srgbClr val="FFCC00"/>
              </a:buClr>
            </a:pPr>
            <a:endParaRPr lang="en-US" sz="2400">
              <a:solidFill>
                <a:schemeClr val="bg1"/>
              </a:solidFill>
              <a:cs typeface="Times New Roman" pitchFamily="18" charset="0"/>
            </a:endParaRPr>
          </a:p>
          <a:p>
            <a:pPr>
              <a:buClr>
                <a:srgbClr val="FFCC00"/>
              </a:buClr>
            </a:pPr>
            <a:r>
              <a:rPr lang="en-US" sz="2400">
                <a:solidFill>
                  <a:schemeClr val="bg1"/>
                </a:solidFill>
                <a:cs typeface="Times New Roman" pitchFamily="18" charset="0"/>
              </a:rPr>
              <a:t>Record your response in your </a:t>
            </a:r>
            <a:r>
              <a:rPr lang="en-US" sz="2400" b="1">
                <a:solidFill>
                  <a:srgbClr val="FFCC00"/>
                </a:solidFill>
                <a:cs typeface="Times New Roman" pitchFamily="18" charset="0"/>
              </a:rPr>
              <a:t>science journal.</a:t>
            </a:r>
            <a:endParaRPr lang="en-US" sz="2400">
              <a:solidFill>
                <a:schemeClr val="bg1"/>
              </a:solidFill>
              <a:cs typeface="Times" pitchFamily="18" charset="0"/>
            </a:endParaRPr>
          </a:p>
        </p:txBody>
      </p:sp>
      <p:sp>
        <p:nvSpPr>
          <p:cNvPr id="45062" name="Rectangle 13"/>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6083"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4608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6085" name="Rectangle 15"/>
          <p:cNvSpPr>
            <a:spLocks noChangeArrowheads="1"/>
          </p:cNvSpPr>
          <p:nvPr/>
        </p:nvSpPr>
        <p:spPr bwMode="auto">
          <a:xfrm>
            <a:off x="1120775" y="1981200"/>
            <a:ext cx="7413625" cy="3046413"/>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Explain</a:t>
            </a:r>
            <a:r>
              <a:rPr lang="en-US" sz="2400">
                <a:solidFill>
                  <a:schemeClr val="bg1"/>
                </a:solidFill>
              </a:rPr>
              <a:t> why comets, asteroids, and meteoroids are important to the study of the formation of the solar system.</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the similarities of and differences between asteroids and meteoroids.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Explain</a:t>
            </a:r>
            <a:r>
              <a:rPr lang="en-US" sz="2400">
                <a:solidFill>
                  <a:schemeClr val="bg1"/>
                </a:solidFill>
              </a:rPr>
              <a:t> how cosmic impacts may affect life on Earth.</a:t>
            </a:r>
          </a:p>
        </p:txBody>
      </p:sp>
      <p:sp>
        <p:nvSpPr>
          <p:cNvPr id="46086" name="Rectangle 16"/>
          <p:cNvSpPr>
            <a:spLocks noChangeArrowheads="1"/>
          </p:cNvSpPr>
          <p:nvPr/>
        </p:nvSpPr>
        <p:spPr bwMode="auto">
          <a:xfrm>
            <a:off x="823913" y="1189038"/>
            <a:ext cx="5805487" cy="641350"/>
          </a:xfrm>
          <a:prstGeom prst="rect">
            <a:avLst/>
          </a:prstGeom>
          <a:noFill/>
          <a:ln w="12700">
            <a:noFill/>
            <a:miter lim="800000"/>
            <a:headEnd/>
            <a:tailEnd/>
          </a:ln>
        </p:spPr>
        <p:txBody>
          <a:bodyPr>
            <a:spAutoFit/>
          </a:bodyPr>
          <a:lstStyle/>
          <a:p>
            <a:r>
              <a:rPr lang="en-US" sz="3600" b="1">
                <a:solidFill>
                  <a:srgbClr val="FFCC00"/>
                </a:solidFill>
              </a:rPr>
              <a:t>Objectives</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7107"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4710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7109"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Comets</a:t>
            </a:r>
          </a:p>
        </p:txBody>
      </p:sp>
      <p:sp>
        <p:nvSpPr>
          <p:cNvPr id="421904" name="Rectangle 16"/>
          <p:cNvSpPr>
            <a:spLocks noChangeArrowheads="1"/>
          </p:cNvSpPr>
          <p:nvPr/>
        </p:nvSpPr>
        <p:spPr bwMode="auto">
          <a:xfrm>
            <a:off x="1008063" y="1708150"/>
            <a:ext cx="7185025" cy="374650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What Is a Comet?</a:t>
            </a:r>
            <a:r>
              <a:rPr lang="en-US" sz="2400">
                <a:solidFill>
                  <a:schemeClr val="bg1"/>
                </a:solidFill>
              </a:rPr>
              <a:t> A small body of ice, rock, and cosmic dust loosely packed together is called a comet.</a:t>
            </a:r>
            <a:endParaRPr lang="en-US" sz="2400" b="1">
              <a:solidFill>
                <a:srgbClr val="FFCC00"/>
              </a:solidFill>
            </a:endParaRPr>
          </a:p>
          <a:p>
            <a:pPr marL="228600" indent="-228600">
              <a:lnSpc>
                <a:spcPct val="90000"/>
              </a:lnSpc>
              <a:buClr>
                <a:srgbClr val="FFCC00"/>
              </a:buCl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Formed in the cold, outer solar system back when the planets were formed, thus each is a sample of the early solar system</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Has a solid center called a nucleus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No tail until it nears the sun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9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19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19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1904">
                                            <p:txEl>
                                              <p:pRg st="6" end="6"/>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21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0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8131"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4813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8133" name="Rectangle 15"/>
          <p:cNvSpPr>
            <a:spLocks noChangeArrowheads="1"/>
          </p:cNvSpPr>
          <p:nvPr/>
        </p:nvSpPr>
        <p:spPr bwMode="auto">
          <a:xfrm>
            <a:off x="984250" y="1066800"/>
            <a:ext cx="7678738" cy="579438"/>
          </a:xfrm>
          <a:prstGeom prst="rect">
            <a:avLst/>
          </a:prstGeom>
          <a:noFill/>
          <a:ln w="12700">
            <a:noFill/>
            <a:miter lim="800000"/>
            <a:headEnd/>
            <a:tailEnd/>
          </a:ln>
        </p:spPr>
        <p:txBody>
          <a:bodyPr>
            <a:spAutoFit/>
          </a:bodyPr>
          <a:lstStyle/>
          <a:p>
            <a:r>
              <a:rPr lang="en-US" sz="3200" b="1">
                <a:solidFill>
                  <a:srgbClr val="FFCC00"/>
                </a:solidFill>
              </a:rPr>
              <a:t>Comets</a:t>
            </a:r>
          </a:p>
        </p:txBody>
      </p:sp>
      <p:sp>
        <p:nvSpPr>
          <p:cNvPr id="421904" name="Rectangle 16"/>
          <p:cNvSpPr>
            <a:spLocks noChangeArrowheads="1"/>
          </p:cNvSpPr>
          <p:nvPr/>
        </p:nvSpPr>
        <p:spPr bwMode="auto">
          <a:xfrm>
            <a:off x="533400" y="1708150"/>
            <a:ext cx="8129588" cy="341312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Comet Tails</a:t>
            </a:r>
            <a:r>
              <a:rPr lang="en-US" sz="2400">
                <a:solidFill>
                  <a:schemeClr val="bg1"/>
                </a:solidFill>
              </a:rPr>
              <a:t> When a comet passes close enough to the sun, solar radiation heats the ice so that the comet gives off gas and dust in the form of a long tail.</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Sometimes there are 2 tails – one made of dust, and one made of ions, which are made of electrically charged particles, the ion tail points away from the sun when blown by solar wind</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endParaRPr lang="en-US" sz="240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9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190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21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04"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9155"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4915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49157"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Comets, </a:t>
            </a:r>
            <a:r>
              <a:rPr lang="en-US" sz="3200" i="1">
                <a:solidFill>
                  <a:srgbClr val="FFCC00"/>
                </a:solidFill>
              </a:rPr>
              <a:t>continued</a:t>
            </a:r>
            <a:endParaRPr lang="en-US" sz="3200" b="1">
              <a:solidFill>
                <a:srgbClr val="FFCC00"/>
              </a:solidFill>
            </a:endParaRPr>
          </a:p>
        </p:txBody>
      </p:sp>
      <p:sp>
        <p:nvSpPr>
          <p:cNvPr id="419856" name="Rectangle 16"/>
          <p:cNvSpPr>
            <a:spLocks noChangeArrowheads="1"/>
          </p:cNvSpPr>
          <p:nvPr/>
        </p:nvSpPr>
        <p:spPr bwMode="auto">
          <a:xfrm>
            <a:off x="609600" y="1708150"/>
            <a:ext cx="8077200" cy="241617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Comet Orbits</a:t>
            </a:r>
            <a:r>
              <a:rPr lang="en-US" sz="2400">
                <a:solidFill>
                  <a:schemeClr val="bg1"/>
                </a:solidFill>
              </a:rPr>
              <a:t> The orbits of all bodies that move around the sun are </a:t>
            </a:r>
            <a:r>
              <a:rPr lang="en-US" sz="2400" b="1">
                <a:solidFill>
                  <a:schemeClr val="bg1"/>
                </a:solidFill>
              </a:rPr>
              <a:t>ellipses</a:t>
            </a:r>
            <a:r>
              <a:rPr lang="en-US" sz="2400">
                <a:solidFill>
                  <a:schemeClr val="bg1"/>
                </a:solidFill>
              </a:rPr>
              <a:t>. A comet’s ion tail always points away from the sun.</a:t>
            </a:r>
            <a:endParaRPr lang="en-US" sz="2400" b="1">
              <a:solidFill>
                <a:srgbClr val="FFCC00"/>
              </a:solidFill>
            </a:endParaRP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Comet Origins</a:t>
            </a:r>
            <a:r>
              <a:rPr lang="en-US" sz="2400">
                <a:solidFill>
                  <a:schemeClr val="bg1"/>
                </a:solidFill>
              </a:rPr>
              <a:t> Many scientists think that comets come from the </a:t>
            </a:r>
            <a:r>
              <a:rPr lang="en-US" sz="2400" b="1">
                <a:solidFill>
                  <a:schemeClr val="bg1"/>
                </a:solidFill>
              </a:rPr>
              <a:t>Oort Cloud</a:t>
            </a:r>
            <a:r>
              <a:rPr lang="en-US" sz="2400">
                <a:solidFill>
                  <a:schemeClr val="bg1"/>
                </a:solidFill>
              </a:rPr>
              <a:t>, a spherical region that surrounds the solar system, or from the </a:t>
            </a:r>
            <a:r>
              <a:rPr lang="en-US" sz="2400" b="1">
                <a:solidFill>
                  <a:schemeClr val="bg1"/>
                </a:solidFill>
              </a:rPr>
              <a:t>Kuiper Belt </a:t>
            </a:r>
          </a:p>
        </p:txBody>
      </p:sp>
      <p:pic>
        <p:nvPicPr>
          <p:cNvPr id="49159" name="Picture 18" descr="HST-G6_Ch11_pg329_82.jpg                                       0008C2A5Seagate                        BC5C1CAB:"/>
          <p:cNvPicPr>
            <a:picLocks noChangeAspect="1" noChangeArrowheads="1"/>
          </p:cNvPicPr>
          <p:nvPr/>
        </p:nvPicPr>
        <p:blipFill>
          <a:blip r:embed="rId4" cstate="print"/>
          <a:srcRect/>
          <a:stretch>
            <a:fillRect/>
          </a:stretch>
        </p:blipFill>
        <p:spPr bwMode="auto">
          <a:xfrm>
            <a:off x="3581400" y="4489450"/>
            <a:ext cx="2071688" cy="16065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56">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19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0179"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50180"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50181"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Asteroids</a:t>
            </a:r>
          </a:p>
        </p:txBody>
      </p:sp>
      <p:sp>
        <p:nvSpPr>
          <p:cNvPr id="423952" name="Rectangle 16"/>
          <p:cNvSpPr>
            <a:spLocks noChangeArrowheads="1"/>
          </p:cNvSpPr>
          <p:nvPr/>
        </p:nvSpPr>
        <p:spPr bwMode="auto">
          <a:xfrm>
            <a:off x="533400" y="1708150"/>
            <a:ext cx="8153400" cy="241617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What Are Asteroids?</a:t>
            </a:r>
            <a:r>
              <a:rPr lang="en-US" sz="2400">
                <a:solidFill>
                  <a:schemeClr val="bg1"/>
                </a:solidFill>
              </a:rPr>
              <a:t> Small, rocky bodies that revolve around the sun are called asteroids.</a:t>
            </a:r>
            <a:endParaRPr lang="en-US" sz="2400" b="1">
              <a:solidFill>
                <a:srgbClr val="FFCC00"/>
              </a:solidFill>
            </a:endParaRP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Types of Asteroids</a:t>
            </a:r>
            <a:r>
              <a:rPr lang="en-US" sz="2400">
                <a:solidFill>
                  <a:schemeClr val="bg1"/>
                </a:solidFill>
              </a:rPr>
              <a:t> Asteroids mostly have irregular shapes, larger ones are spherical</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Located in the asteroid belt, between Mars and Jupiter</a:t>
            </a:r>
          </a:p>
        </p:txBody>
      </p:sp>
      <p:pic>
        <p:nvPicPr>
          <p:cNvPr id="50183" name="Picture 19" descr="HST-G6_Ch11_pg330_86.jpg                                       0008C2A5Seagate                        BC5C1CAB:"/>
          <p:cNvPicPr>
            <a:picLocks noChangeAspect="1" noChangeArrowheads="1"/>
          </p:cNvPicPr>
          <p:nvPr/>
        </p:nvPicPr>
        <p:blipFill>
          <a:blip r:embed="rId4" cstate="print"/>
          <a:srcRect/>
          <a:stretch>
            <a:fillRect/>
          </a:stretch>
        </p:blipFill>
        <p:spPr bwMode="auto">
          <a:xfrm>
            <a:off x="3276600" y="4373563"/>
            <a:ext cx="2436813" cy="172243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39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3952">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423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5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1203"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51204"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51205"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Meteoroids</a:t>
            </a:r>
          </a:p>
        </p:txBody>
      </p:sp>
      <p:sp>
        <p:nvSpPr>
          <p:cNvPr id="426000" name="Rectangle 16"/>
          <p:cNvSpPr>
            <a:spLocks noChangeArrowheads="1"/>
          </p:cNvSpPr>
          <p:nvPr/>
        </p:nvSpPr>
        <p:spPr bwMode="auto">
          <a:xfrm>
            <a:off x="609600" y="1708150"/>
            <a:ext cx="8077200" cy="274955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What Are Meteoroids?</a:t>
            </a:r>
            <a:r>
              <a:rPr lang="en-US" sz="2400">
                <a:solidFill>
                  <a:schemeClr val="bg1"/>
                </a:solidFill>
              </a:rPr>
              <a:t> A meteoroid is a small, rocky body that revolves around the sun.</a:t>
            </a:r>
            <a:endParaRPr lang="en-US" sz="2400" b="1">
              <a:solidFill>
                <a:srgbClr val="FFCC00"/>
              </a:solidFill>
            </a:endParaRP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Similar, but smaller than asteroids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Most burn up in the atmosphere, giving off light and heat energy</a:t>
            </a:r>
          </a:p>
          <a:p>
            <a:pPr marL="228600" indent="-228600">
              <a:lnSpc>
                <a:spcPct val="90000"/>
              </a:lnSpc>
              <a:buClr>
                <a:srgbClr val="FFCC00"/>
              </a:buClr>
            </a:pPr>
            <a:r>
              <a:rPr lang="en-US" sz="2400">
                <a:solidFill>
                  <a:schemeClr val="bg1"/>
                </a:solidFill>
              </a:rPr>
              <a: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60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60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60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6000">
                                            <p:txEl>
                                              <p:pRg st="5" end="5"/>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25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2227"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52228"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52229"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Meteorites</a:t>
            </a:r>
          </a:p>
        </p:txBody>
      </p:sp>
      <p:sp>
        <p:nvSpPr>
          <p:cNvPr id="426000" name="Rectangle 16"/>
          <p:cNvSpPr>
            <a:spLocks noChangeArrowheads="1"/>
          </p:cNvSpPr>
          <p:nvPr/>
        </p:nvSpPr>
        <p:spPr bwMode="auto">
          <a:xfrm>
            <a:off x="609600" y="1371600"/>
            <a:ext cx="8077200" cy="3746500"/>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Meteor Showers</a:t>
            </a:r>
            <a:r>
              <a:rPr lang="en-US" sz="2400">
                <a:solidFill>
                  <a:schemeClr val="bg1"/>
                </a:solidFill>
              </a:rPr>
              <a:t> You can see a large number of meteors during a meteor shower </a:t>
            </a:r>
            <a:r>
              <a:rPr lang="en-US" sz="2400" b="1">
                <a:solidFill>
                  <a:schemeClr val="bg1"/>
                </a:solidFill>
              </a:rPr>
              <a:t>as Earth passes through the dusty debris of comets.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Types of Meteorites</a:t>
            </a:r>
            <a:r>
              <a:rPr lang="en-US" sz="2400">
                <a:solidFill>
                  <a:schemeClr val="bg1"/>
                </a:solidFill>
              </a:rPr>
              <a:t> Meteorites have different compositions. The three major types of meteorites are stony, metallic, and stony-iron meteorites.</a:t>
            </a:r>
          </a:p>
          <a:p>
            <a:pPr marL="228600" indent="-228600">
              <a:lnSpc>
                <a:spcPct val="90000"/>
              </a:lnSpc>
              <a:buClr>
                <a:srgbClr val="FFCC00"/>
              </a:buClr>
              <a:buFont typeface="Times" pitchFamily="18" charset="0"/>
              <a:buChar char="•"/>
            </a:pPr>
            <a:r>
              <a:rPr lang="en-US" sz="2400">
                <a:solidFill>
                  <a:schemeClr val="bg1"/>
                </a:solidFill>
              </a:rPr>
              <a:t>Stony - contain organic materials and water</a:t>
            </a:r>
          </a:p>
          <a:p>
            <a:pPr marL="228600" indent="-228600">
              <a:lnSpc>
                <a:spcPct val="90000"/>
              </a:lnSpc>
              <a:buClr>
                <a:srgbClr val="FFCC00"/>
              </a:buClr>
              <a:buFont typeface="Times" pitchFamily="18" charset="0"/>
              <a:buChar char="•"/>
            </a:pPr>
            <a:r>
              <a:rPr lang="en-US" sz="2400">
                <a:solidFill>
                  <a:schemeClr val="bg1"/>
                </a:solidFill>
              </a:rPr>
              <a:t>Metallic - made of iron and nickel</a:t>
            </a:r>
          </a:p>
          <a:p>
            <a:pPr marL="228600" indent="-228600">
              <a:lnSpc>
                <a:spcPct val="90000"/>
              </a:lnSpc>
              <a:buClr>
                <a:srgbClr val="FFCC00"/>
              </a:buClr>
              <a:buFont typeface="Times" pitchFamily="18" charset="0"/>
              <a:buChar char="•"/>
            </a:pPr>
            <a:r>
              <a:rPr lang="en-US" sz="2400">
                <a:solidFill>
                  <a:schemeClr val="bg1"/>
                </a:solidFill>
              </a:rPr>
              <a:t>Stony-iron – made of iron and nickel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60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600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60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600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6000">
                                            <p:txEl>
                                              <p:pRg st="6" end="6"/>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425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0"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4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3251"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53252"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53253"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The Role of Impacts in the Solar System</a:t>
            </a:r>
          </a:p>
        </p:txBody>
      </p:sp>
      <p:sp>
        <p:nvSpPr>
          <p:cNvPr id="428048" name="Rectangle 16"/>
          <p:cNvSpPr>
            <a:spLocks noChangeArrowheads="1"/>
          </p:cNvSpPr>
          <p:nvPr/>
        </p:nvSpPr>
        <p:spPr bwMode="auto">
          <a:xfrm>
            <a:off x="1008063" y="2133600"/>
            <a:ext cx="7185025" cy="341312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Future Impacts on Earth?</a:t>
            </a:r>
            <a:r>
              <a:rPr lang="en-US" sz="2400">
                <a:solidFill>
                  <a:schemeClr val="bg1"/>
                </a:solidFill>
              </a:rPr>
              <a:t> Scientists estimate that impacts that are powerful enough to cause a natural disaster might happen once every few thousand years.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Often result in craters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Planets with no atmosphere have more impacts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Large impacts occur every few hundred years</a:t>
            </a:r>
            <a:endParaRPr lang="en-US" sz="240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80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80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80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8048">
                                            <p:txEl>
                                              <p:pRg st="6" end="6"/>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28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4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4275" name="Text Box 11"/>
          <p:cNvSpPr txBox="1">
            <a:spLocks noChangeArrowheads="1"/>
          </p:cNvSpPr>
          <p:nvPr/>
        </p:nvSpPr>
        <p:spPr bwMode="auto">
          <a:xfrm>
            <a:off x="3429000" y="152400"/>
            <a:ext cx="5257800" cy="350838"/>
          </a:xfrm>
          <a:prstGeom prst="rect">
            <a:avLst/>
          </a:prstGeom>
          <a:noFill/>
          <a:ln w="12700">
            <a:noFill/>
            <a:miter lim="800000"/>
            <a:headEnd/>
            <a:tailEnd/>
          </a:ln>
        </p:spPr>
        <p:txBody>
          <a:bodyPr>
            <a:spAutoFit/>
          </a:bodyPr>
          <a:lstStyle/>
          <a:p>
            <a:r>
              <a:rPr lang="en-US" sz="1700" b="1">
                <a:solidFill>
                  <a:srgbClr val="FFCC00"/>
                </a:solidFill>
              </a:rPr>
              <a:t>Section 5</a:t>
            </a:r>
            <a:r>
              <a:rPr lang="en-US" sz="1700" b="1"/>
              <a:t>  </a:t>
            </a:r>
            <a:r>
              <a:rPr lang="en-US" sz="1700" b="1">
                <a:solidFill>
                  <a:schemeClr val="bg1"/>
                </a:solidFill>
              </a:rPr>
              <a:t>Small Bodies in the Solar System</a:t>
            </a:r>
          </a:p>
        </p:txBody>
      </p:sp>
      <p:sp>
        <p:nvSpPr>
          <p:cNvPr id="54276"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54277"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The Role of Impacts in the Solar System</a:t>
            </a:r>
          </a:p>
        </p:txBody>
      </p:sp>
      <p:sp>
        <p:nvSpPr>
          <p:cNvPr id="428048" name="Rectangle 16"/>
          <p:cNvSpPr>
            <a:spLocks noChangeArrowheads="1"/>
          </p:cNvSpPr>
          <p:nvPr/>
        </p:nvSpPr>
        <p:spPr bwMode="auto">
          <a:xfrm>
            <a:off x="1008063" y="1981200"/>
            <a:ext cx="7185025" cy="30813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The Torino Scale</a:t>
            </a:r>
            <a:r>
              <a:rPr lang="en-US" sz="2400">
                <a:solidFill>
                  <a:schemeClr val="bg1"/>
                </a:solidFill>
              </a:rPr>
              <a:t> The Torino scale is a system that allows scientists to rate the hazard level of an object moving toward Earth.</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a:solidFill>
                  <a:schemeClr val="bg1"/>
                </a:solidFill>
              </a:rPr>
              <a:t>0 = small chance of striking Earth</a:t>
            </a:r>
          </a:p>
          <a:p>
            <a:pPr marL="228600" indent="-228600">
              <a:lnSpc>
                <a:spcPct val="90000"/>
              </a:lnSpc>
              <a:buClr>
                <a:srgbClr val="FFCC00"/>
              </a:buClr>
              <a:buFont typeface="Times" pitchFamily="18" charset="0"/>
              <a:buChar char="•"/>
            </a:pPr>
            <a:r>
              <a:rPr lang="en-US" sz="2400">
                <a:solidFill>
                  <a:schemeClr val="bg1"/>
                </a:solidFill>
              </a:rPr>
              <a:t>5,6,7 = highly likely to hit Earth</a:t>
            </a:r>
          </a:p>
          <a:p>
            <a:pPr marL="228600" indent="-228600">
              <a:lnSpc>
                <a:spcPct val="90000"/>
              </a:lnSpc>
              <a:buClr>
                <a:srgbClr val="FFCC00"/>
              </a:buClr>
              <a:buFont typeface="Times" pitchFamily="18" charset="0"/>
              <a:buChar char="•"/>
            </a:pPr>
            <a:r>
              <a:rPr lang="en-US" sz="2400">
                <a:solidFill>
                  <a:schemeClr val="bg1"/>
                </a:solidFill>
              </a:rPr>
              <a:t>8,9,10 = collision is certain (capable of causing a global catastophe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80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804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80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8048">
                                            <p:txEl>
                                              <p:pRg st="5" end="5"/>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28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3"/>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9219" name="Text Box 3"/>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9220" name="Rectangle 4"/>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9221" name="Rectangle 19"/>
          <p:cNvSpPr>
            <a:spLocks noChangeArrowheads="1"/>
          </p:cNvSpPr>
          <p:nvPr/>
        </p:nvSpPr>
        <p:spPr bwMode="auto">
          <a:xfrm>
            <a:off x="1120775" y="1981200"/>
            <a:ext cx="7413625" cy="3703638"/>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List</a:t>
            </a:r>
            <a:r>
              <a:rPr lang="en-US" sz="2400">
                <a:solidFill>
                  <a:schemeClr val="bg1"/>
                </a:solidFill>
              </a:rPr>
              <a:t> the planets in the order in which they orbit the sun.</a:t>
            </a:r>
            <a:r>
              <a:rPr lang="en-US" sz="2400" b="1">
                <a:solidFill>
                  <a:srgbClr val="FFCC00"/>
                </a:solidFill>
              </a:rPr>
              <a:t> </a:t>
            </a: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Explain</a:t>
            </a:r>
            <a:r>
              <a:rPr lang="en-US" sz="2400">
                <a:solidFill>
                  <a:schemeClr val="bg1"/>
                </a:solidFill>
              </a:rPr>
              <a:t> how scientists measure distances in space.</a:t>
            </a:r>
            <a:endParaRPr lang="en-US" sz="2400" b="1">
              <a:solidFill>
                <a:srgbClr val="FFCC00"/>
              </a:solidFill>
            </a:endParaRPr>
          </a:p>
          <a:p>
            <a:pPr marL="228600" indent="-228600">
              <a:lnSpc>
                <a:spcPct val="90000"/>
              </a:lnSpc>
              <a:buClr>
                <a:srgbClr val="FFCC00"/>
              </a:buClr>
              <a:buFont typeface="Times" pitchFamily="18" charset="0"/>
              <a:buChar char="•"/>
            </a:pPr>
            <a:endParaRPr lang="en-US" sz="2400" b="1">
              <a:solidFill>
                <a:srgbClr val="FFCC00"/>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how the planets in our solar system were discovered.</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Describe</a:t>
            </a:r>
            <a:r>
              <a:rPr lang="en-US" sz="2400">
                <a:solidFill>
                  <a:schemeClr val="bg1"/>
                </a:solidFill>
              </a:rPr>
              <a:t> three ways in which the inner planets and outer planets differ.</a:t>
            </a:r>
          </a:p>
        </p:txBody>
      </p:sp>
      <p:sp>
        <p:nvSpPr>
          <p:cNvPr id="9222" name="Rectangle 54"/>
          <p:cNvSpPr>
            <a:spLocks noChangeArrowheads="1"/>
          </p:cNvSpPr>
          <p:nvPr/>
        </p:nvSpPr>
        <p:spPr bwMode="auto">
          <a:xfrm>
            <a:off x="823913" y="1189038"/>
            <a:ext cx="5805487" cy="641350"/>
          </a:xfrm>
          <a:prstGeom prst="rect">
            <a:avLst/>
          </a:prstGeom>
          <a:noFill/>
          <a:ln w="12700">
            <a:noFill/>
            <a:miter lim="800000"/>
            <a:headEnd/>
            <a:tailEnd/>
          </a:ln>
        </p:spPr>
        <p:txBody>
          <a:bodyPr>
            <a:spAutoFit/>
          </a:bodyPr>
          <a:lstStyle/>
          <a:p>
            <a:r>
              <a:rPr lang="en-US" sz="3600" b="1">
                <a:solidFill>
                  <a:srgbClr val="FFCC00"/>
                </a:solidFill>
              </a:rPr>
              <a:t>Objectives</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5299" name="Text Box 10"/>
          <p:cNvSpPr txBox="1">
            <a:spLocks noChangeArrowheads="1"/>
          </p:cNvSpPr>
          <p:nvPr/>
        </p:nvSpPr>
        <p:spPr bwMode="auto">
          <a:xfrm>
            <a:off x="3429000" y="152400"/>
            <a:ext cx="4672013" cy="396875"/>
          </a:xfrm>
          <a:prstGeom prst="rect">
            <a:avLst/>
          </a:prstGeom>
          <a:noFill/>
          <a:ln w="12700">
            <a:noFill/>
            <a:miter lim="800000"/>
            <a:headEnd/>
            <a:tailEnd/>
          </a:ln>
        </p:spPr>
        <p:txBody>
          <a:bodyPr>
            <a:spAutoFit/>
          </a:bodyPr>
          <a:lstStyle/>
          <a:p>
            <a:r>
              <a:rPr lang="en-US" sz="2000" b="1">
                <a:solidFill>
                  <a:schemeClr val="bg1"/>
                </a:solidFill>
              </a:rPr>
              <a:t>A Family of Planets</a:t>
            </a:r>
          </a:p>
        </p:txBody>
      </p:sp>
      <p:sp>
        <p:nvSpPr>
          <p:cNvPr id="55300" name="Rectangle 11"/>
          <p:cNvSpPr>
            <a:spLocks noChangeArrowheads="1"/>
          </p:cNvSpPr>
          <p:nvPr/>
        </p:nvSpPr>
        <p:spPr bwMode="auto">
          <a:xfrm>
            <a:off x="762000" y="990600"/>
            <a:ext cx="7705725" cy="638175"/>
          </a:xfrm>
          <a:prstGeom prst="rect">
            <a:avLst/>
          </a:prstGeom>
          <a:noFill/>
          <a:ln w="12700">
            <a:noFill/>
            <a:miter lim="800000"/>
            <a:headEnd/>
            <a:tailEnd/>
          </a:ln>
        </p:spPr>
        <p:txBody>
          <a:bodyPr lIns="90487" tIns="44450" rIns="90487" bIns="44450">
            <a:spAutoFit/>
          </a:bodyPr>
          <a:lstStyle/>
          <a:p>
            <a:r>
              <a:rPr lang="en-US" sz="3600" b="1">
                <a:solidFill>
                  <a:srgbClr val="FFCC00"/>
                </a:solidFill>
              </a:rPr>
              <a:t>Concept Map</a:t>
            </a:r>
            <a:endParaRPr lang="en-US" sz="2800">
              <a:solidFill>
                <a:srgbClr val="FFCC00"/>
              </a:solidFill>
            </a:endParaRPr>
          </a:p>
        </p:txBody>
      </p:sp>
      <p:sp>
        <p:nvSpPr>
          <p:cNvPr id="55301" name="Rectangle 12"/>
          <p:cNvSpPr>
            <a:spLocks noChangeArrowheads="1"/>
          </p:cNvSpPr>
          <p:nvPr/>
        </p:nvSpPr>
        <p:spPr bwMode="auto">
          <a:xfrm>
            <a:off x="762000" y="1676400"/>
            <a:ext cx="7705725" cy="819150"/>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cs typeface="Times New Roman" pitchFamily="18" charset="0"/>
              </a:rPr>
              <a:t>Use the terms below to complete the concept map on the next slide.</a:t>
            </a:r>
            <a:endParaRPr lang="en-US" sz="2400">
              <a:solidFill>
                <a:schemeClr val="bg1"/>
              </a:solidFill>
              <a:cs typeface="Times" pitchFamily="18" charset="0"/>
            </a:endParaRPr>
          </a:p>
        </p:txBody>
      </p:sp>
      <p:sp>
        <p:nvSpPr>
          <p:cNvPr id="55302" name="Rectangle 1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graphicFrame>
        <p:nvGraphicFramePr>
          <p:cNvPr id="360478" name="Group 30"/>
          <p:cNvGraphicFramePr>
            <a:graphicFrameLocks noGrp="1"/>
          </p:cNvGraphicFramePr>
          <p:nvPr/>
        </p:nvGraphicFramePr>
        <p:xfrm>
          <a:off x="762000" y="2895600"/>
          <a:ext cx="7924800" cy="2144713"/>
        </p:xfrm>
        <a:graphic>
          <a:graphicData uri="http://schemas.openxmlformats.org/drawingml/2006/table">
            <a:tbl>
              <a:tblPr/>
              <a:tblGrid>
                <a:gridCol w="3963988"/>
                <a:gridCol w="3960812"/>
              </a:tblGrid>
              <a:tr h="1236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planets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prograde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Earth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sun</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clockwise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astronomical units (AU)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counterclockwise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rPr>
                        <a:t>North Pole</a:t>
                      </a:r>
                    </a:p>
                  </a:txBody>
                  <a:tcPr horzOverflow="overflow">
                    <a:lnL>
                      <a:noFill/>
                    </a:lnL>
                    <a:lnR cap="flat">
                      <a:noFill/>
                    </a:lnR>
                    <a:lnT cap="flat">
                      <a:noFill/>
                    </a:lnT>
                    <a:lnB>
                      <a:noFill/>
                    </a:lnB>
                    <a:lnTlToBr>
                      <a:noFill/>
                    </a:lnTlToBr>
                    <a:lnBlToTr>
                      <a:noFill/>
                    </a:lnBlToTr>
                    <a:noFill/>
                  </a:tcPr>
                </a:tc>
              </a:tr>
              <a:tr h="59055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6322" name="Text Box 9"/>
          <p:cNvSpPr txBox="1">
            <a:spLocks noChangeArrowheads="1"/>
          </p:cNvSpPr>
          <p:nvPr/>
        </p:nvSpPr>
        <p:spPr bwMode="auto">
          <a:xfrm>
            <a:off x="3429000" y="152400"/>
            <a:ext cx="4114800" cy="396875"/>
          </a:xfrm>
          <a:prstGeom prst="rect">
            <a:avLst/>
          </a:prstGeom>
          <a:noFill/>
          <a:ln w="12700">
            <a:noFill/>
            <a:miter lim="800000"/>
            <a:headEnd/>
            <a:tailEnd/>
          </a:ln>
        </p:spPr>
        <p:txBody>
          <a:bodyPr>
            <a:spAutoFit/>
          </a:bodyPr>
          <a:lstStyle/>
          <a:p>
            <a:r>
              <a:rPr lang="en-US" sz="2000" b="1">
                <a:solidFill>
                  <a:schemeClr val="bg1"/>
                </a:solidFill>
              </a:rPr>
              <a:t>A Family of Planets</a:t>
            </a:r>
          </a:p>
        </p:txBody>
      </p:sp>
      <p:sp>
        <p:nvSpPr>
          <p:cNvPr id="56323" name="Rectangle 10"/>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56324" name="Picture 14" descr="021_CON_MAP_HST_OHT_EA_SE.jpg                                  0008C2D2Seagate                        BC5C1CAB:"/>
          <p:cNvPicPr>
            <a:picLocks noChangeAspect="1" noChangeArrowheads="1"/>
          </p:cNvPicPr>
          <p:nvPr/>
        </p:nvPicPr>
        <p:blipFill>
          <a:blip r:embed="rId4" cstate="print"/>
          <a:srcRect/>
          <a:stretch>
            <a:fillRect/>
          </a:stretch>
        </p:blipFill>
        <p:spPr bwMode="auto">
          <a:xfrm>
            <a:off x="2689225" y="1066800"/>
            <a:ext cx="3973513" cy="50514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7346" name="Text Box 9"/>
          <p:cNvSpPr txBox="1">
            <a:spLocks noChangeArrowheads="1"/>
          </p:cNvSpPr>
          <p:nvPr/>
        </p:nvSpPr>
        <p:spPr bwMode="auto">
          <a:xfrm>
            <a:off x="3429000" y="152400"/>
            <a:ext cx="4114800" cy="396875"/>
          </a:xfrm>
          <a:prstGeom prst="rect">
            <a:avLst/>
          </a:prstGeom>
          <a:noFill/>
          <a:ln w="12700">
            <a:noFill/>
            <a:miter lim="800000"/>
            <a:headEnd/>
            <a:tailEnd/>
          </a:ln>
        </p:spPr>
        <p:txBody>
          <a:bodyPr>
            <a:spAutoFit/>
          </a:bodyPr>
          <a:lstStyle/>
          <a:p>
            <a:r>
              <a:rPr lang="en-US" sz="2000" b="1">
                <a:solidFill>
                  <a:schemeClr val="bg1"/>
                </a:solidFill>
              </a:rPr>
              <a:t>A Family of Planets</a:t>
            </a:r>
          </a:p>
        </p:txBody>
      </p:sp>
      <p:sp>
        <p:nvSpPr>
          <p:cNvPr id="57347" name="Rectangle 10"/>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57348" name="Picture 14" descr="021_CON_MAP_HST_OHT_EA_TE.jpg                                  0008C2D2Seagate                        BC5C1CAB:"/>
          <p:cNvPicPr>
            <a:picLocks noChangeAspect="1" noChangeArrowheads="1"/>
          </p:cNvPicPr>
          <p:nvPr/>
        </p:nvPicPr>
        <p:blipFill>
          <a:blip r:embed="rId4" cstate="print"/>
          <a:srcRect/>
          <a:stretch>
            <a:fillRect/>
          </a:stretch>
        </p:blipFill>
        <p:spPr bwMode="auto">
          <a:xfrm>
            <a:off x="2686050" y="1068388"/>
            <a:ext cx="3957638" cy="50307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762000" y="2514600"/>
            <a:ext cx="7696200" cy="1408113"/>
          </a:xfrm>
          <a:prstGeom prst="rect">
            <a:avLst/>
          </a:prstGeom>
          <a:noFill/>
          <a:ln w="12700">
            <a:noFill/>
            <a:miter lim="800000"/>
            <a:headEnd/>
            <a:tailEnd/>
          </a:ln>
        </p:spPr>
        <p:txBody>
          <a:bodyPr>
            <a:spAutoFit/>
          </a:bodyPr>
          <a:lstStyle/>
          <a:p>
            <a:pPr algn="ctr">
              <a:lnSpc>
                <a:spcPct val="90000"/>
              </a:lnSpc>
              <a:spcBef>
                <a:spcPct val="20000"/>
              </a:spcBef>
              <a:spcAft>
                <a:spcPct val="20000"/>
              </a:spcAft>
            </a:pPr>
            <a:r>
              <a:rPr lang="en-US" sz="3600" b="1">
                <a:solidFill>
                  <a:srgbClr val="FFCC00"/>
                </a:solidFill>
              </a:rPr>
              <a:t>End of Chapter 21 Show</a:t>
            </a:r>
          </a:p>
          <a:p>
            <a:pPr algn="ctr">
              <a:lnSpc>
                <a:spcPct val="90000"/>
              </a:lnSpc>
              <a:spcBef>
                <a:spcPct val="20000"/>
              </a:spcBef>
              <a:spcAft>
                <a:spcPct val="20000"/>
              </a:spcAft>
            </a:pPr>
            <a:endParaRPr lang="en-US" sz="3600" b="1">
              <a:solidFill>
                <a:srgbClr val="FFCC00"/>
              </a:solidFill>
            </a:endParaRPr>
          </a:p>
        </p:txBody>
      </p:sp>
      <p:pic>
        <p:nvPicPr>
          <p:cNvPr id="5837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59395"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r>
              <a:rPr lang="en-US" sz="2800" b="1">
                <a:solidFill>
                  <a:srgbClr val="FFCC00"/>
                </a:solidFill>
              </a:rPr>
              <a:t>Reading</a:t>
            </a:r>
            <a:endParaRPr lang="en-US" sz="2800">
              <a:solidFill>
                <a:srgbClr val="FFCC00"/>
              </a:solidFill>
            </a:endParaRPr>
          </a:p>
        </p:txBody>
      </p:sp>
      <p:sp>
        <p:nvSpPr>
          <p:cNvPr id="59396" name="Rectangle 11"/>
          <p:cNvSpPr>
            <a:spLocks noChangeArrowheads="1"/>
          </p:cNvSpPr>
          <p:nvPr/>
        </p:nvSpPr>
        <p:spPr bwMode="auto">
          <a:xfrm>
            <a:off x="762000" y="1905000"/>
            <a:ext cx="7696200" cy="819150"/>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rPr>
              <a:t>Read each of the passages. Then, answer the questions that follow each passage.</a:t>
            </a:r>
            <a:endParaRPr lang="en-US" sz="2400" b="1">
              <a:solidFill>
                <a:schemeClr val="bg1"/>
              </a:solidFill>
            </a:endParaRPr>
          </a:p>
        </p:txBody>
      </p:sp>
      <p:sp>
        <p:nvSpPr>
          <p:cNvPr id="59397"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59398"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0419" name="Rectangle 11"/>
          <p:cNvSpPr>
            <a:spLocks noChangeArrowheads="1"/>
          </p:cNvSpPr>
          <p:nvPr/>
        </p:nvSpPr>
        <p:spPr bwMode="auto">
          <a:xfrm>
            <a:off x="762000" y="1066800"/>
            <a:ext cx="7696200" cy="4470400"/>
          </a:xfrm>
          <a:prstGeom prst="rect">
            <a:avLst/>
          </a:prstGeom>
          <a:noFill/>
          <a:ln w="12700">
            <a:noFill/>
            <a:miter lim="800000"/>
            <a:headEnd/>
            <a:tailEnd/>
          </a:ln>
        </p:spPr>
        <p:txBody>
          <a:bodyPr lIns="90487" tIns="44450" rIns="90487" bIns="44450">
            <a:spAutoFit/>
          </a:bodyPr>
          <a:lstStyle/>
          <a:p>
            <a:r>
              <a:rPr lang="en-US" sz="2400" b="1">
                <a:solidFill>
                  <a:srgbClr val="FFCC00"/>
                </a:solidFill>
              </a:rPr>
              <a:t>Passage 1</a:t>
            </a:r>
            <a:r>
              <a:rPr lang="en-US" sz="2400" b="1">
                <a:solidFill>
                  <a:schemeClr val="bg1"/>
                </a:solidFill>
              </a:rPr>
              <a:t> </a:t>
            </a:r>
            <a:r>
              <a:rPr lang="en-US" sz="2400">
                <a:solidFill>
                  <a:schemeClr val="bg1"/>
                </a:solidFill>
              </a:rPr>
              <a:t>Imagine that it is 200 BCE and you are an apprentice to a Greek astronomer. After years of observing the sky, the astronomer knows all of the constellations as well as the back of his hand. He shows you how the stars all move together—the whole sky spins slowly as the night goes on. He also shows you that among the thousands of stars in the sky, some of the brighter ones slowly change their position relative to the other stars. He names these stars </a:t>
            </a:r>
            <a:r>
              <a:rPr lang="en-US" sz="2400" i="1">
                <a:solidFill>
                  <a:schemeClr val="bg1"/>
                </a:solidFill>
              </a:rPr>
              <a:t>planetai,</a:t>
            </a:r>
            <a:r>
              <a:rPr lang="en-US" sz="2400">
                <a:solidFill>
                  <a:schemeClr val="bg1"/>
                </a:solidFill>
              </a:rPr>
              <a:t> the Greek word for “wanderers.” Building on the observations of the ancient Greeks, we now know that the </a:t>
            </a:r>
            <a:r>
              <a:rPr lang="en-US" sz="2400" i="1">
                <a:solidFill>
                  <a:schemeClr val="bg1"/>
                </a:solidFill>
              </a:rPr>
              <a:t>planetai</a:t>
            </a:r>
            <a:r>
              <a:rPr lang="en-US" sz="2400">
                <a:solidFill>
                  <a:schemeClr val="bg1"/>
                </a:solidFill>
              </a:rPr>
              <a:t> are actually planets, not wandering stars.</a:t>
            </a:r>
          </a:p>
        </p:txBody>
      </p:sp>
      <p:sp>
        <p:nvSpPr>
          <p:cNvPr id="60420"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0421"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1443" name="Rectangle 10"/>
          <p:cNvSpPr>
            <a:spLocks noChangeArrowheads="1"/>
          </p:cNvSpPr>
          <p:nvPr/>
        </p:nvSpPr>
        <p:spPr bwMode="auto">
          <a:xfrm>
            <a:off x="685800" y="1219200"/>
            <a:ext cx="7696200" cy="3192463"/>
          </a:xfrm>
          <a:prstGeom prst="rect">
            <a:avLst/>
          </a:prstGeom>
          <a:noFill/>
          <a:ln w="12700">
            <a:noFill/>
            <a:miter lim="800000"/>
            <a:headEnd/>
            <a:tailEnd/>
          </a:ln>
        </p:spPr>
        <p:txBody>
          <a:bodyPr lIns="90487" tIns="44450" rIns="90487" bIns="44450">
            <a:spAutoFit/>
          </a:bodyPr>
          <a:lstStyle/>
          <a:p>
            <a:pPr marL="287338" indent="-287338">
              <a:spcAft>
                <a:spcPct val="50000"/>
              </a:spcAft>
            </a:pPr>
            <a:r>
              <a:rPr lang="en-US" sz="2400" b="1">
                <a:solidFill>
                  <a:srgbClr val="FFCC00"/>
                </a:solidFill>
              </a:rPr>
              <a:t>1. </a:t>
            </a:r>
            <a:r>
              <a:rPr lang="en-US" sz="2400">
                <a:solidFill>
                  <a:srgbClr val="FFCC00"/>
                </a:solidFill>
              </a:rPr>
              <a:t>Which of the following did the ancient Greeks know to be true?</a:t>
            </a:r>
          </a:p>
          <a:p>
            <a:pPr marL="287338" indent="-287338">
              <a:spcAft>
                <a:spcPct val="50000"/>
              </a:spcAft>
            </a:pPr>
            <a:r>
              <a:rPr lang="en-US" sz="2400" b="1">
                <a:solidFill>
                  <a:srgbClr val="FFCC00"/>
                </a:solidFill>
              </a:rPr>
              <a:t>A</a:t>
            </a:r>
            <a:r>
              <a:rPr lang="en-US" sz="2400" b="1">
                <a:solidFill>
                  <a:schemeClr val="bg1"/>
                </a:solidFill>
              </a:rPr>
              <a:t> </a:t>
            </a:r>
            <a:r>
              <a:rPr lang="en-US" sz="2400">
                <a:solidFill>
                  <a:schemeClr val="bg1"/>
                </a:solidFill>
              </a:rPr>
              <a:t>All planets have at least one moon.</a:t>
            </a:r>
          </a:p>
          <a:p>
            <a:pPr marL="287338" indent="-287338">
              <a:spcAft>
                <a:spcPct val="50000"/>
              </a:spcAft>
            </a:pPr>
            <a:r>
              <a:rPr lang="en-US" sz="2400" b="1">
                <a:solidFill>
                  <a:srgbClr val="FFCC00"/>
                </a:solidFill>
              </a:rPr>
              <a:t>B</a:t>
            </a:r>
            <a:r>
              <a:rPr lang="en-US" sz="2400" b="1">
                <a:solidFill>
                  <a:schemeClr val="bg1"/>
                </a:solidFill>
              </a:rPr>
              <a:t> </a:t>
            </a:r>
            <a:r>
              <a:rPr lang="en-US" sz="2400">
                <a:solidFill>
                  <a:schemeClr val="bg1"/>
                </a:solidFill>
              </a:rPr>
              <a:t>The planets revolve around the sun.</a:t>
            </a:r>
          </a:p>
          <a:p>
            <a:pPr marL="287338" indent="-287338">
              <a:spcAft>
                <a:spcPct val="50000"/>
              </a:spcAft>
            </a:pPr>
            <a:r>
              <a:rPr lang="en-US" sz="2400" b="1">
                <a:solidFill>
                  <a:srgbClr val="FFCC00"/>
                </a:solidFill>
              </a:rPr>
              <a:t>C</a:t>
            </a:r>
            <a:r>
              <a:rPr lang="en-US" sz="2400" b="1">
                <a:solidFill>
                  <a:schemeClr val="bg1"/>
                </a:solidFill>
              </a:rPr>
              <a:t> </a:t>
            </a:r>
            <a:r>
              <a:rPr lang="en-US" sz="2400">
                <a:solidFill>
                  <a:schemeClr val="bg1"/>
                </a:solidFill>
              </a:rPr>
              <a:t>The planets are much smaller than the stars.</a:t>
            </a:r>
          </a:p>
          <a:p>
            <a:pPr marL="287338" indent="-287338">
              <a:spcAft>
                <a:spcPct val="50000"/>
              </a:spcAft>
            </a:pPr>
            <a:r>
              <a:rPr lang="en-US" sz="2400" b="1">
                <a:solidFill>
                  <a:srgbClr val="FFCC00"/>
                </a:solidFill>
              </a:rPr>
              <a:t>D</a:t>
            </a:r>
            <a:r>
              <a:rPr lang="en-US" sz="2400" b="1">
                <a:solidFill>
                  <a:schemeClr val="bg1"/>
                </a:solidFill>
              </a:rPr>
              <a:t> </a:t>
            </a:r>
            <a:r>
              <a:rPr lang="en-US" sz="2400">
                <a:solidFill>
                  <a:schemeClr val="bg1"/>
                </a:solidFill>
              </a:rPr>
              <a:t>The planets appear to move relative to the stars.</a:t>
            </a:r>
          </a:p>
        </p:txBody>
      </p:sp>
      <p:sp>
        <p:nvSpPr>
          <p:cNvPr id="61444"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1445"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2467" name="Rectangle 10"/>
          <p:cNvSpPr>
            <a:spLocks noChangeArrowheads="1"/>
          </p:cNvSpPr>
          <p:nvPr/>
        </p:nvSpPr>
        <p:spPr bwMode="auto">
          <a:xfrm>
            <a:off x="685800" y="1219200"/>
            <a:ext cx="7696200" cy="3192463"/>
          </a:xfrm>
          <a:prstGeom prst="rect">
            <a:avLst/>
          </a:prstGeom>
          <a:noFill/>
          <a:ln w="12700">
            <a:noFill/>
            <a:miter lim="800000"/>
            <a:headEnd/>
            <a:tailEnd/>
          </a:ln>
        </p:spPr>
        <p:txBody>
          <a:bodyPr lIns="90487" tIns="44450" rIns="90487" bIns="44450">
            <a:spAutoFit/>
          </a:bodyPr>
          <a:lstStyle/>
          <a:p>
            <a:pPr marL="287338" indent="-287338">
              <a:spcAft>
                <a:spcPct val="50000"/>
              </a:spcAft>
            </a:pPr>
            <a:r>
              <a:rPr lang="en-US" sz="2400" b="1">
                <a:solidFill>
                  <a:srgbClr val="FFCC00"/>
                </a:solidFill>
              </a:rPr>
              <a:t>1. </a:t>
            </a:r>
            <a:r>
              <a:rPr lang="en-US" sz="2400">
                <a:solidFill>
                  <a:srgbClr val="FFCC00"/>
                </a:solidFill>
              </a:rPr>
              <a:t>Which of the following did the ancient Greeks know to be true?</a:t>
            </a:r>
          </a:p>
          <a:p>
            <a:pPr marL="287338" indent="-287338">
              <a:spcAft>
                <a:spcPct val="50000"/>
              </a:spcAft>
            </a:pPr>
            <a:r>
              <a:rPr lang="en-US" sz="2400" b="1">
                <a:solidFill>
                  <a:srgbClr val="FFCC00"/>
                </a:solidFill>
              </a:rPr>
              <a:t>A</a:t>
            </a:r>
            <a:r>
              <a:rPr lang="en-US" sz="2400" b="1">
                <a:solidFill>
                  <a:schemeClr val="bg1"/>
                </a:solidFill>
              </a:rPr>
              <a:t> </a:t>
            </a:r>
            <a:r>
              <a:rPr lang="en-US" sz="2400">
                <a:solidFill>
                  <a:schemeClr val="bg1"/>
                </a:solidFill>
              </a:rPr>
              <a:t>All planets have at least one moon.</a:t>
            </a:r>
          </a:p>
          <a:p>
            <a:pPr marL="287338" indent="-287338">
              <a:spcAft>
                <a:spcPct val="50000"/>
              </a:spcAft>
            </a:pPr>
            <a:r>
              <a:rPr lang="en-US" sz="2400" b="1">
                <a:solidFill>
                  <a:srgbClr val="FFCC00"/>
                </a:solidFill>
              </a:rPr>
              <a:t>B</a:t>
            </a:r>
            <a:r>
              <a:rPr lang="en-US" sz="2400" b="1">
                <a:solidFill>
                  <a:schemeClr val="bg1"/>
                </a:solidFill>
              </a:rPr>
              <a:t> </a:t>
            </a:r>
            <a:r>
              <a:rPr lang="en-US" sz="2400">
                <a:solidFill>
                  <a:schemeClr val="bg1"/>
                </a:solidFill>
              </a:rPr>
              <a:t>The planets revolve around the sun.</a:t>
            </a:r>
          </a:p>
          <a:p>
            <a:pPr marL="287338" indent="-287338">
              <a:spcAft>
                <a:spcPct val="50000"/>
              </a:spcAft>
            </a:pPr>
            <a:r>
              <a:rPr lang="en-US" sz="2400" b="1">
                <a:solidFill>
                  <a:srgbClr val="FFCC00"/>
                </a:solidFill>
              </a:rPr>
              <a:t>C</a:t>
            </a:r>
            <a:r>
              <a:rPr lang="en-US" sz="2400" b="1">
                <a:solidFill>
                  <a:schemeClr val="bg1"/>
                </a:solidFill>
              </a:rPr>
              <a:t> </a:t>
            </a:r>
            <a:r>
              <a:rPr lang="en-US" sz="2400">
                <a:solidFill>
                  <a:schemeClr val="bg1"/>
                </a:solidFill>
              </a:rPr>
              <a:t>The planets are much smaller than the stars.</a:t>
            </a:r>
          </a:p>
          <a:p>
            <a:pPr marL="287338" indent="-287338">
              <a:spcAft>
                <a:spcPct val="50000"/>
              </a:spcAft>
            </a:pPr>
            <a:r>
              <a:rPr lang="en-US" sz="2400" b="1">
                <a:solidFill>
                  <a:srgbClr val="FFCC00"/>
                </a:solidFill>
              </a:rPr>
              <a:t>D</a:t>
            </a:r>
            <a:r>
              <a:rPr lang="en-US" sz="2400" b="1">
                <a:solidFill>
                  <a:schemeClr val="bg1"/>
                </a:solidFill>
              </a:rPr>
              <a:t> </a:t>
            </a:r>
            <a:r>
              <a:rPr lang="en-US" sz="2400">
                <a:solidFill>
                  <a:srgbClr val="FFCC00"/>
                </a:solidFill>
              </a:rPr>
              <a:t>The planets appear to move relative to the stars.</a:t>
            </a:r>
          </a:p>
        </p:txBody>
      </p:sp>
      <p:sp>
        <p:nvSpPr>
          <p:cNvPr id="62468"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2469"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3491" name="Rectangle 10"/>
          <p:cNvSpPr>
            <a:spLocks noChangeArrowheads="1"/>
          </p:cNvSpPr>
          <p:nvPr/>
        </p:nvSpPr>
        <p:spPr bwMode="auto">
          <a:xfrm>
            <a:off x="685800" y="1219200"/>
            <a:ext cx="7696200" cy="3192463"/>
          </a:xfrm>
          <a:prstGeom prst="rect">
            <a:avLst/>
          </a:prstGeom>
          <a:noFill/>
          <a:ln w="12700">
            <a:noFill/>
            <a:miter lim="800000"/>
            <a:headEnd/>
            <a:tailEnd/>
          </a:ln>
        </p:spPr>
        <p:txBody>
          <a:bodyPr lIns="90487" tIns="44450" rIns="90487" bIns="44450">
            <a:spAutoFit/>
          </a:bodyPr>
          <a:lstStyle/>
          <a:p>
            <a:pPr>
              <a:spcAft>
                <a:spcPct val="50000"/>
              </a:spcAft>
            </a:pPr>
            <a:r>
              <a:rPr lang="en-US" sz="2400" b="1">
                <a:solidFill>
                  <a:srgbClr val="FFCC00"/>
                </a:solidFill>
              </a:rPr>
              <a:t>2. </a:t>
            </a:r>
            <a:r>
              <a:rPr lang="en-US" sz="2400">
                <a:solidFill>
                  <a:srgbClr val="FFCC00"/>
                </a:solidFill>
              </a:rPr>
              <a:t>What can you infer from the passage about the ancient Greek astronomers?</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They were patient and observant.</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They knew much more about astronomy than we do.</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They spent all their time counting stars.</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They invented astrology.</a:t>
            </a:r>
          </a:p>
        </p:txBody>
      </p:sp>
      <p:sp>
        <p:nvSpPr>
          <p:cNvPr id="63492"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3493"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4515" name="Rectangle 10"/>
          <p:cNvSpPr>
            <a:spLocks noChangeArrowheads="1"/>
          </p:cNvSpPr>
          <p:nvPr/>
        </p:nvSpPr>
        <p:spPr bwMode="auto">
          <a:xfrm>
            <a:off x="685800" y="1219200"/>
            <a:ext cx="7696200" cy="3192463"/>
          </a:xfrm>
          <a:prstGeom prst="rect">
            <a:avLst/>
          </a:prstGeom>
          <a:noFill/>
          <a:ln w="12700">
            <a:noFill/>
            <a:miter lim="800000"/>
            <a:headEnd/>
            <a:tailEnd/>
          </a:ln>
        </p:spPr>
        <p:txBody>
          <a:bodyPr lIns="90487" tIns="44450" rIns="90487" bIns="44450">
            <a:spAutoFit/>
          </a:bodyPr>
          <a:lstStyle/>
          <a:p>
            <a:pPr>
              <a:spcAft>
                <a:spcPct val="50000"/>
              </a:spcAft>
            </a:pPr>
            <a:r>
              <a:rPr lang="en-US" sz="2400" b="1">
                <a:solidFill>
                  <a:srgbClr val="FFCC00"/>
                </a:solidFill>
              </a:rPr>
              <a:t>2. </a:t>
            </a:r>
            <a:r>
              <a:rPr lang="en-US" sz="2400">
                <a:solidFill>
                  <a:srgbClr val="FFCC00"/>
                </a:solidFill>
              </a:rPr>
              <a:t>What can you infer from the passage about the ancient Greek astronomers?</a:t>
            </a:r>
          </a:p>
          <a:p>
            <a:pPr>
              <a:spcAft>
                <a:spcPct val="50000"/>
              </a:spcAft>
            </a:pPr>
            <a:r>
              <a:rPr lang="en-US" sz="2400" b="1">
                <a:solidFill>
                  <a:srgbClr val="FFCC00"/>
                </a:solidFill>
              </a:rPr>
              <a:t>F</a:t>
            </a:r>
            <a:r>
              <a:rPr lang="en-US" sz="2400" b="1">
                <a:solidFill>
                  <a:schemeClr val="bg1"/>
                </a:solidFill>
              </a:rPr>
              <a:t> </a:t>
            </a:r>
            <a:r>
              <a:rPr lang="en-US" sz="2400">
                <a:solidFill>
                  <a:srgbClr val="FFCC00"/>
                </a:solidFill>
              </a:rPr>
              <a:t>They were patient and observant.</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They knew much more about astronomy than we do.</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They spent all their time counting stars.</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They invented astrology.</a:t>
            </a:r>
          </a:p>
        </p:txBody>
      </p:sp>
      <p:sp>
        <p:nvSpPr>
          <p:cNvPr id="64516"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4517"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0243"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10244"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0245" name="Rectangle 20"/>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Our Solar System</a:t>
            </a:r>
          </a:p>
        </p:txBody>
      </p:sp>
      <p:sp>
        <p:nvSpPr>
          <p:cNvPr id="117781" name="Rectangle 21"/>
          <p:cNvSpPr>
            <a:spLocks noChangeArrowheads="1"/>
          </p:cNvSpPr>
          <p:nvPr/>
        </p:nvSpPr>
        <p:spPr bwMode="auto">
          <a:xfrm>
            <a:off x="1008063" y="1708150"/>
            <a:ext cx="7185025" cy="1074738"/>
          </a:xfrm>
          <a:prstGeom prst="rect">
            <a:avLst/>
          </a:prstGeom>
          <a:noFill/>
          <a:ln w="12700">
            <a:noFill/>
            <a:miter lim="800000"/>
            <a:headEnd/>
            <a:tailEnd/>
          </a:ln>
        </p:spPr>
        <p:txBody>
          <a:bodyPr lIns="90487" tIns="44450" rIns="90487" bIns="44450">
            <a:spAutoFit/>
          </a:bodyPr>
          <a:lstStyle/>
          <a:p>
            <a:pPr>
              <a:lnSpc>
                <a:spcPct val="90000"/>
              </a:lnSpc>
              <a:buClr>
                <a:srgbClr val="FFCC00"/>
              </a:buClr>
              <a:buFont typeface="Times" pitchFamily="18" charset="0"/>
              <a:buNone/>
            </a:pPr>
            <a:r>
              <a:rPr lang="en-US" sz="2400">
                <a:solidFill>
                  <a:schemeClr val="bg1"/>
                </a:solidFill>
              </a:rPr>
              <a:t>Our solar system includes the sun, the planets, and many smaller objects.</a:t>
            </a:r>
          </a:p>
          <a:p>
            <a:pPr>
              <a:lnSpc>
                <a:spcPct val="90000"/>
              </a:lnSpc>
              <a:buClr>
                <a:srgbClr val="FFCC00"/>
              </a:buClr>
              <a:buFont typeface="Times" pitchFamily="18" charset="0"/>
              <a:buChar char="•"/>
            </a:pPr>
            <a:endParaRPr lang="en-US" sz="2400">
              <a:solidFill>
                <a:schemeClr val="bg1"/>
              </a:solidFill>
            </a:endParaRPr>
          </a:p>
        </p:txBody>
      </p:sp>
      <p:pic>
        <p:nvPicPr>
          <p:cNvPr id="10247" name="Picture 24" descr="HST-G6_Ch11_pg308_07.jpg                                       0008C2A5Seagate                        BC5C1CAB:"/>
          <p:cNvPicPr>
            <a:picLocks noChangeAspect="1" noChangeArrowheads="1"/>
          </p:cNvPicPr>
          <p:nvPr/>
        </p:nvPicPr>
        <p:blipFill>
          <a:blip r:embed="rId4" cstate="print"/>
          <a:srcRect/>
          <a:stretch>
            <a:fillRect/>
          </a:stretch>
        </p:blipFill>
        <p:spPr bwMode="auto">
          <a:xfrm>
            <a:off x="520700" y="2743200"/>
            <a:ext cx="8226425" cy="2246313"/>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8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17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5539" name="Rectangle 10"/>
          <p:cNvSpPr>
            <a:spLocks noChangeArrowheads="1"/>
          </p:cNvSpPr>
          <p:nvPr/>
        </p:nvSpPr>
        <p:spPr bwMode="auto">
          <a:xfrm>
            <a:off x="685800" y="1295400"/>
            <a:ext cx="7696200" cy="2827338"/>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3. </a:t>
            </a:r>
            <a:r>
              <a:rPr lang="en-US" sz="2400">
                <a:solidFill>
                  <a:srgbClr val="FFCC00"/>
                </a:solidFill>
              </a:rPr>
              <a:t>What does the word </a:t>
            </a:r>
            <a:r>
              <a:rPr lang="en-US" sz="2400" i="1">
                <a:solidFill>
                  <a:srgbClr val="FFCC00"/>
                </a:solidFill>
              </a:rPr>
              <a:t>planetai </a:t>
            </a:r>
            <a:r>
              <a:rPr lang="en-US" sz="2400">
                <a:solidFill>
                  <a:srgbClr val="FFCC00"/>
                </a:solidFill>
              </a:rPr>
              <a:t>mean in Greek?</a:t>
            </a:r>
            <a:endParaRPr lang="en-US" sz="2400">
              <a:solidFill>
                <a:schemeClr val="bg1"/>
              </a:solidFill>
            </a:endParaRPr>
          </a:p>
          <a:p>
            <a:pPr marL="347663" indent="-347663">
              <a:spcAft>
                <a:spcPct val="50000"/>
              </a:spcAft>
            </a:pPr>
            <a:r>
              <a:rPr lang="en-US" sz="2400" b="1">
                <a:solidFill>
                  <a:srgbClr val="FFCC00"/>
                </a:solidFill>
              </a:rPr>
              <a:t>A</a:t>
            </a:r>
            <a:r>
              <a:rPr lang="en-US" sz="2400" b="1">
                <a:solidFill>
                  <a:schemeClr val="bg1"/>
                </a:solidFill>
              </a:rPr>
              <a:t> </a:t>
            </a:r>
            <a:r>
              <a:rPr lang="en-US" sz="2400">
                <a:solidFill>
                  <a:schemeClr val="bg1"/>
                </a:solidFill>
                <a:latin typeface="Century-Book" charset="0"/>
              </a:rPr>
              <a:t>planets</a:t>
            </a:r>
          </a:p>
          <a:p>
            <a:pPr marL="347663" indent="-347663">
              <a:spcAft>
                <a:spcPct val="50000"/>
              </a:spcAft>
            </a:pPr>
            <a:r>
              <a:rPr lang="en-US" sz="2400" b="1">
                <a:solidFill>
                  <a:srgbClr val="FFCC00"/>
                </a:solidFill>
              </a:rPr>
              <a:t>B</a:t>
            </a:r>
            <a:r>
              <a:rPr lang="en-US" sz="2400" b="1">
                <a:solidFill>
                  <a:schemeClr val="bg1"/>
                </a:solidFill>
              </a:rPr>
              <a:t> </a:t>
            </a:r>
            <a:r>
              <a:rPr lang="en-US" sz="2400">
                <a:solidFill>
                  <a:schemeClr val="bg1"/>
                </a:solidFill>
              </a:rPr>
              <a:t>wanderers</a:t>
            </a:r>
          </a:p>
          <a:p>
            <a:pPr marL="347663" indent="-347663">
              <a:spcAft>
                <a:spcPct val="50000"/>
              </a:spcAft>
            </a:pPr>
            <a:r>
              <a:rPr lang="en-US" sz="2400" b="1">
                <a:solidFill>
                  <a:srgbClr val="FFCC00"/>
                </a:solidFill>
              </a:rPr>
              <a:t>C</a:t>
            </a:r>
            <a:r>
              <a:rPr lang="en-US" sz="2400" b="1">
                <a:solidFill>
                  <a:schemeClr val="bg1"/>
                </a:solidFill>
              </a:rPr>
              <a:t> </a:t>
            </a:r>
            <a:r>
              <a:rPr lang="en-US" sz="2400">
                <a:solidFill>
                  <a:schemeClr val="bg1"/>
                </a:solidFill>
              </a:rPr>
              <a:t>stars</a:t>
            </a:r>
          </a:p>
          <a:p>
            <a:pPr marL="347663" indent="-347663">
              <a:spcAft>
                <a:spcPct val="50000"/>
              </a:spcAft>
            </a:pPr>
            <a:r>
              <a:rPr lang="en-US" sz="2400" b="1">
                <a:solidFill>
                  <a:srgbClr val="FFCC00"/>
                </a:solidFill>
              </a:rPr>
              <a:t>D</a:t>
            </a:r>
            <a:r>
              <a:rPr lang="en-US" sz="2400" b="1">
                <a:solidFill>
                  <a:schemeClr val="bg1"/>
                </a:solidFill>
              </a:rPr>
              <a:t> </a:t>
            </a:r>
            <a:r>
              <a:rPr lang="en-US" sz="2400">
                <a:solidFill>
                  <a:schemeClr val="bg1"/>
                </a:solidFill>
              </a:rPr>
              <a:t>moons</a:t>
            </a:r>
          </a:p>
        </p:txBody>
      </p:sp>
      <p:sp>
        <p:nvSpPr>
          <p:cNvPr id="65540"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5541"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6563" name="Rectangle 10"/>
          <p:cNvSpPr>
            <a:spLocks noChangeArrowheads="1"/>
          </p:cNvSpPr>
          <p:nvPr/>
        </p:nvSpPr>
        <p:spPr bwMode="auto">
          <a:xfrm>
            <a:off x="685800" y="1295400"/>
            <a:ext cx="7696200" cy="2827338"/>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3. </a:t>
            </a:r>
            <a:r>
              <a:rPr lang="en-US" sz="2400">
                <a:solidFill>
                  <a:srgbClr val="FFCC00"/>
                </a:solidFill>
              </a:rPr>
              <a:t>What does the word </a:t>
            </a:r>
            <a:r>
              <a:rPr lang="en-US" sz="2400" i="1">
                <a:solidFill>
                  <a:srgbClr val="FFCC00"/>
                </a:solidFill>
              </a:rPr>
              <a:t>planetai </a:t>
            </a:r>
            <a:r>
              <a:rPr lang="en-US" sz="2400">
                <a:solidFill>
                  <a:srgbClr val="FFCC00"/>
                </a:solidFill>
              </a:rPr>
              <a:t>mean in Greek?</a:t>
            </a:r>
            <a:endParaRPr lang="en-US" sz="2400">
              <a:solidFill>
                <a:schemeClr val="bg1"/>
              </a:solidFill>
            </a:endParaRPr>
          </a:p>
          <a:p>
            <a:pPr marL="347663" indent="-347663">
              <a:spcAft>
                <a:spcPct val="50000"/>
              </a:spcAft>
            </a:pPr>
            <a:r>
              <a:rPr lang="en-US" sz="2400" b="1">
                <a:solidFill>
                  <a:srgbClr val="FFCC00"/>
                </a:solidFill>
              </a:rPr>
              <a:t>A</a:t>
            </a:r>
            <a:r>
              <a:rPr lang="en-US" sz="2400" b="1">
                <a:solidFill>
                  <a:schemeClr val="bg1"/>
                </a:solidFill>
              </a:rPr>
              <a:t> </a:t>
            </a:r>
            <a:r>
              <a:rPr lang="en-US" sz="2400">
                <a:solidFill>
                  <a:schemeClr val="bg1"/>
                </a:solidFill>
                <a:latin typeface="Century-Book" charset="0"/>
              </a:rPr>
              <a:t>planets</a:t>
            </a:r>
          </a:p>
          <a:p>
            <a:pPr marL="347663" indent="-347663">
              <a:spcAft>
                <a:spcPct val="50000"/>
              </a:spcAft>
            </a:pPr>
            <a:r>
              <a:rPr lang="en-US" sz="2400" b="1">
                <a:solidFill>
                  <a:srgbClr val="FFCC00"/>
                </a:solidFill>
              </a:rPr>
              <a:t>B</a:t>
            </a:r>
            <a:r>
              <a:rPr lang="en-US" sz="2400" b="1">
                <a:solidFill>
                  <a:schemeClr val="bg1"/>
                </a:solidFill>
              </a:rPr>
              <a:t> </a:t>
            </a:r>
            <a:r>
              <a:rPr lang="en-US" sz="2400">
                <a:solidFill>
                  <a:srgbClr val="FFCC00"/>
                </a:solidFill>
              </a:rPr>
              <a:t>wanderers</a:t>
            </a:r>
          </a:p>
          <a:p>
            <a:pPr marL="347663" indent="-347663">
              <a:spcAft>
                <a:spcPct val="50000"/>
              </a:spcAft>
            </a:pPr>
            <a:r>
              <a:rPr lang="en-US" sz="2400" b="1">
                <a:solidFill>
                  <a:srgbClr val="FFCC00"/>
                </a:solidFill>
              </a:rPr>
              <a:t>C</a:t>
            </a:r>
            <a:r>
              <a:rPr lang="en-US" sz="2400" b="1">
                <a:solidFill>
                  <a:schemeClr val="bg1"/>
                </a:solidFill>
              </a:rPr>
              <a:t> </a:t>
            </a:r>
            <a:r>
              <a:rPr lang="en-US" sz="2400">
                <a:solidFill>
                  <a:schemeClr val="bg1"/>
                </a:solidFill>
              </a:rPr>
              <a:t>stars</a:t>
            </a:r>
          </a:p>
          <a:p>
            <a:pPr marL="347663" indent="-347663">
              <a:spcAft>
                <a:spcPct val="50000"/>
              </a:spcAft>
            </a:pPr>
            <a:r>
              <a:rPr lang="en-US" sz="2400" b="1">
                <a:solidFill>
                  <a:srgbClr val="FFCC00"/>
                </a:solidFill>
              </a:rPr>
              <a:t>D</a:t>
            </a:r>
            <a:r>
              <a:rPr lang="en-US" sz="2400" b="1">
                <a:solidFill>
                  <a:schemeClr val="bg1"/>
                </a:solidFill>
              </a:rPr>
              <a:t> </a:t>
            </a:r>
            <a:r>
              <a:rPr lang="en-US" sz="2400">
                <a:solidFill>
                  <a:schemeClr val="bg1"/>
                </a:solidFill>
              </a:rPr>
              <a:t>moons</a:t>
            </a:r>
          </a:p>
        </p:txBody>
      </p:sp>
      <p:sp>
        <p:nvSpPr>
          <p:cNvPr id="66564"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6565"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7587" name="Rectangle 10"/>
          <p:cNvSpPr>
            <a:spLocks noChangeArrowheads="1"/>
          </p:cNvSpPr>
          <p:nvPr/>
        </p:nvSpPr>
        <p:spPr bwMode="auto">
          <a:xfrm>
            <a:off x="685800" y="1143000"/>
            <a:ext cx="7696200" cy="4470400"/>
          </a:xfrm>
          <a:prstGeom prst="rect">
            <a:avLst/>
          </a:prstGeom>
          <a:noFill/>
          <a:ln w="12700">
            <a:noFill/>
            <a:miter lim="800000"/>
            <a:headEnd/>
            <a:tailEnd/>
          </a:ln>
        </p:spPr>
        <p:txBody>
          <a:bodyPr lIns="90487" tIns="44450" rIns="90487" bIns="44450">
            <a:spAutoFit/>
          </a:bodyPr>
          <a:lstStyle/>
          <a:p>
            <a:r>
              <a:rPr lang="en-US" sz="2400" b="1">
                <a:solidFill>
                  <a:srgbClr val="FFCC00"/>
                </a:solidFill>
              </a:rPr>
              <a:t>Passage 2</a:t>
            </a:r>
            <a:r>
              <a:rPr lang="en-US" sz="2400" b="1">
                <a:solidFill>
                  <a:schemeClr val="bg1"/>
                </a:solidFill>
              </a:rPr>
              <a:t> </a:t>
            </a:r>
            <a:r>
              <a:rPr lang="en-US" sz="2400">
                <a:solidFill>
                  <a:schemeClr val="bg1"/>
                </a:solidFill>
              </a:rPr>
              <a:t>To explain the source of short-period comets (comets that have a relatively short orbit), the Dutch-American astronomer Gerard Kuiper proposed in 1949 that a belt of icy bodies must lie beyond the orbits of Pluto and Neptune. Kuiper argued that comets were icy </a:t>
            </a:r>
            <a:r>
              <a:rPr lang="en-US" sz="2400" u="sng">
                <a:solidFill>
                  <a:schemeClr val="bg1"/>
                </a:solidFill>
              </a:rPr>
              <a:t>planetesimals</a:t>
            </a:r>
            <a:r>
              <a:rPr lang="en-US" sz="2400">
                <a:solidFill>
                  <a:schemeClr val="bg1"/>
                </a:solidFill>
              </a:rPr>
              <a:t> that formed from the condensation</a:t>
            </a:r>
          </a:p>
          <a:p>
            <a:r>
              <a:rPr lang="en-US" sz="2400">
                <a:solidFill>
                  <a:schemeClr val="bg1"/>
                </a:solidFill>
              </a:rPr>
              <a:t>that happened during the formation of our galaxy. Because the icy bodies are so far from any large planet’s gravitational field (30 to 100 AU), they can remain on the fringe of the solar system. </a:t>
            </a:r>
          </a:p>
          <a:p>
            <a:endParaRPr lang="en-US" sz="2400">
              <a:solidFill>
                <a:schemeClr val="bg1"/>
              </a:solidFill>
            </a:endParaRPr>
          </a:p>
          <a:p>
            <a:r>
              <a:rPr lang="en-US" sz="2400" i="1">
                <a:solidFill>
                  <a:srgbClr val="FFCC00"/>
                </a:solidFill>
              </a:rPr>
              <a:t>Continued on the next slide</a:t>
            </a:r>
          </a:p>
        </p:txBody>
      </p:sp>
      <p:sp>
        <p:nvSpPr>
          <p:cNvPr id="67588"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7589"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8611" name="Rectangle 10"/>
          <p:cNvSpPr>
            <a:spLocks noChangeArrowheads="1"/>
          </p:cNvSpPr>
          <p:nvPr/>
        </p:nvSpPr>
        <p:spPr bwMode="auto">
          <a:xfrm>
            <a:off x="685800" y="1143000"/>
            <a:ext cx="7696200" cy="1914525"/>
          </a:xfrm>
          <a:prstGeom prst="rect">
            <a:avLst/>
          </a:prstGeom>
          <a:noFill/>
          <a:ln w="12700">
            <a:noFill/>
            <a:miter lim="800000"/>
            <a:headEnd/>
            <a:tailEnd/>
          </a:ln>
        </p:spPr>
        <p:txBody>
          <a:bodyPr lIns="90487" tIns="44450" rIns="90487" bIns="44450">
            <a:spAutoFit/>
          </a:bodyPr>
          <a:lstStyle/>
          <a:p>
            <a:r>
              <a:rPr lang="en-US" sz="2400" b="1">
                <a:solidFill>
                  <a:srgbClr val="FFCC00"/>
                </a:solidFill>
              </a:rPr>
              <a:t>Passage 2, </a:t>
            </a:r>
            <a:r>
              <a:rPr lang="en-US" sz="2400" i="1">
                <a:solidFill>
                  <a:srgbClr val="FFCC00"/>
                </a:solidFill>
              </a:rPr>
              <a:t>continued</a:t>
            </a:r>
            <a:r>
              <a:rPr lang="en-US" sz="2400" b="1">
                <a:solidFill>
                  <a:schemeClr val="bg1"/>
                </a:solidFill>
              </a:rPr>
              <a:t> </a:t>
            </a:r>
            <a:r>
              <a:rPr lang="en-US" sz="2400">
                <a:solidFill>
                  <a:schemeClr val="bg1"/>
                </a:solidFill>
              </a:rPr>
              <a:t>Some theorists speculate that the large moons Triton and Charon were once members of the Kuiper belt before they were captured by Neptune and Pluto. These moons and short-period comets have similar physical and chemical properties.</a:t>
            </a:r>
          </a:p>
        </p:txBody>
      </p:sp>
      <p:sp>
        <p:nvSpPr>
          <p:cNvPr id="68612"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8613"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69635" name="Rectangle 10"/>
          <p:cNvSpPr>
            <a:spLocks noChangeArrowheads="1"/>
          </p:cNvSpPr>
          <p:nvPr/>
        </p:nvSpPr>
        <p:spPr bwMode="auto">
          <a:xfrm>
            <a:off x="685800" y="1143000"/>
            <a:ext cx="7696200" cy="5018088"/>
          </a:xfrm>
          <a:prstGeom prst="rect">
            <a:avLst/>
          </a:prstGeom>
          <a:noFill/>
          <a:ln w="12700">
            <a:noFill/>
            <a:miter lim="800000"/>
            <a:headEnd/>
            <a:tailEnd/>
          </a:ln>
        </p:spPr>
        <p:txBody>
          <a:bodyPr lIns="90487" tIns="44450" rIns="90487" bIns="44450">
            <a:spAutoFit/>
          </a:bodyPr>
          <a:lstStyle/>
          <a:p>
            <a:pPr marL="287338" indent="-287338">
              <a:spcAft>
                <a:spcPct val="50000"/>
              </a:spcAft>
            </a:pPr>
            <a:r>
              <a:rPr lang="en-US" sz="2400" b="1">
                <a:solidFill>
                  <a:srgbClr val="FFCC00"/>
                </a:solidFill>
              </a:rPr>
              <a:t>1. </a:t>
            </a:r>
            <a:r>
              <a:rPr lang="en-US" sz="2400">
                <a:solidFill>
                  <a:srgbClr val="FFCC00"/>
                </a:solidFill>
              </a:rPr>
              <a:t>According to the passage, why can icy bodies remain at the edge of the solar system?</a:t>
            </a:r>
          </a:p>
          <a:p>
            <a:pPr marL="287338" indent="-287338">
              <a:spcAft>
                <a:spcPct val="50000"/>
              </a:spcAft>
            </a:pPr>
            <a:r>
              <a:rPr lang="en-US" sz="2400" b="1">
                <a:solidFill>
                  <a:srgbClr val="FFCC00"/>
                </a:solidFill>
              </a:rPr>
              <a:t>A</a:t>
            </a:r>
            <a:r>
              <a:rPr lang="en-US" sz="2400" b="1">
                <a:solidFill>
                  <a:schemeClr val="bg1"/>
                </a:solidFill>
              </a:rPr>
              <a:t> </a:t>
            </a:r>
            <a:r>
              <a:rPr lang="en-US" sz="2400">
                <a:solidFill>
                  <a:schemeClr val="bg1"/>
                </a:solidFill>
              </a:rPr>
              <a:t>The icy bodies are so small that they naturally float to the edge of the solar system.</a:t>
            </a:r>
          </a:p>
          <a:p>
            <a:pPr marL="287338" indent="-287338">
              <a:spcAft>
                <a:spcPct val="50000"/>
              </a:spcAft>
            </a:pPr>
            <a:r>
              <a:rPr lang="en-US" sz="2400" b="1">
                <a:solidFill>
                  <a:srgbClr val="FFCC00"/>
                </a:solidFill>
              </a:rPr>
              <a:t>B</a:t>
            </a:r>
            <a:r>
              <a:rPr lang="en-US" sz="2400" b="1">
                <a:solidFill>
                  <a:schemeClr val="bg1"/>
                </a:solidFill>
              </a:rPr>
              <a:t> </a:t>
            </a:r>
            <a:r>
              <a:rPr lang="en-US" sz="2400">
                <a:solidFill>
                  <a:schemeClr val="bg1"/>
                </a:solidFill>
              </a:rPr>
              <a:t>The icy bodies have weak gravitational fields and therefore do not orbit individual planets.</a:t>
            </a:r>
          </a:p>
          <a:p>
            <a:pPr marL="287338" indent="-287338">
              <a:spcAft>
                <a:spcPct val="50000"/>
              </a:spcAft>
            </a:pPr>
            <a:r>
              <a:rPr lang="en-US" sz="2400" b="1">
                <a:solidFill>
                  <a:srgbClr val="FFCC00"/>
                </a:solidFill>
              </a:rPr>
              <a:t>C</a:t>
            </a:r>
            <a:r>
              <a:rPr lang="en-US" sz="2400" b="1">
                <a:solidFill>
                  <a:schemeClr val="bg1"/>
                </a:solidFill>
              </a:rPr>
              <a:t> </a:t>
            </a:r>
            <a:r>
              <a:rPr lang="en-US" sz="2400">
                <a:solidFill>
                  <a:schemeClr val="bg1"/>
                </a:solidFill>
              </a:rPr>
              <a:t>The icy bodies are short-period comets, which can reside only at the edge of the solar system.</a:t>
            </a:r>
          </a:p>
          <a:p>
            <a:pPr marL="287338" indent="-287338">
              <a:spcAft>
                <a:spcPct val="50000"/>
              </a:spcAft>
            </a:pPr>
            <a:r>
              <a:rPr lang="en-US" sz="2400" b="1">
                <a:solidFill>
                  <a:srgbClr val="FFCC00"/>
                </a:solidFill>
              </a:rPr>
              <a:t>D</a:t>
            </a:r>
            <a:r>
              <a:rPr lang="en-US" sz="2400" b="1">
                <a:solidFill>
                  <a:schemeClr val="bg1"/>
                </a:solidFill>
              </a:rPr>
              <a:t> </a:t>
            </a:r>
            <a:r>
              <a:rPr lang="en-US" sz="2400">
                <a:solidFill>
                  <a:schemeClr val="bg1"/>
                </a:solidFill>
              </a:rPr>
              <a:t>The icy bodies are so far away from any large planet’s gravitational field that they can remain at the edge of the solar system.</a:t>
            </a:r>
          </a:p>
        </p:txBody>
      </p:sp>
      <p:sp>
        <p:nvSpPr>
          <p:cNvPr id="69636"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69637"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0659" name="Rectangle 10"/>
          <p:cNvSpPr>
            <a:spLocks noChangeArrowheads="1"/>
          </p:cNvSpPr>
          <p:nvPr/>
        </p:nvSpPr>
        <p:spPr bwMode="auto">
          <a:xfrm>
            <a:off x="685800" y="1143000"/>
            <a:ext cx="7696200" cy="5018088"/>
          </a:xfrm>
          <a:prstGeom prst="rect">
            <a:avLst/>
          </a:prstGeom>
          <a:noFill/>
          <a:ln w="12700">
            <a:noFill/>
            <a:miter lim="800000"/>
            <a:headEnd/>
            <a:tailEnd/>
          </a:ln>
        </p:spPr>
        <p:txBody>
          <a:bodyPr lIns="90487" tIns="44450" rIns="90487" bIns="44450">
            <a:spAutoFit/>
          </a:bodyPr>
          <a:lstStyle/>
          <a:p>
            <a:pPr marL="287338" indent="-287338">
              <a:spcAft>
                <a:spcPct val="50000"/>
              </a:spcAft>
            </a:pPr>
            <a:r>
              <a:rPr lang="en-US" sz="2400" b="1">
                <a:solidFill>
                  <a:srgbClr val="FFCC00"/>
                </a:solidFill>
              </a:rPr>
              <a:t>1. </a:t>
            </a:r>
            <a:r>
              <a:rPr lang="en-US" sz="2400">
                <a:solidFill>
                  <a:srgbClr val="FFCC00"/>
                </a:solidFill>
              </a:rPr>
              <a:t>According to the passage, why can icy bodies remain at the edge of the solar system?</a:t>
            </a:r>
          </a:p>
          <a:p>
            <a:pPr marL="287338" indent="-287338">
              <a:spcAft>
                <a:spcPct val="50000"/>
              </a:spcAft>
            </a:pPr>
            <a:r>
              <a:rPr lang="en-US" sz="2400" b="1">
                <a:solidFill>
                  <a:srgbClr val="FFCC00"/>
                </a:solidFill>
              </a:rPr>
              <a:t>A</a:t>
            </a:r>
            <a:r>
              <a:rPr lang="en-US" sz="2400" b="1">
                <a:solidFill>
                  <a:schemeClr val="bg1"/>
                </a:solidFill>
              </a:rPr>
              <a:t> </a:t>
            </a:r>
            <a:r>
              <a:rPr lang="en-US" sz="2400">
                <a:solidFill>
                  <a:schemeClr val="bg1"/>
                </a:solidFill>
              </a:rPr>
              <a:t>The icy bodies are so small that they naturally float to the edge of the solar system.</a:t>
            </a:r>
          </a:p>
          <a:p>
            <a:pPr marL="287338" indent="-287338">
              <a:spcAft>
                <a:spcPct val="50000"/>
              </a:spcAft>
            </a:pPr>
            <a:r>
              <a:rPr lang="en-US" sz="2400" b="1">
                <a:solidFill>
                  <a:srgbClr val="FFCC00"/>
                </a:solidFill>
              </a:rPr>
              <a:t>B</a:t>
            </a:r>
            <a:r>
              <a:rPr lang="en-US" sz="2400" b="1">
                <a:solidFill>
                  <a:schemeClr val="bg1"/>
                </a:solidFill>
              </a:rPr>
              <a:t> </a:t>
            </a:r>
            <a:r>
              <a:rPr lang="en-US" sz="2400">
                <a:solidFill>
                  <a:schemeClr val="bg1"/>
                </a:solidFill>
              </a:rPr>
              <a:t>The icy bodies have weak gravitational fields and therefore do not orbit individual planets.</a:t>
            </a:r>
          </a:p>
          <a:p>
            <a:pPr marL="287338" indent="-287338">
              <a:spcAft>
                <a:spcPct val="50000"/>
              </a:spcAft>
            </a:pPr>
            <a:r>
              <a:rPr lang="en-US" sz="2400" b="1">
                <a:solidFill>
                  <a:srgbClr val="FFCC00"/>
                </a:solidFill>
              </a:rPr>
              <a:t>C</a:t>
            </a:r>
            <a:r>
              <a:rPr lang="en-US" sz="2400" b="1">
                <a:solidFill>
                  <a:schemeClr val="bg1"/>
                </a:solidFill>
              </a:rPr>
              <a:t> </a:t>
            </a:r>
            <a:r>
              <a:rPr lang="en-US" sz="2400">
                <a:solidFill>
                  <a:schemeClr val="bg1"/>
                </a:solidFill>
              </a:rPr>
              <a:t>The icy bodies are short-period comets, which can reside only at the edge of the solar system.</a:t>
            </a:r>
          </a:p>
          <a:p>
            <a:pPr marL="287338" indent="-287338">
              <a:spcAft>
                <a:spcPct val="50000"/>
              </a:spcAft>
            </a:pPr>
            <a:r>
              <a:rPr lang="en-US" sz="2400" b="1">
                <a:solidFill>
                  <a:srgbClr val="FFCC00"/>
                </a:solidFill>
              </a:rPr>
              <a:t>D</a:t>
            </a:r>
            <a:r>
              <a:rPr lang="en-US" sz="2400" b="1">
                <a:solidFill>
                  <a:schemeClr val="bg1"/>
                </a:solidFill>
              </a:rPr>
              <a:t> </a:t>
            </a:r>
            <a:r>
              <a:rPr lang="en-US" sz="2400">
                <a:solidFill>
                  <a:srgbClr val="FFCC00"/>
                </a:solidFill>
              </a:rPr>
              <a:t>The icy bodies are so far away from any large planet’s gravitational field that they can remain at the edge of the solar system.</a:t>
            </a:r>
          </a:p>
        </p:txBody>
      </p:sp>
      <p:sp>
        <p:nvSpPr>
          <p:cNvPr id="70660"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0661"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1683" name="Rectangle 10"/>
          <p:cNvSpPr>
            <a:spLocks noChangeArrowheads="1"/>
          </p:cNvSpPr>
          <p:nvPr/>
        </p:nvSpPr>
        <p:spPr bwMode="auto">
          <a:xfrm>
            <a:off x="685800" y="1143000"/>
            <a:ext cx="7696200" cy="3922713"/>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2. </a:t>
            </a:r>
            <a:r>
              <a:rPr lang="en-US" sz="2400">
                <a:solidFill>
                  <a:srgbClr val="FFCC00"/>
                </a:solidFill>
              </a:rPr>
              <a:t>According to the passage, which of the following best describes the meaning of the word </a:t>
            </a:r>
            <a:r>
              <a:rPr lang="en-US" sz="2400" i="1">
                <a:solidFill>
                  <a:srgbClr val="FFCC00"/>
                </a:solidFill>
              </a:rPr>
              <a:t>planetesimal</a:t>
            </a:r>
            <a:r>
              <a:rPr lang="en-US" sz="2400">
                <a:solidFill>
                  <a:srgbClr val="FFCC00"/>
                </a:solidFill>
              </a:rPr>
              <a:t>?</a:t>
            </a:r>
            <a:endParaRPr lang="en-US" sz="2400">
              <a:solidFill>
                <a:schemeClr val="bg1"/>
              </a:solidFill>
            </a:endParaRPr>
          </a:p>
          <a:p>
            <a:pPr marL="347663" indent="-347663">
              <a:spcAft>
                <a:spcPct val="50000"/>
              </a:spcAft>
            </a:pPr>
            <a:r>
              <a:rPr lang="en-US" sz="2400" b="1">
                <a:solidFill>
                  <a:srgbClr val="FFCC00"/>
                </a:solidFill>
              </a:rPr>
              <a:t>F</a:t>
            </a:r>
            <a:r>
              <a:rPr lang="en-US" sz="2400" b="1">
                <a:solidFill>
                  <a:schemeClr val="bg1"/>
                </a:solidFill>
              </a:rPr>
              <a:t> </a:t>
            </a:r>
            <a:r>
              <a:rPr lang="en-US" sz="2400">
                <a:solidFill>
                  <a:schemeClr val="bg1"/>
                </a:solidFill>
              </a:rPr>
              <a:t>a small object that existed during the early development of the solar system</a:t>
            </a:r>
          </a:p>
          <a:p>
            <a:pPr marL="347663" indent="-347663">
              <a:spcAft>
                <a:spcPct val="50000"/>
              </a:spcAft>
            </a:pPr>
            <a:r>
              <a:rPr lang="en-US" sz="2400" b="1">
                <a:solidFill>
                  <a:srgbClr val="FFCC00"/>
                </a:solidFill>
              </a:rPr>
              <a:t>G</a:t>
            </a:r>
            <a:r>
              <a:rPr lang="en-US" sz="2400" b="1">
                <a:solidFill>
                  <a:schemeClr val="bg1"/>
                </a:solidFill>
              </a:rPr>
              <a:t> </a:t>
            </a:r>
            <a:r>
              <a:rPr lang="en-US" sz="2400">
                <a:solidFill>
                  <a:schemeClr val="bg1"/>
                </a:solidFill>
              </a:rPr>
              <a:t>an extremely tiny object in space</a:t>
            </a:r>
          </a:p>
          <a:p>
            <a:pPr marL="347663" indent="-347663">
              <a:spcAft>
                <a:spcPct val="50000"/>
              </a:spcAft>
            </a:pPr>
            <a:r>
              <a:rPr lang="en-US" sz="2400" b="1">
                <a:solidFill>
                  <a:srgbClr val="FFCC00"/>
                </a:solidFill>
              </a:rPr>
              <a:t>H</a:t>
            </a:r>
            <a:r>
              <a:rPr lang="en-US" sz="2400" b="1">
                <a:solidFill>
                  <a:schemeClr val="bg1"/>
                </a:solidFill>
              </a:rPr>
              <a:t> </a:t>
            </a:r>
            <a:r>
              <a:rPr lang="en-US" sz="2400">
                <a:solidFill>
                  <a:schemeClr val="bg1"/>
                </a:solidFill>
              </a:rPr>
              <a:t>a particle that was once part of a planet</a:t>
            </a:r>
          </a:p>
          <a:p>
            <a:pPr marL="347663" indent="-347663">
              <a:spcAft>
                <a:spcPct val="50000"/>
              </a:spcAft>
            </a:pPr>
            <a:r>
              <a:rPr lang="en-US" sz="2400" b="1">
                <a:solidFill>
                  <a:srgbClr val="FFCC00"/>
                </a:solidFill>
              </a:rPr>
              <a:t>I</a:t>
            </a:r>
            <a:r>
              <a:rPr lang="en-US" sz="2400" b="1">
                <a:solidFill>
                  <a:schemeClr val="bg1"/>
                </a:solidFill>
              </a:rPr>
              <a:t>  </a:t>
            </a:r>
            <a:r>
              <a:rPr lang="en-US" sz="2400">
                <a:solidFill>
                  <a:schemeClr val="bg1"/>
                </a:solidFill>
              </a:rPr>
              <a:t>an extremely large satellite that was the result of a collision of two objects</a:t>
            </a:r>
          </a:p>
        </p:txBody>
      </p:sp>
      <p:sp>
        <p:nvSpPr>
          <p:cNvPr id="71684"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1685"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2707" name="Rectangle 10"/>
          <p:cNvSpPr>
            <a:spLocks noChangeArrowheads="1"/>
          </p:cNvSpPr>
          <p:nvPr/>
        </p:nvSpPr>
        <p:spPr bwMode="auto">
          <a:xfrm>
            <a:off x="685800" y="1143000"/>
            <a:ext cx="7696200" cy="3922713"/>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2. </a:t>
            </a:r>
            <a:r>
              <a:rPr lang="en-US" sz="2400">
                <a:solidFill>
                  <a:srgbClr val="FFCC00"/>
                </a:solidFill>
              </a:rPr>
              <a:t>According to the passage, which of the following best describes the meaning of the word </a:t>
            </a:r>
            <a:r>
              <a:rPr lang="en-US" sz="2400" i="1">
                <a:solidFill>
                  <a:srgbClr val="FFCC00"/>
                </a:solidFill>
              </a:rPr>
              <a:t>planetesimal</a:t>
            </a:r>
            <a:r>
              <a:rPr lang="en-US" sz="2400">
                <a:solidFill>
                  <a:srgbClr val="FFCC00"/>
                </a:solidFill>
              </a:rPr>
              <a:t>?</a:t>
            </a:r>
            <a:endParaRPr lang="en-US" sz="2400">
              <a:solidFill>
                <a:schemeClr val="bg1"/>
              </a:solidFill>
            </a:endParaRPr>
          </a:p>
          <a:p>
            <a:pPr marL="347663" indent="-347663">
              <a:spcAft>
                <a:spcPct val="50000"/>
              </a:spcAft>
            </a:pPr>
            <a:r>
              <a:rPr lang="en-US" sz="2400" b="1">
                <a:solidFill>
                  <a:srgbClr val="FFCC00"/>
                </a:solidFill>
              </a:rPr>
              <a:t>F</a:t>
            </a:r>
            <a:r>
              <a:rPr lang="en-US" sz="2400" b="1">
                <a:solidFill>
                  <a:schemeClr val="bg1"/>
                </a:solidFill>
              </a:rPr>
              <a:t> </a:t>
            </a:r>
            <a:r>
              <a:rPr lang="en-US" sz="2400">
                <a:solidFill>
                  <a:srgbClr val="FFCC00"/>
                </a:solidFill>
              </a:rPr>
              <a:t>a small object that existed during the early development of the solar system</a:t>
            </a:r>
          </a:p>
          <a:p>
            <a:pPr marL="347663" indent="-347663">
              <a:spcAft>
                <a:spcPct val="50000"/>
              </a:spcAft>
            </a:pPr>
            <a:r>
              <a:rPr lang="en-US" sz="2400" b="1">
                <a:solidFill>
                  <a:srgbClr val="FFCC00"/>
                </a:solidFill>
              </a:rPr>
              <a:t>G</a:t>
            </a:r>
            <a:r>
              <a:rPr lang="en-US" sz="2400" b="1">
                <a:solidFill>
                  <a:schemeClr val="bg1"/>
                </a:solidFill>
              </a:rPr>
              <a:t> </a:t>
            </a:r>
            <a:r>
              <a:rPr lang="en-US" sz="2400">
                <a:solidFill>
                  <a:schemeClr val="bg1"/>
                </a:solidFill>
              </a:rPr>
              <a:t>an extremely tiny object in space</a:t>
            </a:r>
          </a:p>
          <a:p>
            <a:pPr marL="347663" indent="-347663">
              <a:spcAft>
                <a:spcPct val="50000"/>
              </a:spcAft>
            </a:pPr>
            <a:r>
              <a:rPr lang="en-US" sz="2400" b="1">
                <a:solidFill>
                  <a:srgbClr val="FFCC00"/>
                </a:solidFill>
              </a:rPr>
              <a:t>H</a:t>
            </a:r>
            <a:r>
              <a:rPr lang="en-US" sz="2400" b="1">
                <a:solidFill>
                  <a:schemeClr val="bg1"/>
                </a:solidFill>
              </a:rPr>
              <a:t> </a:t>
            </a:r>
            <a:r>
              <a:rPr lang="en-US" sz="2400">
                <a:solidFill>
                  <a:schemeClr val="bg1"/>
                </a:solidFill>
              </a:rPr>
              <a:t>a particle that was once part of a planet</a:t>
            </a:r>
          </a:p>
          <a:p>
            <a:pPr marL="347663" indent="-347663">
              <a:spcAft>
                <a:spcPct val="50000"/>
              </a:spcAft>
            </a:pPr>
            <a:r>
              <a:rPr lang="en-US" sz="2400" b="1">
                <a:solidFill>
                  <a:srgbClr val="FFCC00"/>
                </a:solidFill>
              </a:rPr>
              <a:t>I</a:t>
            </a:r>
            <a:r>
              <a:rPr lang="en-US" sz="2400" b="1">
                <a:solidFill>
                  <a:schemeClr val="bg1"/>
                </a:solidFill>
              </a:rPr>
              <a:t>  </a:t>
            </a:r>
            <a:r>
              <a:rPr lang="en-US" sz="2400">
                <a:solidFill>
                  <a:schemeClr val="bg1"/>
                </a:solidFill>
              </a:rPr>
              <a:t>an extremely large satellite that was the result of a collision of two objects</a:t>
            </a:r>
          </a:p>
        </p:txBody>
      </p:sp>
      <p:sp>
        <p:nvSpPr>
          <p:cNvPr id="72708"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2709"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3731"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r>
              <a:rPr lang="en-US" sz="2800" b="1">
                <a:solidFill>
                  <a:srgbClr val="FFCC00"/>
                </a:solidFill>
              </a:rPr>
              <a:t>Interpreting Graphics</a:t>
            </a:r>
            <a:endParaRPr lang="en-US" sz="2800">
              <a:solidFill>
                <a:srgbClr val="FFCC00"/>
              </a:solidFill>
            </a:endParaRPr>
          </a:p>
        </p:txBody>
      </p:sp>
      <p:sp>
        <p:nvSpPr>
          <p:cNvPr id="73732" name="Rectangle 11"/>
          <p:cNvSpPr>
            <a:spLocks noChangeArrowheads="1"/>
          </p:cNvSpPr>
          <p:nvPr/>
        </p:nvSpPr>
        <p:spPr bwMode="auto">
          <a:xfrm>
            <a:off x="762000" y="1905000"/>
            <a:ext cx="7696200" cy="819150"/>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rPr>
              <a:t>Use the diagrams below to answer the questions that follow.</a:t>
            </a:r>
          </a:p>
        </p:txBody>
      </p:sp>
      <p:sp>
        <p:nvSpPr>
          <p:cNvPr id="73733"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3734"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pic>
        <p:nvPicPr>
          <p:cNvPr id="73735" name="Picture 16" descr="HST-G6_Ch11_pg339_117a.jpg                                     0008C2A5Seagate                        BC5C1CAB:"/>
          <p:cNvPicPr>
            <a:picLocks noChangeAspect="1" noChangeArrowheads="1"/>
          </p:cNvPicPr>
          <p:nvPr/>
        </p:nvPicPr>
        <p:blipFill>
          <a:blip r:embed="rId4" cstate="print"/>
          <a:srcRect/>
          <a:stretch>
            <a:fillRect/>
          </a:stretch>
        </p:blipFill>
        <p:spPr bwMode="auto">
          <a:xfrm>
            <a:off x="2057400" y="2617788"/>
            <a:ext cx="2438400" cy="1595437"/>
          </a:xfrm>
          <a:prstGeom prst="rect">
            <a:avLst/>
          </a:prstGeom>
          <a:noFill/>
          <a:ln w="9525">
            <a:noFill/>
            <a:miter lim="800000"/>
            <a:headEnd/>
            <a:tailEnd/>
          </a:ln>
        </p:spPr>
      </p:pic>
      <p:pic>
        <p:nvPicPr>
          <p:cNvPr id="73736" name="Picture 17" descr="HST-G6_Ch11_pg339_117b.jpg                                     0008C2A5Seagate                        BC5C1CAB:"/>
          <p:cNvPicPr>
            <a:picLocks noChangeAspect="1" noChangeArrowheads="1"/>
          </p:cNvPicPr>
          <p:nvPr/>
        </p:nvPicPr>
        <p:blipFill>
          <a:blip r:embed="rId5" cstate="print"/>
          <a:srcRect/>
          <a:stretch>
            <a:fillRect/>
          </a:stretch>
        </p:blipFill>
        <p:spPr bwMode="auto">
          <a:xfrm>
            <a:off x="4724400" y="2617788"/>
            <a:ext cx="2462213" cy="1595437"/>
          </a:xfrm>
          <a:prstGeom prst="rect">
            <a:avLst/>
          </a:prstGeom>
          <a:noFill/>
          <a:ln w="9525">
            <a:noFill/>
            <a:miter lim="800000"/>
            <a:headEnd/>
            <a:tailEnd/>
          </a:ln>
        </p:spPr>
      </p:pic>
      <p:pic>
        <p:nvPicPr>
          <p:cNvPr id="73737" name="Picture 18" descr="HST-G6_Ch11_pg339_117c.jpg                                     0008C2A5Seagate                        BC5C1CAB:"/>
          <p:cNvPicPr>
            <a:picLocks noChangeAspect="1" noChangeArrowheads="1"/>
          </p:cNvPicPr>
          <p:nvPr/>
        </p:nvPicPr>
        <p:blipFill>
          <a:blip r:embed="rId6" cstate="print"/>
          <a:srcRect/>
          <a:stretch>
            <a:fillRect/>
          </a:stretch>
        </p:blipFill>
        <p:spPr bwMode="auto">
          <a:xfrm>
            <a:off x="2070100" y="4397375"/>
            <a:ext cx="2425700" cy="1549400"/>
          </a:xfrm>
          <a:prstGeom prst="rect">
            <a:avLst/>
          </a:prstGeom>
          <a:noFill/>
          <a:ln w="9525">
            <a:noFill/>
            <a:miter lim="800000"/>
            <a:headEnd/>
            <a:tailEnd/>
          </a:ln>
        </p:spPr>
      </p:pic>
      <p:pic>
        <p:nvPicPr>
          <p:cNvPr id="73738" name="Picture 19" descr="HST-G6_Ch11_pg339_117d.jpg                                     0008C2A5Seagate                        BC5C1CAB:"/>
          <p:cNvPicPr>
            <a:picLocks noChangeAspect="1" noChangeArrowheads="1"/>
          </p:cNvPicPr>
          <p:nvPr/>
        </p:nvPicPr>
        <p:blipFill>
          <a:blip r:embed="rId7" cstate="print"/>
          <a:srcRect/>
          <a:stretch>
            <a:fillRect/>
          </a:stretch>
        </p:blipFill>
        <p:spPr bwMode="auto">
          <a:xfrm>
            <a:off x="4724400" y="4376738"/>
            <a:ext cx="2462213" cy="1593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4755"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endParaRPr lang="en-US" sz="2800">
              <a:solidFill>
                <a:srgbClr val="FFCC00"/>
              </a:solidFill>
            </a:endParaRPr>
          </a:p>
        </p:txBody>
      </p:sp>
      <p:sp>
        <p:nvSpPr>
          <p:cNvPr id="74756" name="Rectangle 11"/>
          <p:cNvSpPr>
            <a:spLocks noChangeArrowheads="1"/>
          </p:cNvSpPr>
          <p:nvPr/>
        </p:nvSpPr>
        <p:spPr bwMode="auto">
          <a:xfrm>
            <a:off x="800100" y="1411288"/>
            <a:ext cx="7072313" cy="3192462"/>
          </a:xfrm>
          <a:prstGeom prst="rect">
            <a:avLst/>
          </a:prstGeom>
          <a:noFill/>
          <a:ln w="12700">
            <a:noFill/>
            <a:miter lim="800000"/>
            <a:headEnd/>
            <a:tailEnd/>
          </a:ln>
        </p:spPr>
        <p:txBody>
          <a:bodyPr lIns="90487" tIns="44450" rIns="90487" bIns="44450">
            <a:spAutoFit/>
          </a:bodyPr>
          <a:lstStyle/>
          <a:p>
            <a:pPr>
              <a:spcAft>
                <a:spcPct val="50000"/>
              </a:spcAft>
            </a:pPr>
            <a:r>
              <a:rPr lang="en-US" sz="2400" b="1">
                <a:solidFill>
                  <a:srgbClr val="FFCC00"/>
                </a:solidFill>
              </a:rPr>
              <a:t>1. </a:t>
            </a:r>
            <a:r>
              <a:rPr lang="en-US" sz="2400">
                <a:solidFill>
                  <a:srgbClr val="FFCC00"/>
                </a:solidFill>
              </a:rPr>
              <a:t>According to the information above, which planet has the oldest surface?</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planet A</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planet B</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planet C</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planet D</a:t>
            </a:r>
          </a:p>
        </p:txBody>
      </p:sp>
      <p:sp>
        <p:nvSpPr>
          <p:cNvPr id="74757"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4758"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pic>
        <p:nvPicPr>
          <p:cNvPr id="74759" name="Picture 20" descr="HST-G6_Ch11_pg339_117a.jpg                                     0008C2A5Seagate                        BC5C1CAB:"/>
          <p:cNvPicPr>
            <a:picLocks noChangeAspect="1" noChangeArrowheads="1"/>
          </p:cNvPicPr>
          <p:nvPr/>
        </p:nvPicPr>
        <p:blipFill>
          <a:blip r:embed="rId4" cstate="print"/>
          <a:srcRect/>
          <a:stretch>
            <a:fillRect/>
          </a:stretch>
        </p:blipFill>
        <p:spPr bwMode="auto">
          <a:xfrm>
            <a:off x="2743200" y="2514600"/>
            <a:ext cx="2438400" cy="1595438"/>
          </a:xfrm>
          <a:prstGeom prst="rect">
            <a:avLst/>
          </a:prstGeom>
          <a:noFill/>
          <a:ln w="9525">
            <a:noFill/>
            <a:miter lim="800000"/>
            <a:headEnd/>
            <a:tailEnd/>
          </a:ln>
        </p:spPr>
      </p:pic>
      <p:pic>
        <p:nvPicPr>
          <p:cNvPr id="74760" name="Picture 21" descr="HST-G6_Ch11_pg339_117b.jpg                                     0008C2A5Seagate                        BC5C1CAB:"/>
          <p:cNvPicPr>
            <a:picLocks noChangeAspect="1" noChangeArrowheads="1"/>
          </p:cNvPicPr>
          <p:nvPr/>
        </p:nvPicPr>
        <p:blipFill>
          <a:blip r:embed="rId5" cstate="print"/>
          <a:srcRect/>
          <a:stretch>
            <a:fillRect/>
          </a:stretch>
        </p:blipFill>
        <p:spPr bwMode="auto">
          <a:xfrm>
            <a:off x="5410200" y="2514600"/>
            <a:ext cx="2462213" cy="1595438"/>
          </a:xfrm>
          <a:prstGeom prst="rect">
            <a:avLst/>
          </a:prstGeom>
          <a:noFill/>
          <a:ln w="9525">
            <a:noFill/>
            <a:miter lim="800000"/>
            <a:headEnd/>
            <a:tailEnd/>
          </a:ln>
        </p:spPr>
      </p:pic>
      <p:pic>
        <p:nvPicPr>
          <p:cNvPr id="74761" name="Picture 22" descr="HST-G6_Ch11_pg339_117c.jpg                                     0008C2A5Seagate                        BC5C1CAB:"/>
          <p:cNvPicPr>
            <a:picLocks noChangeAspect="1" noChangeArrowheads="1"/>
          </p:cNvPicPr>
          <p:nvPr/>
        </p:nvPicPr>
        <p:blipFill>
          <a:blip r:embed="rId6" cstate="print"/>
          <a:srcRect/>
          <a:stretch>
            <a:fillRect/>
          </a:stretch>
        </p:blipFill>
        <p:spPr bwMode="auto">
          <a:xfrm>
            <a:off x="2755900" y="4294188"/>
            <a:ext cx="2425700" cy="1549400"/>
          </a:xfrm>
          <a:prstGeom prst="rect">
            <a:avLst/>
          </a:prstGeom>
          <a:noFill/>
          <a:ln w="9525">
            <a:noFill/>
            <a:miter lim="800000"/>
            <a:headEnd/>
            <a:tailEnd/>
          </a:ln>
        </p:spPr>
      </p:pic>
      <p:pic>
        <p:nvPicPr>
          <p:cNvPr id="74762" name="Picture 23" descr="HST-G6_Ch11_pg339_117d.jpg                                     0008C2A5Seagate                        BC5C1CAB:"/>
          <p:cNvPicPr>
            <a:picLocks noChangeAspect="1" noChangeArrowheads="1"/>
          </p:cNvPicPr>
          <p:nvPr/>
        </p:nvPicPr>
        <p:blipFill>
          <a:blip r:embed="rId7" cstate="print"/>
          <a:srcRect/>
          <a:stretch>
            <a:fillRect/>
          </a:stretch>
        </p:blipFill>
        <p:spPr bwMode="auto">
          <a:xfrm>
            <a:off x="5410200" y="4273550"/>
            <a:ext cx="2462213" cy="1593850"/>
          </a:xfrm>
          <a:prstGeom prst="rect">
            <a:avLst/>
          </a:prstGeom>
          <a:noFill/>
          <a:ln w="9525">
            <a:noFill/>
            <a:miter lim="800000"/>
            <a:headEnd/>
            <a:tailEnd/>
          </a:ln>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1267"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11268"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1269" name="Rectangle 15"/>
          <p:cNvSpPr>
            <a:spLocks noChangeArrowheads="1"/>
          </p:cNvSpPr>
          <p:nvPr/>
        </p:nvSpPr>
        <p:spPr bwMode="auto">
          <a:xfrm>
            <a:off x="1008063" y="1066800"/>
            <a:ext cx="7678737" cy="579438"/>
          </a:xfrm>
          <a:prstGeom prst="rect">
            <a:avLst/>
          </a:prstGeom>
          <a:noFill/>
          <a:ln w="12700">
            <a:noFill/>
            <a:miter lim="800000"/>
            <a:headEnd/>
            <a:tailEnd/>
          </a:ln>
        </p:spPr>
        <p:txBody>
          <a:bodyPr>
            <a:spAutoFit/>
          </a:bodyPr>
          <a:lstStyle/>
          <a:p>
            <a:r>
              <a:rPr lang="en-US" sz="3200" b="1">
                <a:solidFill>
                  <a:srgbClr val="FFCC00"/>
                </a:solidFill>
              </a:rPr>
              <a:t>The Inner and Outer Solar Systems</a:t>
            </a:r>
          </a:p>
        </p:txBody>
      </p:sp>
      <p:sp>
        <p:nvSpPr>
          <p:cNvPr id="370704" name="Rectangle 16"/>
          <p:cNvSpPr>
            <a:spLocks noChangeArrowheads="1"/>
          </p:cNvSpPr>
          <p:nvPr/>
        </p:nvSpPr>
        <p:spPr bwMode="auto">
          <a:xfrm>
            <a:off x="1008063" y="2001838"/>
            <a:ext cx="7185025" cy="2416175"/>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400" b="1">
                <a:solidFill>
                  <a:srgbClr val="FFCC00"/>
                </a:solidFill>
              </a:rPr>
              <a:t>The Inner Planets</a:t>
            </a:r>
            <a:r>
              <a:rPr lang="en-US" sz="2400">
                <a:solidFill>
                  <a:schemeClr val="bg1"/>
                </a:solidFill>
              </a:rPr>
              <a:t> The planets closest to the sun include Mercury, Venus, Earth, and Mars.</a:t>
            </a:r>
          </a:p>
          <a:p>
            <a:pPr marL="228600" indent="-228600">
              <a:lnSpc>
                <a:spcPct val="90000"/>
              </a:lnSpc>
              <a:buClr>
                <a:srgbClr val="FFCC00"/>
              </a:buClr>
              <a:buFont typeface="Times" pitchFamily="18" charset="0"/>
              <a:buChar char="•"/>
            </a:pPr>
            <a:r>
              <a:rPr lang="en-US" sz="2400">
                <a:solidFill>
                  <a:schemeClr val="bg1"/>
                </a:solidFill>
              </a:rPr>
              <a:t>Terrestrial planets</a:t>
            </a:r>
          </a:p>
          <a:p>
            <a:pPr marL="228600" indent="-228600">
              <a:lnSpc>
                <a:spcPct val="90000"/>
              </a:lnSpc>
              <a:buClr>
                <a:srgbClr val="FFCC00"/>
              </a:buClr>
              <a:buFont typeface="Times" pitchFamily="18" charset="0"/>
              <a:buChar char="•"/>
            </a:pPr>
            <a:endParaRPr lang="en-US" sz="2400">
              <a:solidFill>
                <a:schemeClr val="bg1"/>
              </a:solidFill>
            </a:endParaRPr>
          </a:p>
          <a:p>
            <a:pPr marL="228600" indent="-228600">
              <a:lnSpc>
                <a:spcPct val="90000"/>
              </a:lnSpc>
              <a:buClr>
                <a:srgbClr val="FFCC00"/>
              </a:buClr>
              <a:buFont typeface="Times" pitchFamily="18" charset="0"/>
              <a:buChar char="•"/>
            </a:pPr>
            <a:r>
              <a:rPr lang="en-US" sz="2400" b="1">
                <a:solidFill>
                  <a:srgbClr val="FFCC00"/>
                </a:solidFill>
              </a:rPr>
              <a:t>The Outer Planets</a:t>
            </a:r>
            <a:r>
              <a:rPr lang="en-US" sz="2400">
                <a:solidFill>
                  <a:schemeClr val="bg1"/>
                </a:solidFill>
              </a:rPr>
              <a:t> The outer planets include Jupiter, Saturn, Uranus, Neptune, and Pluto.</a:t>
            </a:r>
          </a:p>
          <a:p>
            <a:pPr marL="228600" indent="-228600">
              <a:lnSpc>
                <a:spcPct val="90000"/>
              </a:lnSpc>
              <a:buClr>
                <a:srgbClr val="FFCC00"/>
              </a:buClr>
              <a:buFont typeface="Times" pitchFamily="18" charset="0"/>
              <a:buChar char="•"/>
            </a:pPr>
            <a:r>
              <a:rPr lang="en-US" sz="2400">
                <a:solidFill>
                  <a:schemeClr val="bg1"/>
                </a:solidFill>
              </a:rPr>
              <a:t>Gas Giants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07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07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070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0704">
                                            <p:txEl>
                                              <p:pRg st="4" end="4"/>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370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5779"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endParaRPr lang="en-US" sz="2800">
              <a:solidFill>
                <a:srgbClr val="FFCC00"/>
              </a:solidFill>
            </a:endParaRPr>
          </a:p>
        </p:txBody>
      </p:sp>
      <p:sp>
        <p:nvSpPr>
          <p:cNvPr id="75780" name="Rectangle 11"/>
          <p:cNvSpPr>
            <a:spLocks noChangeArrowheads="1"/>
          </p:cNvSpPr>
          <p:nvPr/>
        </p:nvSpPr>
        <p:spPr bwMode="auto">
          <a:xfrm>
            <a:off x="800100" y="1411288"/>
            <a:ext cx="7072313" cy="3192462"/>
          </a:xfrm>
          <a:prstGeom prst="rect">
            <a:avLst/>
          </a:prstGeom>
          <a:noFill/>
          <a:ln w="12700">
            <a:noFill/>
            <a:miter lim="800000"/>
            <a:headEnd/>
            <a:tailEnd/>
          </a:ln>
        </p:spPr>
        <p:txBody>
          <a:bodyPr lIns="90487" tIns="44450" rIns="90487" bIns="44450">
            <a:spAutoFit/>
          </a:bodyPr>
          <a:lstStyle/>
          <a:p>
            <a:pPr>
              <a:spcAft>
                <a:spcPct val="50000"/>
              </a:spcAft>
            </a:pPr>
            <a:r>
              <a:rPr lang="en-US" sz="2400" b="1">
                <a:solidFill>
                  <a:srgbClr val="FFCC00"/>
                </a:solidFill>
              </a:rPr>
              <a:t>1. </a:t>
            </a:r>
            <a:r>
              <a:rPr lang="en-US" sz="2400">
                <a:solidFill>
                  <a:srgbClr val="FFCC00"/>
                </a:solidFill>
              </a:rPr>
              <a:t>According to the information above, which planet has the oldest surface?</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planet A</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planet B</a:t>
            </a:r>
          </a:p>
          <a:p>
            <a:pPr>
              <a:spcAft>
                <a:spcPct val="50000"/>
              </a:spcAft>
            </a:pPr>
            <a:r>
              <a:rPr lang="en-US" sz="2400" b="1">
                <a:solidFill>
                  <a:srgbClr val="FFCC00"/>
                </a:solidFill>
              </a:rPr>
              <a:t>C</a:t>
            </a:r>
            <a:r>
              <a:rPr lang="en-US" sz="2400" b="1">
                <a:solidFill>
                  <a:schemeClr val="bg1"/>
                </a:solidFill>
              </a:rPr>
              <a:t> </a:t>
            </a:r>
            <a:r>
              <a:rPr lang="en-US" sz="2400">
                <a:solidFill>
                  <a:srgbClr val="FFCC00"/>
                </a:solidFill>
              </a:rPr>
              <a:t>planet C</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planet D</a:t>
            </a:r>
          </a:p>
        </p:txBody>
      </p:sp>
      <p:sp>
        <p:nvSpPr>
          <p:cNvPr id="75781"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5782"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pic>
        <p:nvPicPr>
          <p:cNvPr id="75783" name="Picture 20" descr="HST-G6_Ch11_pg339_117c.jpg                                     0008C2A5Seagate                        BC5C1CAB:"/>
          <p:cNvPicPr>
            <a:picLocks noChangeAspect="1" noChangeArrowheads="1"/>
          </p:cNvPicPr>
          <p:nvPr/>
        </p:nvPicPr>
        <p:blipFill>
          <a:blip r:embed="rId4" cstate="print"/>
          <a:srcRect/>
          <a:stretch>
            <a:fillRect/>
          </a:stretch>
        </p:blipFill>
        <p:spPr bwMode="auto">
          <a:xfrm>
            <a:off x="4191000" y="2667000"/>
            <a:ext cx="3568700" cy="2279650"/>
          </a:xfrm>
          <a:prstGeom prst="rect">
            <a:avLst/>
          </a:prstGeom>
          <a:noFill/>
          <a:ln w="9525">
            <a:noFill/>
            <a:miter lim="800000"/>
            <a:headEnd/>
            <a:tailEnd/>
          </a:ln>
        </p:spPr>
      </p:pic>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6803"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endParaRPr lang="en-US" sz="2800">
              <a:solidFill>
                <a:srgbClr val="FFCC00"/>
              </a:solidFill>
            </a:endParaRPr>
          </a:p>
        </p:txBody>
      </p:sp>
      <p:sp>
        <p:nvSpPr>
          <p:cNvPr id="76804" name="Rectangle 11"/>
          <p:cNvSpPr>
            <a:spLocks noChangeArrowheads="1"/>
          </p:cNvSpPr>
          <p:nvPr/>
        </p:nvSpPr>
        <p:spPr bwMode="auto">
          <a:xfrm>
            <a:off x="800100" y="1066800"/>
            <a:ext cx="7667625" cy="3192463"/>
          </a:xfrm>
          <a:prstGeom prst="rect">
            <a:avLst/>
          </a:prstGeom>
          <a:noFill/>
          <a:ln w="12700">
            <a:noFill/>
            <a:miter lim="800000"/>
            <a:headEnd/>
            <a:tailEnd/>
          </a:ln>
        </p:spPr>
        <p:txBody>
          <a:bodyPr lIns="90487" tIns="44450" rIns="90487" bIns="44450">
            <a:spAutoFit/>
          </a:bodyPr>
          <a:lstStyle/>
          <a:p>
            <a:pPr>
              <a:spcAft>
                <a:spcPct val="50000"/>
              </a:spcAft>
            </a:pPr>
            <a:r>
              <a:rPr lang="en-US" sz="2400" b="1">
                <a:solidFill>
                  <a:srgbClr val="FFCC00"/>
                </a:solidFill>
              </a:rPr>
              <a:t>2. </a:t>
            </a:r>
            <a:r>
              <a:rPr lang="en-US" sz="2400">
                <a:solidFill>
                  <a:srgbClr val="FFCC00"/>
                </a:solidFill>
              </a:rPr>
              <a:t>How many more craters per square kilometer are there on planet C than on planet B?</a:t>
            </a:r>
            <a:endParaRPr lang="en-US" sz="2400">
              <a:solidFill>
                <a:schemeClr val="bg1"/>
              </a:solidFill>
            </a:endParaRP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46 craters per square kilometer</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24 craters per square kilometer</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22 craters per square kilometer</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6 craters per square kilometer</a:t>
            </a:r>
          </a:p>
        </p:txBody>
      </p:sp>
      <p:sp>
        <p:nvSpPr>
          <p:cNvPr id="76805"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6806"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pic>
        <p:nvPicPr>
          <p:cNvPr id="76807" name="Picture 16" descr="HST-G6_Ch11_pg339_117a.jpg                                     0008C2A5Seagate                        BC5C1CAB:"/>
          <p:cNvPicPr>
            <a:picLocks noChangeAspect="1" noChangeArrowheads="1"/>
          </p:cNvPicPr>
          <p:nvPr/>
        </p:nvPicPr>
        <p:blipFill>
          <a:blip r:embed="rId4" cstate="print"/>
          <a:srcRect/>
          <a:stretch>
            <a:fillRect/>
          </a:stretch>
        </p:blipFill>
        <p:spPr bwMode="auto">
          <a:xfrm>
            <a:off x="6096000" y="2332038"/>
            <a:ext cx="2157413" cy="1411287"/>
          </a:xfrm>
          <a:prstGeom prst="rect">
            <a:avLst/>
          </a:prstGeom>
          <a:noFill/>
          <a:ln w="9525">
            <a:noFill/>
            <a:miter lim="800000"/>
            <a:headEnd/>
            <a:tailEnd/>
          </a:ln>
        </p:spPr>
      </p:pic>
      <p:pic>
        <p:nvPicPr>
          <p:cNvPr id="76808" name="Picture 17" descr="HST-G6_Ch11_pg339_117b.jpg                                     0008C2A5Seagate                        BC5C1CAB:"/>
          <p:cNvPicPr>
            <a:picLocks noChangeAspect="1" noChangeArrowheads="1"/>
          </p:cNvPicPr>
          <p:nvPr/>
        </p:nvPicPr>
        <p:blipFill>
          <a:blip r:embed="rId5" cstate="print"/>
          <a:srcRect/>
          <a:stretch>
            <a:fillRect/>
          </a:stretch>
        </p:blipFill>
        <p:spPr bwMode="auto">
          <a:xfrm>
            <a:off x="1173163" y="4495800"/>
            <a:ext cx="2179637" cy="1412875"/>
          </a:xfrm>
          <a:prstGeom prst="rect">
            <a:avLst/>
          </a:prstGeom>
          <a:noFill/>
          <a:ln w="9525">
            <a:noFill/>
            <a:miter lim="800000"/>
            <a:headEnd/>
            <a:tailEnd/>
          </a:ln>
        </p:spPr>
      </p:pic>
      <p:pic>
        <p:nvPicPr>
          <p:cNvPr id="76809" name="Picture 18" descr="HST-G6_Ch11_pg339_117c.jpg                                     0008C2A5Seagate                        BC5C1CAB:"/>
          <p:cNvPicPr>
            <a:picLocks noChangeAspect="1" noChangeArrowheads="1"/>
          </p:cNvPicPr>
          <p:nvPr/>
        </p:nvPicPr>
        <p:blipFill>
          <a:blip r:embed="rId6" cstate="print"/>
          <a:srcRect/>
          <a:stretch>
            <a:fillRect/>
          </a:stretch>
        </p:blipFill>
        <p:spPr bwMode="auto">
          <a:xfrm>
            <a:off x="3505200" y="4505325"/>
            <a:ext cx="2197100" cy="1403350"/>
          </a:xfrm>
          <a:prstGeom prst="rect">
            <a:avLst/>
          </a:prstGeom>
          <a:noFill/>
          <a:ln w="9525">
            <a:noFill/>
            <a:miter lim="800000"/>
            <a:headEnd/>
            <a:tailEnd/>
          </a:ln>
        </p:spPr>
      </p:pic>
      <p:pic>
        <p:nvPicPr>
          <p:cNvPr id="76810" name="Picture 19" descr="HST-G6_Ch11_pg339_117d.jpg                                     0008C2A5Seagate                        BC5C1CAB:"/>
          <p:cNvPicPr>
            <a:picLocks noChangeAspect="1" noChangeArrowheads="1"/>
          </p:cNvPicPr>
          <p:nvPr/>
        </p:nvPicPr>
        <p:blipFill>
          <a:blip r:embed="rId7" cstate="print"/>
          <a:srcRect/>
          <a:stretch>
            <a:fillRect/>
          </a:stretch>
        </p:blipFill>
        <p:spPr bwMode="auto">
          <a:xfrm>
            <a:off x="5867400" y="4525963"/>
            <a:ext cx="2133600" cy="1381125"/>
          </a:xfrm>
          <a:prstGeom prst="rect">
            <a:avLst/>
          </a:prstGeom>
          <a:noFill/>
          <a:ln w="9525">
            <a:noFill/>
            <a:miter lim="800000"/>
            <a:headEnd/>
            <a:tailEnd/>
          </a:ln>
        </p:spPr>
      </p:pic>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7827"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endParaRPr lang="en-US" sz="2800">
              <a:solidFill>
                <a:srgbClr val="FFCC00"/>
              </a:solidFill>
            </a:endParaRPr>
          </a:p>
        </p:txBody>
      </p:sp>
      <p:sp>
        <p:nvSpPr>
          <p:cNvPr id="77828" name="Rectangle 11"/>
          <p:cNvSpPr>
            <a:spLocks noChangeArrowheads="1"/>
          </p:cNvSpPr>
          <p:nvPr/>
        </p:nvSpPr>
        <p:spPr bwMode="auto">
          <a:xfrm>
            <a:off x="800100" y="1066800"/>
            <a:ext cx="7300913" cy="3192463"/>
          </a:xfrm>
          <a:prstGeom prst="rect">
            <a:avLst/>
          </a:prstGeom>
          <a:noFill/>
          <a:ln w="12700">
            <a:noFill/>
            <a:miter lim="800000"/>
            <a:headEnd/>
            <a:tailEnd/>
          </a:ln>
        </p:spPr>
        <p:txBody>
          <a:bodyPr lIns="90487" tIns="44450" rIns="90487" bIns="44450">
            <a:spAutoFit/>
          </a:bodyPr>
          <a:lstStyle/>
          <a:p>
            <a:pPr>
              <a:spcAft>
                <a:spcPct val="50000"/>
              </a:spcAft>
            </a:pPr>
            <a:r>
              <a:rPr lang="en-US" sz="2400" b="1">
                <a:solidFill>
                  <a:srgbClr val="FFCC00"/>
                </a:solidFill>
              </a:rPr>
              <a:t>2. </a:t>
            </a:r>
            <a:r>
              <a:rPr lang="en-US" sz="2400">
                <a:solidFill>
                  <a:srgbClr val="FFCC00"/>
                </a:solidFill>
              </a:rPr>
              <a:t>How many more craters per square kilometer are there on planet C than on planet B?</a:t>
            </a:r>
            <a:endParaRPr lang="en-US" sz="2400">
              <a:solidFill>
                <a:schemeClr val="bg1"/>
              </a:solidFill>
            </a:endParaRPr>
          </a:p>
          <a:p>
            <a:pPr>
              <a:spcAft>
                <a:spcPct val="50000"/>
              </a:spcAft>
            </a:pPr>
            <a:r>
              <a:rPr lang="en-US" sz="2400" b="1">
                <a:solidFill>
                  <a:srgbClr val="FFCC00"/>
                </a:solidFill>
              </a:rPr>
              <a:t>F</a:t>
            </a:r>
            <a:r>
              <a:rPr lang="en-US" sz="2400" b="1">
                <a:solidFill>
                  <a:schemeClr val="bg1"/>
                </a:solidFill>
              </a:rPr>
              <a:t> </a:t>
            </a:r>
            <a:r>
              <a:rPr lang="en-US" sz="2400">
                <a:solidFill>
                  <a:srgbClr val="FFCC00"/>
                </a:solidFill>
              </a:rPr>
              <a:t>46 craters per square kilometer</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24 craters per square kilometer</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22 craters per square kilometer</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6 craters per square kilometer</a:t>
            </a:r>
          </a:p>
        </p:txBody>
      </p:sp>
      <p:sp>
        <p:nvSpPr>
          <p:cNvPr id="77829"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7830"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pic>
        <p:nvPicPr>
          <p:cNvPr id="77831" name="Picture 16" descr="HST-G6_Ch11_pg339_117a.jpg                                     0008C2A5Seagate                        BC5C1CAB:"/>
          <p:cNvPicPr>
            <a:picLocks noChangeAspect="1" noChangeArrowheads="1"/>
          </p:cNvPicPr>
          <p:nvPr/>
        </p:nvPicPr>
        <p:blipFill>
          <a:blip r:embed="rId4" cstate="print"/>
          <a:srcRect/>
          <a:stretch>
            <a:fillRect/>
          </a:stretch>
        </p:blipFill>
        <p:spPr bwMode="auto">
          <a:xfrm>
            <a:off x="6096000" y="2332038"/>
            <a:ext cx="2157413" cy="1411287"/>
          </a:xfrm>
          <a:prstGeom prst="rect">
            <a:avLst/>
          </a:prstGeom>
          <a:noFill/>
          <a:ln w="9525">
            <a:noFill/>
            <a:miter lim="800000"/>
            <a:headEnd/>
            <a:tailEnd/>
          </a:ln>
        </p:spPr>
      </p:pic>
      <p:pic>
        <p:nvPicPr>
          <p:cNvPr id="77832" name="Picture 17" descr="HST-G6_Ch11_pg339_117b.jpg                                     0008C2A5Seagate                        BC5C1CAB:"/>
          <p:cNvPicPr>
            <a:picLocks noChangeAspect="1" noChangeArrowheads="1"/>
          </p:cNvPicPr>
          <p:nvPr/>
        </p:nvPicPr>
        <p:blipFill>
          <a:blip r:embed="rId5" cstate="print"/>
          <a:srcRect/>
          <a:stretch>
            <a:fillRect/>
          </a:stretch>
        </p:blipFill>
        <p:spPr bwMode="auto">
          <a:xfrm>
            <a:off x="1173163" y="4495800"/>
            <a:ext cx="2179637" cy="1412875"/>
          </a:xfrm>
          <a:prstGeom prst="rect">
            <a:avLst/>
          </a:prstGeom>
          <a:noFill/>
          <a:ln w="9525">
            <a:noFill/>
            <a:miter lim="800000"/>
            <a:headEnd/>
            <a:tailEnd/>
          </a:ln>
        </p:spPr>
      </p:pic>
      <p:pic>
        <p:nvPicPr>
          <p:cNvPr id="77833" name="Picture 18" descr="HST-G6_Ch11_pg339_117c.jpg                                     0008C2A5Seagate                        BC5C1CAB:"/>
          <p:cNvPicPr>
            <a:picLocks noChangeAspect="1" noChangeArrowheads="1"/>
          </p:cNvPicPr>
          <p:nvPr/>
        </p:nvPicPr>
        <p:blipFill>
          <a:blip r:embed="rId6" cstate="print"/>
          <a:srcRect/>
          <a:stretch>
            <a:fillRect/>
          </a:stretch>
        </p:blipFill>
        <p:spPr bwMode="auto">
          <a:xfrm>
            <a:off x="3505200" y="4505325"/>
            <a:ext cx="2197100" cy="1403350"/>
          </a:xfrm>
          <a:prstGeom prst="rect">
            <a:avLst/>
          </a:prstGeom>
          <a:noFill/>
          <a:ln w="9525">
            <a:noFill/>
            <a:miter lim="800000"/>
            <a:headEnd/>
            <a:tailEnd/>
          </a:ln>
        </p:spPr>
      </p:pic>
      <p:pic>
        <p:nvPicPr>
          <p:cNvPr id="77834" name="Picture 19" descr="HST-G6_Ch11_pg339_117d.jpg                                     0008C2A5Seagate                        BC5C1CAB:"/>
          <p:cNvPicPr>
            <a:picLocks noChangeAspect="1" noChangeArrowheads="1"/>
          </p:cNvPicPr>
          <p:nvPr/>
        </p:nvPicPr>
        <p:blipFill>
          <a:blip r:embed="rId7" cstate="print"/>
          <a:srcRect/>
          <a:stretch>
            <a:fillRect/>
          </a:stretch>
        </p:blipFill>
        <p:spPr bwMode="auto">
          <a:xfrm>
            <a:off x="5867400" y="4525963"/>
            <a:ext cx="2133600" cy="1381125"/>
          </a:xfrm>
          <a:prstGeom prst="rect">
            <a:avLst/>
          </a:prstGeom>
          <a:noFill/>
          <a:ln w="9525">
            <a:noFill/>
            <a:miter lim="800000"/>
            <a:headEnd/>
            <a:tailEnd/>
          </a:ln>
        </p:spPr>
      </p:pic>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8851" name="Rectangle 10"/>
          <p:cNvSpPr>
            <a:spLocks noChangeArrowheads="1"/>
          </p:cNvSpPr>
          <p:nvPr/>
        </p:nvSpPr>
        <p:spPr bwMode="auto">
          <a:xfrm>
            <a:off x="762000" y="1219200"/>
            <a:ext cx="7705725" cy="515938"/>
          </a:xfrm>
          <a:prstGeom prst="rect">
            <a:avLst/>
          </a:prstGeom>
          <a:noFill/>
          <a:ln w="12700">
            <a:noFill/>
            <a:miter lim="800000"/>
            <a:headEnd/>
            <a:tailEnd/>
          </a:ln>
        </p:spPr>
        <p:txBody>
          <a:bodyPr lIns="90487" tIns="44450" rIns="90487" bIns="44450">
            <a:spAutoFit/>
          </a:bodyPr>
          <a:lstStyle/>
          <a:p>
            <a:r>
              <a:rPr lang="en-US" sz="2800" b="1">
                <a:solidFill>
                  <a:srgbClr val="FFCC00"/>
                </a:solidFill>
              </a:rPr>
              <a:t>Math</a:t>
            </a:r>
            <a:endParaRPr lang="en-US" sz="2800">
              <a:solidFill>
                <a:srgbClr val="FFCC00"/>
              </a:solidFill>
            </a:endParaRPr>
          </a:p>
        </p:txBody>
      </p:sp>
      <p:sp>
        <p:nvSpPr>
          <p:cNvPr id="78852" name="Rectangle 11"/>
          <p:cNvSpPr>
            <a:spLocks noChangeArrowheads="1"/>
          </p:cNvSpPr>
          <p:nvPr/>
        </p:nvSpPr>
        <p:spPr bwMode="auto">
          <a:xfrm>
            <a:off x="762000" y="1905000"/>
            <a:ext cx="7696200" cy="454025"/>
          </a:xfrm>
          <a:prstGeom prst="rect">
            <a:avLst/>
          </a:prstGeom>
          <a:noFill/>
          <a:ln w="12700">
            <a:noFill/>
            <a:miter lim="800000"/>
            <a:headEnd/>
            <a:tailEnd/>
          </a:ln>
        </p:spPr>
        <p:txBody>
          <a:bodyPr lIns="90487" tIns="44450" rIns="90487" bIns="44450">
            <a:spAutoFit/>
          </a:bodyPr>
          <a:lstStyle/>
          <a:p>
            <a:pPr>
              <a:buClr>
                <a:srgbClr val="FFCC00"/>
              </a:buClr>
            </a:pPr>
            <a:r>
              <a:rPr lang="en-US" sz="2400">
                <a:solidFill>
                  <a:schemeClr val="bg1"/>
                </a:solidFill>
              </a:rPr>
              <a:t>Read each question, and choose the best answer.</a:t>
            </a:r>
            <a:endParaRPr lang="en-US" sz="2400" b="1">
              <a:solidFill>
                <a:schemeClr val="bg1"/>
              </a:solidFill>
            </a:endParaRPr>
          </a:p>
        </p:txBody>
      </p:sp>
      <p:sp>
        <p:nvSpPr>
          <p:cNvPr id="78853" name="Rectangle 12"/>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78854"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79875" name="Rectangle 11"/>
          <p:cNvSpPr>
            <a:spLocks noChangeArrowheads="1"/>
          </p:cNvSpPr>
          <p:nvPr/>
        </p:nvSpPr>
        <p:spPr bwMode="auto">
          <a:xfrm>
            <a:off x="762000" y="1244600"/>
            <a:ext cx="7696200" cy="3557588"/>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1. </a:t>
            </a:r>
            <a:r>
              <a:rPr lang="en-US" sz="2400">
                <a:solidFill>
                  <a:srgbClr val="FFCC00"/>
                </a:solidFill>
              </a:rPr>
              <a:t>Venus’s surface gravity is 91% of Earth’s. If an object weighs 12 N on Earth, how much would it weigh on Venus?</a:t>
            </a:r>
            <a:endParaRPr lang="en-US" sz="2400">
              <a:solidFill>
                <a:schemeClr val="bg1"/>
              </a:solidFill>
            </a:endParaRPr>
          </a:p>
          <a:p>
            <a:pPr marL="347663" indent="-347663">
              <a:spcAft>
                <a:spcPct val="50000"/>
              </a:spcAft>
            </a:pPr>
            <a:r>
              <a:rPr lang="en-US" sz="2400" b="1">
                <a:solidFill>
                  <a:srgbClr val="FFCC00"/>
                </a:solidFill>
              </a:rPr>
              <a:t>A</a:t>
            </a:r>
            <a:r>
              <a:rPr lang="en-US" sz="2400" b="1">
                <a:solidFill>
                  <a:schemeClr val="bg1"/>
                </a:solidFill>
              </a:rPr>
              <a:t> </a:t>
            </a:r>
            <a:r>
              <a:rPr lang="en-US" sz="2400">
                <a:solidFill>
                  <a:schemeClr val="bg1"/>
                </a:solidFill>
              </a:rPr>
              <a:t>53 N</a:t>
            </a:r>
          </a:p>
          <a:p>
            <a:pPr marL="347663" indent="-347663">
              <a:spcAft>
                <a:spcPct val="50000"/>
              </a:spcAft>
            </a:pPr>
            <a:r>
              <a:rPr lang="en-US" sz="2400" b="1">
                <a:solidFill>
                  <a:srgbClr val="FFCC00"/>
                </a:solidFill>
              </a:rPr>
              <a:t>B</a:t>
            </a:r>
            <a:r>
              <a:rPr lang="en-US" sz="2400" b="1">
                <a:solidFill>
                  <a:schemeClr val="bg1"/>
                </a:solidFill>
              </a:rPr>
              <a:t> </a:t>
            </a:r>
            <a:r>
              <a:rPr lang="en-US" sz="2400">
                <a:solidFill>
                  <a:schemeClr val="bg1"/>
                </a:solidFill>
              </a:rPr>
              <a:t>13 N</a:t>
            </a:r>
          </a:p>
          <a:p>
            <a:pPr marL="347663" indent="-347663">
              <a:spcAft>
                <a:spcPct val="50000"/>
              </a:spcAft>
            </a:pPr>
            <a:r>
              <a:rPr lang="en-US" sz="2400" b="1">
                <a:solidFill>
                  <a:srgbClr val="FFCC00"/>
                </a:solidFill>
              </a:rPr>
              <a:t>C</a:t>
            </a:r>
            <a:r>
              <a:rPr lang="en-US" sz="2400" b="1">
                <a:solidFill>
                  <a:schemeClr val="bg1"/>
                </a:solidFill>
              </a:rPr>
              <a:t> </a:t>
            </a:r>
            <a:r>
              <a:rPr lang="en-US" sz="2400">
                <a:solidFill>
                  <a:schemeClr val="bg1"/>
                </a:solidFill>
              </a:rPr>
              <a:t>11 N</a:t>
            </a:r>
          </a:p>
          <a:p>
            <a:pPr marL="347663" indent="-347663">
              <a:spcAft>
                <a:spcPct val="50000"/>
              </a:spcAft>
            </a:pPr>
            <a:r>
              <a:rPr lang="en-US" sz="2400" b="1">
                <a:solidFill>
                  <a:srgbClr val="FFCC00"/>
                </a:solidFill>
              </a:rPr>
              <a:t>D</a:t>
            </a:r>
            <a:r>
              <a:rPr lang="en-US" sz="2400" b="1">
                <a:solidFill>
                  <a:schemeClr val="bg1"/>
                </a:solidFill>
              </a:rPr>
              <a:t> </a:t>
            </a:r>
            <a:r>
              <a:rPr lang="en-US" sz="2400">
                <a:solidFill>
                  <a:schemeClr val="bg1"/>
                </a:solidFill>
              </a:rPr>
              <a:t>8 N</a:t>
            </a:r>
          </a:p>
        </p:txBody>
      </p:sp>
      <p:sp>
        <p:nvSpPr>
          <p:cNvPr id="79876" name="Rectangle 12"/>
          <p:cNvSpPr>
            <a:spLocks noChangeArrowheads="1"/>
          </p:cNvSpPr>
          <p:nvPr/>
        </p:nvSpPr>
        <p:spPr bwMode="auto">
          <a:xfrm>
            <a:off x="1120775" y="152400"/>
            <a:ext cx="1868488" cy="579438"/>
          </a:xfrm>
          <a:prstGeom prst="rect">
            <a:avLst/>
          </a:prstGeom>
          <a:noFill/>
          <a:ln w="12700">
            <a:noFill/>
            <a:miter lim="800000"/>
            <a:headEnd/>
            <a:tailEnd/>
          </a:ln>
        </p:spPr>
        <p:txBody>
          <a:bodyPr wrap="none">
            <a:spAutoFit/>
          </a:bodyPr>
          <a:lstStyle/>
          <a:p>
            <a:pPr algn="ctr"/>
            <a:r>
              <a:rPr lang="en-US" sz="2800" b="1">
                <a:solidFill>
                  <a:schemeClr val="bg1"/>
                </a:solidFill>
              </a:rPr>
              <a:t>Chapter</a:t>
            </a:r>
            <a:r>
              <a:rPr lang="en-US" sz="3200" b="1">
                <a:solidFill>
                  <a:schemeClr val="bg1"/>
                </a:solidFill>
              </a:rPr>
              <a:t> 3</a:t>
            </a:r>
            <a:endParaRPr lang="en-US" sz="2800" b="1">
              <a:solidFill>
                <a:schemeClr val="bg1"/>
              </a:solidFill>
            </a:endParaRPr>
          </a:p>
        </p:txBody>
      </p:sp>
      <p:sp>
        <p:nvSpPr>
          <p:cNvPr id="79877" name="Text Box 14"/>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0899" name="Rectangle 10"/>
          <p:cNvSpPr>
            <a:spLocks noChangeArrowheads="1"/>
          </p:cNvSpPr>
          <p:nvPr/>
        </p:nvSpPr>
        <p:spPr bwMode="auto">
          <a:xfrm>
            <a:off x="762000" y="1244600"/>
            <a:ext cx="7696200" cy="3557588"/>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1. </a:t>
            </a:r>
            <a:r>
              <a:rPr lang="en-US" sz="2400">
                <a:solidFill>
                  <a:srgbClr val="FFCC00"/>
                </a:solidFill>
              </a:rPr>
              <a:t>Venus’s surface gravity is 91% of Earth’s. If an object weighs 12 N on Earth, how much would it weigh on Venus?</a:t>
            </a:r>
            <a:endParaRPr lang="en-US" sz="2400">
              <a:solidFill>
                <a:schemeClr val="bg1"/>
              </a:solidFill>
            </a:endParaRPr>
          </a:p>
          <a:p>
            <a:pPr marL="347663" indent="-347663">
              <a:spcAft>
                <a:spcPct val="50000"/>
              </a:spcAft>
            </a:pPr>
            <a:r>
              <a:rPr lang="en-US" sz="2400" b="1">
                <a:solidFill>
                  <a:srgbClr val="FFCC00"/>
                </a:solidFill>
              </a:rPr>
              <a:t>A</a:t>
            </a:r>
            <a:r>
              <a:rPr lang="en-US" sz="2400" b="1">
                <a:solidFill>
                  <a:schemeClr val="bg1"/>
                </a:solidFill>
              </a:rPr>
              <a:t> </a:t>
            </a:r>
            <a:r>
              <a:rPr lang="en-US" sz="2400">
                <a:solidFill>
                  <a:schemeClr val="bg1"/>
                </a:solidFill>
              </a:rPr>
              <a:t>53 N</a:t>
            </a:r>
          </a:p>
          <a:p>
            <a:pPr marL="347663" indent="-347663">
              <a:spcAft>
                <a:spcPct val="50000"/>
              </a:spcAft>
            </a:pPr>
            <a:r>
              <a:rPr lang="en-US" sz="2400" b="1">
                <a:solidFill>
                  <a:srgbClr val="FFCC00"/>
                </a:solidFill>
              </a:rPr>
              <a:t>B</a:t>
            </a:r>
            <a:r>
              <a:rPr lang="en-US" sz="2400" b="1">
                <a:solidFill>
                  <a:schemeClr val="bg1"/>
                </a:solidFill>
              </a:rPr>
              <a:t> </a:t>
            </a:r>
            <a:r>
              <a:rPr lang="en-US" sz="2400">
                <a:solidFill>
                  <a:schemeClr val="bg1"/>
                </a:solidFill>
              </a:rPr>
              <a:t>13 N</a:t>
            </a:r>
          </a:p>
          <a:p>
            <a:pPr marL="347663" indent="-347663">
              <a:spcAft>
                <a:spcPct val="50000"/>
              </a:spcAft>
            </a:pPr>
            <a:r>
              <a:rPr lang="en-US" sz="2400" b="1">
                <a:solidFill>
                  <a:srgbClr val="FFCC00"/>
                </a:solidFill>
              </a:rPr>
              <a:t>C</a:t>
            </a:r>
            <a:r>
              <a:rPr lang="en-US" sz="2400" b="1">
                <a:solidFill>
                  <a:schemeClr val="bg1"/>
                </a:solidFill>
              </a:rPr>
              <a:t> </a:t>
            </a:r>
            <a:r>
              <a:rPr lang="en-US" sz="2400">
                <a:solidFill>
                  <a:srgbClr val="FFCC00"/>
                </a:solidFill>
              </a:rPr>
              <a:t>11 N</a:t>
            </a:r>
          </a:p>
          <a:p>
            <a:pPr marL="347663" indent="-347663">
              <a:spcAft>
                <a:spcPct val="50000"/>
              </a:spcAft>
            </a:pPr>
            <a:r>
              <a:rPr lang="en-US" sz="2400" b="1">
                <a:solidFill>
                  <a:srgbClr val="FFCC00"/>
                </a:solidFill>
              </a:rPr>
              <a:t>D</a:t>
            </a:r>
            <a:r>
              <a:rPr lang="en-US" sz="2400" b="1">
                <a:solidFill>
                  <a:schemeClr val="bg1"/>
                </a:solidFill>
              </a:rPr>
              <a:t> </a:t>
            </a:r>
            <a:r>
              <a:rPr lang="en-US" sz="2400">
                <a:solidFill>
                  <a:schemeClr val="bg1"/>
                </a:solidFill>
              </a:rPr>
              <a:t>8 N</a:t>
            </a:r>
          </a:p>
        </p:txBody>
      </p:sp>
      <p:sp>
        <p:nvSpPr>
          <p:cNvPr id="80900" name="Rectangle 11"/>
          <p:cNvSpPr>
            <a:spLocks noChangeArrowheads="1"/>
          </p:cNvSpPr>
          <p:nvPr/>
        </p:nvSpPr>
        <p:spPr bwMode="auto">
          <a:xfrm>
            <a:off x="1120775" y="152400"/>
            <a:ext cx="1868488" cy="579438"/>
          </a:xfrm>
          <a:prstGeom prst="rect">
            <a:avLst/>
          </a:prstGeom>
          <a:noFill/>
          <a:ln w="12700">
            <a:noFill/>
            <a:miter lim="800000"/>
            <a:headEnd/>
            <a:tailEnd/>
          </a:ln>
        </p:spPr>
        <p:txBody>
          <a:bodyPr wrap="none">
            <a:spAutoFit/>
          </a:bodyPr>
          <a:lstStyle/>
          <a:p>
            <a:pPr algn="ctr"/>
            <a:r>
              <a:rPr lang="en-US" sz="2800" b="1">
                <a:solidFill>
                  <a:schemeClr val="bg1"/>
                </a:solidFill>
              </a:rPr>
              <a:t>Chapter</a:t>
            </a:r>
            <a:r>
              <a:rPr lang="en-US" sz="3200" b="1">
                <a:solidFill>
                  <a:schemeClr val="bg1"/>
                </a:solidFill>
              </a:rPr>
              <a:t> 3</a:t>
            </a:r>
            <a:endParaRPr lang="en-US" sz="2800" b="1">
              <a:solidFill>
                <a:schemeClr val="bg1"/>
              </a:solidFill>
            </a:endParaRPr>
          </a:p>
        </p:txBody>
      </p:sp>
      <p:sp>
        <p:nvSpPr>
          <p:cNvPr id="80901"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1923" name="Rectangle 10"/>
          <p:cNvSpPr>
            <a:spLocks noChangeArrowheads="1"/>
          </p:cNvSpPr>
          <p:nvPr/>
        </p:nvSpPr>
        <p:spPr bwMode="auto">
          <a:xfrm>
            <a:off x="762000" y="1244600"/>
            <a:ext cx="7696200" cy="4105275"/>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2. </a:t>
            </a:r>
            <a:r>
              <a:rPr lang="en-US" sz="2400">
                <a:solidFill>
                  <a:srgbClr val="FFCC00"/>
                </a:solidFill>
              </a:rPr>
              <a:t>Earth’s overall density is 5.52 g/cm3, while Saturn’s density is 0.69 g/cm3. How many times denser is Earth than Saturn?</a:t>
            </a:r>
            <a:endParaRPr lang="en-US" sz="2400">
              <a:solidFill>
                <a:schemeClr val="bg1"/>
              </a:solidFill>
            </a:endParaRPr>
          </a:p>
          <a:p>
            <a:pPr marL="347663" indent="-347663">
              <a:spcAft>
                <a:spcPct val="50000"/>
              </a:spcAft>
            </a:pPr>
            <a:r>
              <a:rPr lang="en-US" sz="2400" b="1">
                <a:solidFill>
                  <a:srgbClr val="FFCC00"/>
                </a:solidFill>
              </a:rPr>
              <a:t>F</a:t>
            </a:r>
            <a:r>
              <a:rPr lang="en-US" sz="2400" b="1">
                <a:solidFill>
                  <a:schemeClr val="bg1"/>
                </a:solidFill>
              </a:rPr>
              <a:t> </a:t>
            </a:r>
            <a:r>
              <a:rPr lang="en-US" sz="2400">
                <a:solidFill>
                  <a:schemeClr val="bg1"/>
                </a:solidFill>
              </a:rPr>
              <a:t>8 times</a:t>
            </a:r>
          </a:p>
          <a:p>
            <a:pPr marL="347663" indent="-347663">
              <a:spcAft>
                <a:spcPct val="50000"/>
              </a:spcAft>
            </a:pPr>
            <a:r>
              <a:rPr lang="en-US" sz="2400" b="1">
                <a:solidFill>
                  <a:srgbClr val="FFCC00"/>
                </a:solidFill>
              </a:rPr>
              <a:t>G</a:t>
            </a:r>
            <a:r>
              <a:rPr lang="en-US" sz="2400" b="1">
                <a:solidFill>
                  <a:schemeClr val="bg1"/>
                </a:solidFill>
              </a:rPr>
              <a:t> </a:t>
            </a:r>
            <a:r>
              <a:rPr lang="en-US" sz="2400">
                <a:solidFill>
                  <a:schemeClr val="bg1"/>
                </a:solidFill>
              </a:rPr>
              <a:t>9 times</a:t>
            </a:r>
          </a:p>
          <a:p>
            <a:pPr marL="347663" indent="-347663">
              <a:spcAft>
                <a:spcPct val="50000"/>
              </a:spcAft>
            </a:pPr>
            <a:r>
              <a:rPr lang="en-US" sz="2400" b="1">
                <a:solidFill>
                  <a:srgbClr val="FFCC00"/>
                </a:solidFill>
              </a:rPr>
              <a:t>H</a:t>
            </a:r>
            <a:r>
              <a:rPr lang="en-US" sz="2400" b="1">
                <a:solidFill>
                  <a:schemeClr val="bg1"/>
                </a:solidFill>
              </a:rPr>
              <a:t> </a:t>
            </a:r>
            <a:r>
              <a:rPr lang="en-US" sz="2400">
                <a:solidFill>
                  <a:schemeClr val="bg1"/>
                </a:solidFill>
              </a:rPr>
              <a:t>11 times</a:t>
            </a:r>
          </a:p>
          <a:p>
            <a:pPr marL="347663" indent="-347663">
              <a:spcAft>
                <a:spcPct val="50000"/>
              </a:spcAft>
            </a:pPr>
            <a:r>
              <a:rPr lang="en-US" sz="2400" b="1">
                <a:solidFill>
                  <a:srgbClr val="FFCC00"/>
                </a:solidFill>
              </a:rPr>
              <a:t>I</a:t>
            </a:r>
            <a:r>
              <a:rPr lang="en-US" sz="2400" b="1">
                <a:solidFill>
                  <a:schemeClr val="bg1"/>
                </a:solidFill>
              </a:rPr>
              <a:t>  </a:t>
            </a:r>
            <a:r>
              <a:rPr lang="en-US" sz="2400">
                <a:solidFill>
                  <a:schemeClr val="bg1"/>
                </a:solidFill>
              </a:rPr>
              <a:t>12 times</a:t>
            </a:r>
          </a:p>
          <a:p>
            <a:pPr marL="347663" indent="-347663">
              <a:spcAft>
                <a:spcPct val="50000"/>
              </a:spcAft>
            </a:pPr>
            <a:endParaRPr lang="en-US" sz="2400">
              <a:solidFill>
                <a:schemeClr val="bg1"/>
              </a:solidFill>
            </a:endParaRPr>
          </a:p>
        </p:txBody>
      </p:sp>
      <p:sp>
        <p:nvSpPr>
          <p:cNvPr id="81924"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1925"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2947" name="Rectangle 10"/>
          <p:cNvSpPr>
            <a:spLocks noChangeArrowheads="1"/>
          </p:cNvSpPr>
          <p:nvPr/>
        </p:nvSpPr>
        <p:spPr bwMode="auto">
          <a:xfrm>
            <a:off x="762000" y="1244600"/>
            <a:ext cx="7696200" cy="4105275"/>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2. </a:t>
            </a:r>
            <a:r>
              <a:rPr lang="en-US" sz="2400">
                <a:solidFill>
                  <a:srgbClr val="FFCC00"/>
                </a:solidFill>
              </a:rPr>
              <a:t>Earth’s overall density is 5.52 g/cm3, while Saturn’s density is 0.69 g/cm3. How many times denser is Earth than Saturn?</a:t>
            </a:r>
            <a:endParaRPr lang="en-US" sz="2400">
              <a:solidFill>
                <a:schemeClr val="bg1"/>
              </a:solidFill>
            </a:endParaRPr>
          </a:p>
          <a:p>
            <a:pPr marL="347663" indent="-347663">
              <a:spcAft>
                <a:spcPct val="50000"/>
              </a:spcAft>
            </a:pPr>
            <a:r>
              <a:rPr lang="en-US" sz="2400" b="1">
                <a:solidFill>
                  <a:srgbClr val="FFCC00"/>
                </a:solidFill>
              </a:rPr>
              <a:t>F</a:t>
            </a:r>
            <a:r>
              <a:rPr lang="en-US" sz="2400" b="1">
                <a:solidFill>
                  <a:schemeClr val="bg1"/>
                </a:solidFill>
              </a:rPr>
              <a:t> </a:t>
            </a:r>
            <a:r>
              <a:rPr lang="en-US" sz="2400">
                <a:solidFill>
                  <a:srgbClr val="FFCC00"/>
                </a:solidFill>
              </a:rPr>
              <a:t>8 times</a:t>
            </a:r>
          </a:p>
          <a:p>
            <a:pPr marL="347663" indent="-347663">
              <a:spcAft>
                <a:spcPct val="50000"/>
              </a:spcAft>
            </a:pPr>
            <a:r>
              <a:rPr lang="en-US" sz="2400" b="1">
                <a:solidFill>
                  <a:srgbClr val="FFCC00"/>
                </a:solidFill>
              </a:rPr>
              <a:t>G</a:t>
            </a:r>
            <a:r>
              <a:rPr lang="en-US" sz="2400" b="1">
                <a:solidFill>
                  <a:schemeClr val="bg1"/>
                </a:solidFill>
              </a:rPr>
              <a:t> </a:t>
            </a:r>
            <a:r>
              <a:rPr lang="en-US" sz="2400">
                <a:solidFill>
                  <a:schemeClr val="bg1"/>
                </a:solidFill>
              </a:rPr>
              <a:t>9 times</a:t>
            </a:r>
          </a:p>
          <a:p>
            <a:pPr marL="347663" indent="-347663">
              <a:spcAft>
                <a:spcPct val="50000"/>
              </a:spcAft>
            </a:pPr>
            <a:r>
              <a:rPr lang="en-US" sz="2400" b="1">
                <a:solidFill>
                  <a:srgbClr val="FFCC00"/>
                </a:solidFill>
              </a:rPr>
              <a:t>H</a:t>
            </a:r>
            <a:r>
              <a:rPr lang="en-US" sz="2400" b="1">
                <a:solidFill>
                  <a:schemeClr val="bg1"/>
                </a:solidFill>
              </a:rPr>
              <a:t> </a:t>
            </a:r>
            <a:r>
              <a:rPr lang="en-US" sz="2400">
                <a:solidFill>
                  <a:schemeClr val="bg1"/>
                </a:solidFill>
              </a:rPr>
              <a:t>11 times</a:t>
            </a:r>
          </a:p>
          <a:p>
            <a:pPr marL="347663" indent="-347663">
              <a:spcAft>
                <a:spcPct val="50000"/>
              </a:spcAft>
            </a:pPr>
            <a:r>
              <a:rPr lang="en-US" sz="2400" b="1">
                <a:solidFill>
                  <a:srgbClr val="FFCC00"/>
                </a:solidFill>
              </a:rPr>
              <a:t>I</a:t>
            </a:r>
            <a:r>
              <a:rPr lang="en-US" sz="2400" b="1">
                <a:solidFill>
                  <a:schemeClr val="bg1"/>
                </a:solidFill>
              </a:rPr>
              <a:t>  </a:t>
            </a:r>
            <a:r>
              <a:rPr lang="en-US" sz="2400">
                <a:solidFill>
                  <a:schemeClr val="bg1"/>
                </a:solidFill>
              </a:rPr>
              <a:t>12 times</a:t>
            </a:r>
          </a:p>
          <a:p>
            <a:pPr marL="347663" indent="-347663">
              <a:spcAft>
                <a:spcPct val="50000"/>
              </a:spcAft>
            </a:pPr>
            <a:endParaRPr lang="en-US" sz="2400">
              <a:solidFill>
                <a:schemeClr val="bg1"/>
              </a:solidFill>
            </a:endParaRPr>
          </a:p>
        </p:txBody>
      </p:sp>
      <p:sp>
        <p:nvSpPr>
          <p:cNvPr id="82948"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2949"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3971" name="Rectangle 10"/>
          <p:cNvSpPr>
            <a:spLocks noChangeArrowheads="1"/>
          </p:cNvSpPr>
          <p:nvPr/>
        </p:nvSpPr>
        <p:spPr bwMode="auto">
          <a:xfrm>
            <a:off x="800100" y="1206500"/>
            <a:ext cx="7696200" cy="4470400"/>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3. </a:t>
            </a:r>
            <a:r>
              <a:rPr lang="en-US" sz="2400">
                <a:solidFill>
                  <a:srgbClr val="FFCC00"/>
                </a:solidFill>
              </a:rPr>
              <a:t>If Earth’s history spans 4.6 billion years and the Phanerozoic eon was 543 million years, what percentage of Earth’s history does the Phanerozoic eon represent?</a:t>
            </a:r>
            <a:endParaRPr lang="en-US" sz="2400">
              <a:solidFill>
                <a:schemeClr val="bg1"/>
              </a:solidFill>
            </a:endParaRPr>
          </a:p>
          <a:p>
            <a:pPr marL="347663" indent="-347663">
              <a:spcAft>
                <a:spcPct val="50000"/>
              </a:spcAft>
            </a:pPr>
            <a:r>
              <a:rPr lang="en-US" sz="2400" b="1">
                <a:solidFill>
                  <a:srgbClr val="FFCC00"/>
                </a:solidFill>
              </a:rPr>
              <a:t>A</a:t>
            </a:r>
            <a:r>
              <a:rPr lang="en-US" sz="2400" b="1">
                <a:solidFill>
                  <a:schemeClr val="bg1"/>
                </a:solidFill>
              </a:rPr>
              <a:t> </a:t>
            </a:r>
            <a:r>
              <a:rPr lang="en-US" sz="2400">
                <a:solidFill>
                  <a:schemeClr val="bg1"/>
                </a:solidFill>
              </a:rPr>
              <a:t>about 6%</a:t>
            </a:r>
          </a:p>
          <a:p>
            <a:pPr marL="347663" indent="-347663">
              <a:spcAft>
                <a:spcPct val="50000"/>
              </a:spcAft>
            </a:pPr>
            <a:r>
              <a:rPr lang="en-US" sz="2400" b="1">
                <a:solidFill>
                  <a:srgbClr val="FFCC00"/>
                </a:solidFill>
              </a:rPr>
              <a:t>B</a:t>
            </a:r>
            <a:r>
              <a:rPr lang="en-US" sz="2400" b="1">
                <a:solidFill>
                  <a:schemeClr val="bg1"/>
                </a:solidFill>
              </a:rPr>
              <a:t> </a:t>
            </a:r>
            <a:r>
              <a:rPr lang="en-US" sz="2400">
                <a:solidFill>
                  <a:schemeClr val="bg1"/>
                </a:solidFill>
              </a:rPr>
              <a:t>about 12%</a:t>
            </a:r>
          </a:p>
          <a:p>
            <a:pPr marL="347663" indent="-347663">
              <a:spcAft>
                <a:spcPct val="50000"/>
              </a:spcAft>
            </a:pPr>
            <a:r>
              <a:rPr lang="en-US" sz="2400" b="1">
                <a:solidFill>
                  <a:srgbClr val="FFCC00"/>
                </a:solidFill>
              </a:rPr>
              <a:t>C</a:t>
            </a:r>
            <a:r>
              <a:rPr lang="en-US" sz="2400" b="1">
                <a:solidFill>
                  <a:schemeClr val="bg1"/>
                </a:solidFill>
              </a:rPr>
              <a:t> </a:t>
            </a:r>
            <a:r>
              <a:rPr lang="en-US" sz="2400">
                <a:solidFill>
                  <a:schemeClr val="bg1"/>
                </a:solidFill>
              </a:rPr>
              <a:t>about 18%</a:t>
            </a:r>
          </a:p>
          <a:p>
            <a:pPr marL="347663" indent="-347663">
              <a:spcAft>
                <a:spcPct val="50000"/>
              </a:spcAft>
            </a:pPr>
            <a:r>
              <a:rPr lang="en-US" sz="2400" b="1">
                <a:solidFill>
                  <a:srgbClr val="FFCC00"/>
                </a:solidFill>
              </a:rPr>
              <a:t>D</a:t>
            </a:r>
            <a:r>
              <a:rPr lang="en-US" sz="2400" b="1">
                <a:solidFill>
                  <a:schemeClr val="bg1"/>
                </a:solidFill>
              </a:rPr>
              <a:t> </a:t>
            </a:r>
            <a:r>
              <a:rPr lang="en-US" sz="2400">
                <a:solidFill>
                  <a:schemeClr val="bg1"/>
                </a:solidFill>
              </a:rPr>
              <a:t>about 24%</a:t>
            </a:r>
          </a:p>
          <a:p>
            <a:pPr marL="347663" indent="-347663">
              <a:spcAft>
                <a:spcPct val="50000"/>
              </a:spcAft>
            </a:pPr>
            <a:endParaRPr lang="en-US" sz="2400">
              <a:solidFill>
                <a:schemeClr val="bg1"/>
              </a:solidFill>
            </a:endParaRPr>
          </a:p>
        </p:txBody>
      </p:sp>
      <p:sp>
        <p:nvSpPr>
          <p:cNvPr id="83972"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3973"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4995" name="Rectangle 10"/>
          <p:cNvSpPr>
            <a:spLocks noChangeArrowheads="1"/>
          </p:cNvSpPr>
          <p:nvPr/>
        </p:nvSpPr>
        <p:spPr bwMode="auto">
          <a:xfrm>
            <a:off x="800100" y="1206500"/>
            <a:ext cx="7696200" cy="4470400"/>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3. </a:t>
            </a:r>
            <a:r>
              <a:rPr lang="en-US" sz="2400">
                <a:solidFill>
                  <a:srgbClr val="FFCC00"/>
                </a:solidFill>
              </a:rPr>
              <a:t>If Earth’s history spans 4.6 billion years and the Phanerozoic eon was 543 million years, what percentage of Earth’s history does the Phanerozoic eon represent?</a:t>
            </a:r>
            <a:endParaRPr lang="en-US" sz="2400">
              <a:solidFill>
                <a:schemeClr val="bg1"/>
              </a:solidFill>
            </a:endParaRPr>
          </a:p>
          <a:p>
            <a:pPr marL="347663" indent="-347663">
              <a:spcAft>
                <a:spcPct val="50000"/>
              </a:spcAft>
            </a:pPr>
            <a:r>
              <a:rPr lang="en-US" sz="2400" b="1">
                <a:solidFill>
                  <a:srgbClr val="FFCC00"/>
                </a:solidFill>
              </a:rPr>
              <a:t>A</a:t>
            </a:r>
            <a:r>
              <a:rPr lang="en-US" sz="2400" b="1">
                <a:solidFill>
                  <a:schemeClr val="bg1"/>
                </a:solidFill>
              </a:rPr>
              <a:t> </a:t>
            </a:r>
            <a:r>
              <a:rPr lang="en-US" sz="2400">
                <a:solidFill>
                  <a:schemeClr val="bg1"/>
                </a:solidFill>
              </a:rPr>
              <a:t>about 6%</a:t>
            </a:r>
          </a:p>
          <a:p>
            <a:pPr marL="347663" indent="-347663">
              <a:spcAft>
                <a:spcPct val="50000"/>
              </a:spcAft>
            </a:pPr>
            <a:r>
              <a:rPr lang="en-US" sz="2400" b="1">
                <a:solidFill>
                  <a:srgbClr val="FFCC00"/>
                </a:solidFill>
              </a:rPr>
              <a:t>B</a:t>
            </a:r>
            <a:r>
              <a:rPr lang="en-US" sz="2400" b="1">
                <a:solidFill>
                  <a:schemeClr val="bg1"/>
                </a:solidFill>
              </a:rPr>
              <a:t> </a:t>
            </a:r>
            <a:r>
              <a:rPr lang="en-US" sz="2400">
                <a:solidFill>
                  <a:srgbClr val="FFCC00"/>
                </a:solidFill>
              </a:rPr>
              <a:t>about 12%</a:t>
            </a:r>
          </a:p>
          <a:p>
            <a:pPr marL="347663" indent="-347663">
              <a:spcAft>
                <a:spcPct val="50000"/>
              </a:spcAft>
            </a:pPr>
            <a:r>
              <a:rPr lang="en-US" sz="2400" b="1">
                <a:solidFill>
                  <a:srgbClr val="FFCC00"/>
                </a:solidFill>
              </a:rPr>
              <a:t>C</a:t>
            </a:r>
            <a:r>
              <a:rPr lang="en-US" sz="2400" b="1">
                <a:solidFill>
                  <a:schemeClr val="bg1"/>
                </a:solidFill>
              </a:rPr>
              <a:t> </a:t>
            </a:r>
            <a:r>
              <a:rPr lang="en-US" sz="2400">
                <a:solidFill>
                  <a:schemeClr val="bg1"/>
                </a:solidFill>
              </a:rPr>
              <a:t>about 18%</a:t>
            </a:r>
          </a:p>
          <a:p>
            <a:pPr marL="347663" indent="-347663">
              <a:spcAft>
                <a:spcPct val="50000"/>
              </a:spcAft>
            </a:pPr>
            <a:r>
              <a:rPr lang="en-US" sz="2400" b="1">
                <a:solidFill>
                  <a:srgbClr val="FFCC00"/>
                </a:solidFill>
              </a:rPr>
              <a:t>D</a:t>
            </a:r>
            <a:r>
              <a:rPr lang="en-US" sz="2400" b="1">
                <a:solidFill>
                  <a:schemeClr val="bg1"/>
                </a:solidFill>
              </a:rPr>
              <a:t> </a:t>
            </a:r>
            <a:r>
              <a:rPr lang="en-US" sz="2400">
                <a:solidFill>
                  <a:schemeClr val="bg1"/>
                </a:solidFill>
              </a:rPr>
              <a:t>about 24%</a:t>
            </a:r>
          </a:p>
          <a:p>
            <a:pPr marL="347663" indent="-347663">
              <a:spcAft>
                <a:spcPct val="50000"/>
              </a:spcAft>
            </a:pPr>
            <a:endParaRPr lang="en-US" sz="2400">
              <a:solidFill>
                <a:schemeClr val="bg1"/>
              </a:solidFill>
            </a:endParaRPr>
          </a:p>
        </p:txBody>
      </p:sp>
      <p:sp>
        <p:nvSpPr>
          <p:cNvPr id="84996"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4997"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2291"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12292"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2293" name="Rectangle 15"/>
          <p:cNvSpPr>
            <a:spLocks noChangeArrowheads="1"/>
          </p:cNvSpPr>
          <p:nvPr/>
        </p:nvSpPr>
        <p:spPr bwMode="auto">
          <a:xfrm>
            <a:off x="984250" y="776288"/>
            <a:ext cx="7678738" cy="581025"/>
          </a:xfrm>
          <a:prstGeom prst="rect">
            <a:avLst/>
          </a:prstGeom>
          <a:noFill/>
          <a:ln w="12700">
            <a:noFill/>
            <a:miter lim="800000"/>
            <a:headEnd/>
            <a:tailEnd/>
          </a:ln>
        </p:spPr>
        <p:txBody>
          <a:bodyPr>
            <a:spAutoFit/>
          </a:bodyPr>
          <a:lstStyle/>
          <a:p>
            <a:r>
              <a:rPr lang="en-US" sz="3200" b="1">
                <a:solidFill>
                  <a:srgbClr val="FFCC00"/>
                </a:solidFill>
              </a:rPr>
              <a:t>The Discovery of the Solar System</a:t>
            </a:r>
          </a:p>
        </p:txBody>
      </p:sp>
      <p:sp>
        <p:nvSpPr>
          <p:cNvPr id="368656" name="Rectangle 16"/>
          <p:cNvSpPr>
            <a:spLocks noChangeArrowheads="1"/>
          </p:cNvSpPr>
          <p:nvPr/>
        </p:nvSpPr>
        <p:spPr bwMode="auto">
          <a:xfrm>
            <a:off x="533400" y="1357313"/>
            <a:ext cx="8129588" cy="4659312"/>
          </a:xfrm>
          <a:prstGeom prst="rect">
            <a:avLst/>
          </a:prstGeom>
          <a:noFill/>
          <a:ln w="12700">
            <a:noFill/>
            <a:miter lim="800000"/>
            <a:headEnd/>
            <a:tailEnd/>
          </a:ln>
        </p:spPr>
        <p:txBody>
          <a:bodyPr lIns="90487" tIns="44450" rIns="90487" bIns="44450">
            <a:spAutoFit/>
          </a:bodyPr>
          <a:lstStyle/>
          <a:p>
            <a:pPr marL="228600" indent="-228600">
              <a:lnSpc>
                <a:spcPct val="90000"/>
              </a:lnSpc>
              <a:buClr>
                <a:srgbClr val="FFCC00"/>
              </a:buClr>
              <a:buFont typeface="Times" pitchFamily="18" charset="0"/>
              <a:buChar char="•"/>
            </a:pPr>
            <a:r>
              <a:rPr lang="en-US" sz="2200" b="1">
                <a:solidFill>
                  <a:srgbClr val="FFCC00"/>
                </a:solidFill>
              </a:rPr>
              <a:t>Early Knowledge</a:t>
            </a:r>
            <a:r>
              <a:rPr lang="en-US" sz="2200">
                <a:solidFill>
                  <a:schemeClr val="bg1"/>
                </a:solidFill>
              </a:rPr>
              <a:t> Up until the 17</a:t>
            </a:r>
            <a:r>
              <a:rPr lang="en-US" sz="2200" baseline="30000">
                <a:solidFill>
                  <a:schemeClr val="bg1"/>
                </a:solidFill>
              </a:rPr>
              <a:t>th</a:t>
            </a:r>
            <a:r>
              <a:rPr lang="en-US" sz="2200">
                <a:solidFill>
                  <a:schemeClr val="bg1"/>
                </a:solidFill>
              </a:rPr>
              <a:t> century, the universe was thought to only contain Earth, Venus, Mercury, Venus, Mars, Jupiter, Saturn, the sun, and Earth’s moon.</a:t>
            </a:r>
          </a:p>
          <a:p>
            <a:pPr marL="228600" indent="-228600">
              <a:lnSpc>
                <a:spcPct val="90000"/>
              </a:lnSpc>
              <a:buClr>
                <a:srgbClr val="FFCC00"/>
              </a:buClr>
              <a:buFont typeface="Times" pitchFamily="18" charset="0"/>
              <a:buChar char="•"/>
            </a:pPr>
            <a:endParaRPr lang="en-US" sz="2200">
              <a:solidFill>
                <a:schemeClr val="bg1"/>
              </a:solidFill>
            </a:endParaRPr>
          </a:p>
          <a:p>
            <a:pPr marL="228600" indent="-228600">
              <a:lnSpc>
                <a:spcPct val="90000"/>
              </a:lnSpc>
              <a:buClr>
                <a:srgbClr val="FFCC00"/>
              </a:buClr>
              <a:buFont typeface="Times" pitchFamily="18" charset="0"/>
              <a:buChar char="•"/>
            </a:pPr>
            <a:r>
              <a:rPr lang="en-US" sz="2200" b="1">
                <a:solidFill>
                  <a:srgbClr val="FFCC00"/>
                </a:solidFill>
              </a:rPr>
              <a:t>Using a Telescope</a:t>
            </a:r>
            <a:r>
              <a:rPr lang="en-US" sz="2200">
                <a:solidFill>
                  <a:schemeClr val="bg1"/>
                </a:solidFill>
              </a:rPr>
              <a:t> After the invention of the telescope by the end of the 17</a:t>
            </a:r>
            <a:r>
              <a:rPr lang="en-US" sz="2200" baseline="30000">
                <a:solidFill>
                  <a:schemeClr val="bg1"/>
                </a:solidFill>
              </a:rPr>
              <a:t>th</a:t>
            </a:r>
            <a:r>
              <a:rPr lang="en-US" sz="2200">
                <a:solidFill>
                  <a:schemeClr val="bg1"/>
                </a:solidFill>
              </a:rPr>
              <a:t> century, the moons of Jupiter and Saturn were discovered.</a:t>
            </a:r>
          </a:p>
          <a:p>
            <a:pPr marL="228600" indent="-228600">
              <a:lnSpc>
                <a:spcPct val="90000"/>
              </a:lnSpc>
              <a:buClr>
                <a:srgbClr val="FFCC00"/>
              </a:buClr>
              <a:buFont typeface="Times" pitchFamily="18" charset="0"/>
              <a:buChar char="•"/>
            </a:pPr>
            <a:endParaRPr lang="en-US" sz="2200">
              <a:solidFill>
                <a:schemeClr val="bg1"/>
              </a:solidFill>
            </a:endParaRPr>
          </a:p>
          <a:p>
            <a:pPr marL="228600" indent="-228600">
              <a:lnSpc>
                <a:spcPct val="90000"/>
              </a:lnSpc>
              <a:buClr>
                <a:srgbClr val="FFCC00"/>
              </a:buClr>
              <a:buFont typeface="Times" pitchFamily="18" charset="0"/>
              <a:buChar char="•"/>
            </a:pPr>
            <a:r>
              <a:rPr lang="en-US" sz="2200">
                <a:solidFill>
                  <a:schemeClr val="bg1"/>
                </a:solidFill>
              </a:rPr>
              <a:t>By the end of the 18</a:t>
            </a:r>
            <a:r>
              <a:rPr lang="en-US" sz="2200" baseline="30000">
                <a:solidFill>
                  <a:schemeClr val="bg1"/>
                </a:solidFill>
              </a:rPr>
              <a:t>th</a:t>
            </a:r>
            <a:r>
              <a:rPr lang="en-US" sz="2200">
                <a:solidFill>
                  <a:schemeClr val="bg1"/>
                </a:solidFill>
              </a:rPr>
              <a:t> century, Uranus &amp; 2 of its moons</a:t>
            </a:r>
          </a:p>
          <a:p>
            <a:pPr marL="228600" indent="-228600">
              <a:lnSpc>
                <a:spcPct val="90000"/>
              </a:lnSpc>
              <a:buClr>
                <a:srgbClr val="FFCC00"/>
              </a:buClr>
              <a:buFont typeface="Times" pitchFamily="18" charset="0"/>
              <a:buChar char="•"/>
            </a:pPr>
            <a:endParaRPr lang="en-US" sz="2200">
              <a:solidFill>
                <a:schemeClr val="bg1"/>
              </a:solidFill>
            </a:endParaRPr>
          </a:p>
          <a:p>
            <a:pPr marL="228600" indent="-228600">
              <a:lnSpc>
                <a:spcPct val="90000"/>
              </a:lnSpc>
              <a:buClr>
                <a:srgbClr val="FFCC00"/>
              </a:buClr>
              <a:buFont typeface="Times" pitchFamily="18" charset="0"/>
              <a:buChar char="•"/>
            </a:pPr>
            <a:r>
              <a:rPr lang="en-US" sz="2200">
                <a:solidFill>
                  <a:schemeClr val="bg1"/>
                </a:solidFill>
              </a:rPr>
              <a:t>By the end of the 19</a:t>
            </a:r>
            <a:r>
              <a:rPr lang="en-US" sz="2200" baseline="30000">
                <a:solidFill>
                  <a:schemeClr val="bg1"/>
                </a:solidFill>
              </a:rPr>
              <a:t>th</a:t>
            </a:r>
            <a:r>
              <a:rPr lang="en-US" sz="2200">
                <a:solidFill>
                  <a:schemeClr val="bg1"/>
                </a:solidFill>
              </a:rPr>
              <a:t> century, Neptune and moons of other planets</a:t>
            </a:r>
          </a:p>
          <a:p>
            <a:pPr marL="228600" indent="-228600">
              <a:lnSpc>
                <a:spcPct val="90000"/>
              </a:lnSpc>
              <a:buClr>
                <a:srgbClr val="FFCC00"/>
              </a:buClr>
              <a:buFont typeface="Times" pitchFamily="18" charset="0"/>
              <a:buChar char="•"/>
            </a:pPr>
            <a:endParaRPr lang="en-US" sz="2200">
              <a:solidFill>
                <a:schemeClr val="bg1"/>
              </a:solidFill>
            </a:endParaRPr>
          </a:p>
          <a:p>
            <a:pPr marL="228600" indent="-228600">
              <a:lnSpc>
                <a:spcPct val="90000"/>
              </a:lnSpc>
              <a:buClr>
                <a:srgbClr val="FFCC00"/>
              </a:buClr>
              <a:buFont typeface="Times" pitchFamily="18" charset="0"/>
              <a:buChar char="•"/>
            </a:pPr>
            <a:r>
              <a:rPr lang="en-US" sz="2200" b="1">
                <a:solidFill>
                  <a:srgbClr val="FFCC00"/>
                </a:solidFill>
              </a:rPr>
              <a:t>Modern Times</a:t>
            </a:r>
            <a:r>
              <a:rPr lang="en-US" sz="2200">
                <a:solidFill>
                  <a:schemeClr val="bg1"/>
                </a:solidFill>
              </a:rPr>
              <a:t> By the 20</a:t>
            </a:r>
            <a:r>
              <a:rPr lang="en-US" sz="2200" baseline="30000">
                <a:solidFill>
                  <a:schemeClr val="bg1"/>
                </a:solidFill>
              </a:rPr>
              <a:t>th</a:t>
            </a:r>
            <a:r>
              <a:rPr lang="en-US" sz="2200">
                <a:solidFill>
                  <a:schemeClr val="bg1"/>
                </a:solidFill>
              </a:rPr>
              <a:t> century, Pluto and many other bodies had been discovered.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5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56">
                                            <p:txEl>
                                              <p:pRg st="8" end="8"/>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368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6019" name="Rectangle 10"/>
          <p:cNvSpPr>
            <a:spLocks noChangeArrowheads="1"/>
          </p:cNvSpPr>
          <p:nvPr/>
        </p:nvSpPr>
        <p:spPr bwMode="auto">
          <a:xfrm>
            <a:off x="762000" y="1244600"/>
            <a:ext cx="7696200" cy="3557588"/>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4. </a:t>
            </a:r>
            <a:r>
              <a:rPr lang="en-US" sz="2400">
                <a:solidFill>
                  <a:srgbClr val="FFCC00"/>
                </a:solidFill>
              </a:rPr>
              <a:t>The diameter of Venus is 12,104 km. The diameter of Mars is 6,794 km. What is the difference between the diameter of Venus and the diameter of Mars?</a:t>
            </a:r>
            <a:endParaRPr lang="en-US" sz="2400">
              <a:solidFill>
                <a:schemeClr val="bg1"/>
              </a:solidFill>
            </a:endParaRPr>
          </a:p>
          <a:p>
            <a:pPr marL="347663" indent="-347663">
              <a:spcAft>
                <a:spcPct val="50000"/>
              </a:spcAft>
            </a:pPr>
            <a:r>
              <a:rPr lang="en-US" sz="2400" b="1">
                <a:solidFill>
                  <a:srgbClr val="FFCC00"/>
                </a:solidFill>
              </a:rPr>
              <a:t>F</a:t>
            </a:r>
            <a:r>
              <a:rPr lang="en-US" sz="2400" b="1">
                <a:solidFill>
                  <a:schemeClr val="bg1"/>
                </a:solidFill>
              </a:rPr>
              <a:t> </a:t>
            </a:r>
            <a:r>
              <a:rPr lang="en-US" sz="2400">
                <a:solidFill>
                  <a:schemeClr val="bg1"/>
                </a:solidFill>
              </a:rPr>
              <a:t>5,400 km</a:t>
            </a:r>
          </a:p>
          <a:p>
            <a:pPr marL="347663" indent="-347663">
              <a:spcAft>
                <a:spcPct val="50000"/>
              </a:spcAft>
            </a:pPr>
            <a:r>
              <a:rPr lang="en-US" sz="2400" b="1">
                <a:solidFill>
                  <a:srgbClr val="FFCC00"/>
                </a:solidFill>
              </a:rPr>
              <a:t>G</a:t>
            </a:r>
            <a:r>
              <a:rPr lang="en-US" sz="2400" b="1">
                <a:solidFill>
                  <a:schemeClr val="bg1"/>
                </a:solidFill>
              </a:rPr>
              <a:t> </a:t>
            </a:r>
            <a:r>
              <a:rPr lang="en-US" sz="2400">
                <a:solidFill>
                  <a:schemeClr val="bg1"/>
                </a:solidFill>
              </a:rPr>
              <a:t>5,310 km</a:t>
            </a:r>
          </a:p>
          <a:p>
            <a:pPr marL="347663" indent="-347663">
              <a:spcAft>
                <a:spcPct val="50000"/>
              </a:spcAft>
            </a:pPr>
            <a:r>
              <a:rPr lang="en-US" sz="2400" b="1">
                <a:solidFill>
                  <a:srgbClr val="FFCC00"/>
                </a:solidFill>
              </a:rPr>
              <a:t>H</a:t>
            </a:r>
            <a:r>
              <a:rPr lang="en-US" sz="2400" b="1">
                <a:solidFill>
                  <a:schemeClr val="bg1"/>
                </a:solidFill>
              </a:rPr>
              <a:t> </a:t>
            </a:r>
            <a:r>
              <a:rPr lang="en-US" sz="2400">
                <a:solidFill>
                  <a:schemeClr val="bg1"/>
                </a:solidFill>
              </a:rPr>
              <a:t>4,890 km</a:t>
            </a:r>
          </a:p>
          <a:p>
            <a:pPr marL="347663" indent="-347663">
              <a:spcAft>
                <a:spcPct val="50000"/>
              </a:spcAft>
            </a:pPr>
            <a:r>
              <a:rPr lang="en-US" sz="2400" b="1">
                <a:solidFill>
                  <a:srgbClr val="FFCC00"/>
                </a:solidFill>
              </a:rPr>
              <a:t>I</a:t>
            </a:r>
            <a:r>
              <a:rPr lang="en-US" sz="2400" b="1">
                <a:solidFill>
                  <a:schemeClr val="bg1"/>
                </a:solidFill>
              </a:rPr>
              <a:t>  </a:t>
            </a:r>
            <a:r>
              <a:rPr lang="en-US" sz="2400">
                <a:solidFill>
                  <a:schemeClr val="bg1"/>
                </a:solidFill>
              </a:rPr>
              <a:t>890 km</a:t>
            </a:r>
          </a:p>
        </p:txBody>
      </p:sp>
      <p:sp>
        <p:nvSpPr>
          <p:cNvPr id="86020"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6021"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87043" name="Rectangle 10"/>
          <p:cNvSpPr>
            <a:spLocks noChangeArrowheads="1"/>
          </p:cNvSpPr>
          <p:nvPr/>
        </p:nvSpPr>
        <p:spPr bwMode="auto">
          <a:xfrm>
            <a:off x="762000" y="1244600"/>
            <a:ext cx="7696200" cy="3557588"/>
          </a:xfrm>
          <a:prstGeom prst="rect">
            <a:avLst/>
          </a:prstGeom>
          <a:noFill/>
          <a:ln w="12700">
            <a:noFill/>
            <a:miter lim="800000"/>
            <a:headEnd/>
            <a:tailEnd/>
          </a:ln>
        </p:spPr>
        <p:txBody>
          <a:bodyPr lIns="90487" tIns="44450" rIns="90487" bIns="44450">
            <a:spAutoFit/>
          </a:bodyPr>
          <a:lstStyle/>
          <a:p>
            <a:pPr marL="347663" indent="-347663">
              <a:spcAft>
                <a:spcPct val="50000"/>
              </a:spcAft>
            </a:pPr>
            <a:r>
              <a:rPr lang="en-US" sz="2400" b="1">
                <a:solidFill>
                  <a:srgbClr val="FFCC00"/>
                </a:solidFill>
              </a:rPr>
              <a:t>4. </a:t>
            </a:r>
            <a:r>
              <a:rPr lang="en-US" sz="2400">
                <a:solidFill>
                  <a:srgbClr val="FFCC00"/>
                </a:solidFill>
              </a:rPr>
              <a:t>The diameter of Venus is 12,104 km. The diameter of Mars is 6,794 km. What is the difference between the diameter of Venus and the diameter of Mars?</a:t>
            </a:r>
            <a:endParaRPr lang="en-US" sz="2400">
              <a:solidFill>
                <a:schemeClr val="bg1"/>
              </a:solidFill>
            </a:endParaRPr>
          </a:p>
          <a:p>
            <a:pPr marL="347663" indent="-347663">
              <a:spcAft>
                <a:spcPct val="50000"/>
              </a:spcAft>
            </a:pPr>
            <a:r>
              <a:rPr lang="en-US" sz="2400" b="1">
                <a:solidFill>
                  <a:srgbClr val="FFCC00"/>
                </a:solidFill>
              </a:rPr>
              <a:t>F</a:t>
            </a:r>
            <a:r>
              <a:rPr lang="en-US" sz="2400" b="1">
                <a:solidFill>
                  <a:schemeClr val="bg1"/>
                </a:solidFill>
              </a:rPr>
              <a:t> </a:t>
            </a:r>
            <a:r>
              <a:rPr lang="en-US" sz="2400">
                <a:solidFill>
                  <a:schemeClr val="bg1"/>
                </a:solidFill>
              </a:rPr>
              <a:t>5,400 km</a:t>
            </a:r>
          </a:p>
          <a:p>
            <a:pPr marL="347663" indent="-347663">
              <a:spcAft>
                <a:spcPct val="50000"/>
              </a:spcAft>
            </a:pPr>
            <a:r>
              <a:rPr lang="en-US" sz="2400" b="1">
                <a:solidFill>
                  <a:srgbClr val="FFCC00"/>
                </a:solidFill>
              </a:rPr>
              <a:t>G</a:t>
            </a:r>
            <a:r>
              <a:rPr lang="en-US" sz="2400" b="1">
                <a:solidFill>
                  <a:schemeClr val="bg1"/>
                </a:solidFill>
              </a:rPr>
              <a:t> </a:t>
            </a:r>
            <a:r>
              <a:rPr lang="en-US" sz="2400">
                <a:solidFill>
                  <a:srgbClr val="FFCC00"/>
                </a:solidFill>
              </a:rPr>
              <a:t>5,310 km</a:t>
            </a:r>
          </a:p>
          <a:p>
            <a:pPr marL="347663" indent="-347663">
              <a:spcAft>
                <a:spcPct val="50000"/>
              </a:spcAft>
            </a:pPr>
            <a:r>
              <a:rPr lang="en-US" sz="2400" b="1">
                <a:solidFill>
                  <a:srgbClr val="FFCC00"/>
                </a:solidFill>
              </a:rPr>
              <a:t>H</a:t>
            </a:r>
            <a:r>
              <a:rPr lang="en-US" sz="2400" b="1">
                <a:solidFill>
                  <a:schemeClr val="bg1"/>
                </a:solidFill>
              </a:rPr>
              <a:t> </a:t>
            </a:r>
            <a:r>
              <a:rPr lang="en-US" sz="2400">
                <a:solidFill>
                  <a:schemeClr val="bg1"/>
                </a:solidFill>
              </a:rPr>
              <a:t>4,890 km</a:t>
            </a:r>
          </a:p>
          <a:p>
            <a:pPr marL="347663" indent="-347663">
              <a:spcAft>
                <a:spcPct val="50000"/>
              </a:spcAft>
            </a:pPr>
            <a:r>
              <a:rPr lang="en-US" sz="2400" b="1">
                <a:solidFill>
                  <a:srgbClr val="FFCC00"/>
                </a:solidFill>
              </a:rPr>
              <a:t>I</a:t>
            </a:r>
            <a:r>
              <a:rPr lang="en-US" sz="2400" b="1">
                <a:solidFill>
                  <a:schemeClr val="bg1"/>
                </a:solidFill>
              </a:rPr>
              <a:t>  </a:t>
            </a:r>
            <a:r>
              <a:rPr lang="en-US" sz="2400">
                <a:solidFill>
                  <a:schemeClr val="bg1"/>
                </a:solidFill>
              </a:rPr>
              <a:t>890 km</a:t>
            </a:r>
          </a:p>
        </p:txBody>
      </p:sp>
      <p:sp>
        <p:nvSpPr>
          <p:cNvPr id="87044" name="Rectangle 11"/>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87045" name="Text Box 13"/>
          <p:cNvSpPr txBox="1">
            <a:spLocks noChangeArrowheads="1"/>
          </p:cNvSpPr>
          <p:nvPr/>
        </p:nvSpPr>
        <p:spPr bwMode="auto">
          <a:xfrm>
            <a:off x="3429000" y="136525"/>
            <a:ext cx="4038600" cy="396875"/>
          </a:xfrm>
          <a:prstGeom prst="rect">
            <a:avLst/>
          </a:prstGeom>
          <a:noFill/>
          <a:ln w="12700">
            <a:noFill/>
            <a:miter lim="800000"/>
            <a:headEnd/>
            <a:tailEnd/>
          </a:ln>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88067"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88068" name="Picture 5" descr="HST-G6_Ch11_pg308_07.jpg                                       0008C2A5Seagate                        BC5C1CAB:"/>
          <p:cNvPicPr>
            <a:picLocks noChangeAspect="1" noChangeArrowheads="1"/>
          </p:cNvPicPr>
          <p:nvPr/>
        </p:nvPicPr>
        <p:blipFill>
          <a:blip r:embed="rId4" cstate="print"/>
          <a:srcRect/>
          <a:stretch>
            <a:fillRect/>
          </a:stretch>
        </p:blipFill>
        <p:spPr bwMode="auto">
          <a:xfrm>
            <a:off x="520700" y="2743200"/>
            <a:ext cx="8226425" cy="22463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89091"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89092" name="Picture 4" descr="HST-G6_Ch11_pg309_09.jpg                                       0008C2A5Seagate                        BC5C1CAB:"/>
          <p:cNvPicPr>
            <a:picLocks noChangeAspect="1" noChangeArrowheads="1"/>
          </p:cNvPicPr>
          <p:nvPr/>
        </p:nvPicPr>
        <p:blipFill>
          <a:blip r:embed="rId4" cstate="print"/>
          <a:srcRect/>
          <a:stretch>
            <a:fillRect/>
          </a:stretch>
        </p:blipFill>
        <p:spPr bwMode="auto">
          <a:xfrm>
            <a:off x="547688" y="2362200"/>
            <a:ext cx="8135937" cy="1701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90115"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0116" name="Picture 4" descr="092_HST_Trans_earth.jpg                                        0008C2A8Seagate                        BC5C1CAB:"/>
          <p:cNvPicPr>
            <a:picLocks noChangeAspect="1" noChangeArrowheads="1"/>
          </p:cNvPicPr>
          <p:nvPr/>
        </p:nvPicPr>
        <p:blipFill>
          <a:blip r:embed="rId4" cstate="print"/>
          <a:srcRect/>
          <a:stretch>
            <a:fillRect/>
          </a:stretch>
        </p:blipFill>
        <p:spPr bwMode="auto">
          <a:xfrm>
            <a:off x="698500" y="1181100"/>
            <a:ext cx="7907338" cy="46894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91139"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1140" name="Picture 4" descr="HST-G6_Ch11_pg312_17.jpg                                       0008C2A5Seagate                        BC5C1CAB:"/>
          <p:cNvPicPr>
            <a:picLocks noChangeAspect="1" noChangeArrowheads="1"/>
          </p:cNvPicPr>
          <p:nvPr/>
        </p:nvPicPr>
        <p:blipFill>
          <a:blip r:embed="rId4" cstate="print"/>
          <a:srcRect/>
          <a:stretch>
            <a:fillRect/>
          </a:stretch>
        </p:blipFill>
        <p:spPr bwMode="auto">
          <a:xfrm>
            <a:off x="838200" y="1219200"/>
            <a:ext cx="7596188" cy="431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92163"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2164" name="Picture 4" descr="HST-G6_Ch11_pg313_19.jpg                                       0008C2A5Seagate                        BC5C1CAB:"/>
          <p:cNvPicPr>
            <a:picLocks noChangeAspect="1" noChangeArrowheads="1"/>
          </p:cNvPicPr>
          <p:nvPr/>
        </p:nvPicPr>
        <p:blipFill>
          <a:blip r:embed="rId4" cstate="print"/>
          <a:srcRect/>
          <a:stretch>
            <a:fillRect/>
          </a:stretch>
        </p:blipFill>
        <p:spPr bwMode="auto">
          <a:xfrm>
            <a:off x="914400" y="1371600"/>
            <a:ext cx="7413625" cy="43195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93187"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3188" name="Picture 4" descr="HST-G6_Ch11_pg314_24.jpg                                       0008C2A5Seagate                        BC5C1CAB:"/>
          <p:cNvPicPr>
            <a:picLocks noChangeAspect="1" noChangeArrowheads="1"/>
          </p:cNvPicPr>
          <p:nvPr/>
        </p:nvPicPr>
        <p:blipFill>
          <a:blip r:embed="rId4" cstate="print"/>
          <a:srcRect/>
          <a:stretch>
            <a:fillRect/>
          </a:stretch>
        </p:blipFill>
        <p:spPr bwMode="auto">
          <a:xfrm>
            <a:off x="838200" y="1295400"/>
            <a:ext cx="7559675" cy="43068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2</a:t>
            </a:r>
            <a:r>
              <a:rPr lang="en-US" sz="2000" b="1"/>
              <a:t>  </a:t>
            </a:r>
            <a:r>
              <a:rPr lang="en-US" sz="2000" b="1">
                <a:solidFill>
                  <a:schemeClr val="bg1"/>
                </a:solidFill>
              </a:rPr>
              <a:t>The Inner Planets</a:t>
            </a:r>
          </a:p>
        </p:txBody>
      </p:sp>
      <p:sp>
        <p:nvSpPr>
          <p:cNvPr id="94211"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4212" name="Picture 4" descr="HST-G6_Ch11_pg315_27.jpg                                       0008C2A5Seagate                        BC5C1CAB:"/>
          <p:cNvPicPr>
            <a:picLocks noChangeAspect="1" noChangeArrowheads="1"/>
          </p:cNvPicPr>
          <p:nvPr/>
        </p:nvPicPr>
        <p:blipFill>
          <a:blip r:embed="rId4" cstate="print"/>
          <a:srcRect t="360"/>
          <a:stretch>
            <a:fillRect/>
          </a:stretch>
        </p:blipFill>
        <p:spPr bwMode="auto">
          <a:xfrm>
            <a:off x="685800" y="1295400"/>
            <a:ext cx="7897813" cy="43132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95235"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5236" name="Picture 5" descr="HST-G6_Ch11_pg318_36.jpg                                       0008C2A5Seagate                        BC5C1CAB:"/>
          <p:cNvPicPr>
            <a:picLocks noChangeAspect="1" noChangeArrowheads="1"/>
          </p:cNvPicPr>
          <p:nvPr/>
        </p:nvPicPr>
        <p:blipFill>
          <a:blip r:embed="rId4" cstate="print"/>
          <a:srcRect/>
          <a:stretch>
            <a:fillRect/>
          </a:stretch>
        </p:blipFill>
        <p:spPr bwMode="auto">
          <a:xfrm>
            <a:off x="685800" y="1447800"/>
            <a:ext cx="7934325" cy="431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60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3315" name="Text Box 11"/>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1</a:t>
            </a:r>
            <a:r>
              <a:rPr lang="en-US" sz="2000" b="1"/>
              <a:t>  </a:t>
            </a:r>
            <a:r>
              <a:rPr lang="en-US" sz="2000" b="1">
                <a:solidFill>
                  <a:schemeClr val="bg1"/>
                </a:solidFill>
              </a:rPr>
              <a:t>The Nine Planets</a:t>
            </a:r>
          </a:p>
        </p:txBody>
      </p:sp>
      <p:sp>
        <p:nvSpPr>
          <p:cNvPr id="13316" name="Rectangle 12"/>
          <p:cNvSpPr>
            <a:spLocks noChangeArrowheads="1"/>
          </p:cNvSpPr>
          <p:nvPr/>
        </p:nvSpPr>
        <p:spPr bwMode="auto">
          <a:xfrm>
            <a:off x="984250" y="152400"/>
            <a:ext cx="2143125"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sp>
        <p:nvSpPr>
          <p:cNvPr id="13317" name="Rectangle 15"/>
          <p:cNvSpPr>
            <a:spLocks noChangeArrowheads="1"/>
          </p:cNvSpPr>
          <p:nvPr/>
        </p:nvSpPr>
        <p:spPr bwMode="auto">
          <a:xfrm>
            <a:off x="1008063" y="1066800"/>
            <a:ext cx="7678737" cy="1066800"/>
          </a:xfrm>
          <a:prstGeom prst="rect">
            <a:avLst/>
          </a:prstGeom>
          <a:noFill/>
          <a:ln w="12700">
            <a:noFill/>
            <a:miter lim="800000"/>
            <a:headEnd/>
            <a:tailEnd/>
          </a:ln>
        </p:spPr>
        <p:txBody>
          <a:bodyPr>
            <a:spAutoFit/>
          </a:bodyPr>
          <a:lstStyle/>
          <a:p>
            <a:r>
              <a:rPr lang="en-US" sz="3200" b="1">
                <a:solidFill>
                  <a:srgbClr val="FFCC00"/>
                </a:solidFill>
              </a:rPr>
              <a:t>Measuring and Interplanetary Distances</a:t>
            </a:r>
          </a:p>
        </p:txBody>
      </p:sp>
      <p:sp>
        <p:nvSpPr>
          <p:cNvPr id="366608" name="Rectangle 16"/>
          <p:cNvSpPr>
            <a:spLocks noChangeArrowheads="1"/>
          </p:cNvSpPr>
          <p:nvPr/>
        </p:nvSpPr>
        <p:spPr bwMode="auto">
          <a:xfrm>
            <a:off x="1120775" y="2133600"/>
            <a:ext cx="7185025" cy="1403350"/>
          </a:xfrm>
          <a:prstGeom prst="rect">
            <a:avLst/>
          </a:prstGeom>
          <a:noFill/>
          <a:ln w="12700">
            <a:noFill/>
            <a:miter lim="800000"/>
            <a:headEnd/>
            <a:tailEnd/>
          </a:ln>
        </p:spPr>
        <p:txBody>
          <a:bodyPr lIns="90487" tIns="44450" rIns="90487" bIns="44450">
            <a:spAutoFit/>
          </a:bodyPr>
          <a:lstStyle/>
          <a:p>
            <a:pPr>
              <a:lnSpc>
                <a:spcPct val="90000"/>
              </a:lnSpc>
              <a:buClr>
                <a:srgbClr val="FFCC00"/>
              </a:buClr>
              <a:buFont typeface="Times" pitchFamily="18" charset="0"/>
              <a:buNone/>
            </a:pPr>
            <a:r>
              <a:rPr lang="en-US" sz="2400">
                <a:solidFill>
                  <a:schemeClr val="bg1"/>
                </a:solidFill>
              </a:rPr>
              <a:t>Scientists use the astronomical unit to measure distances in space. One astronomical unit is the average distance between the sun and Earth, or approximately 150,000,000 km.</a:t>
            </a:r>
          </a:p>
        </p:txBody>
      </p:sp>
      <p:pic>
        <p:nvPicPr>
          <p:cNvPr id="13319" name="Picture 18" descr="HST-G6_Ch11_pg309_09.jpg                                       0008C2A5Seagate                        BC5C1CAB:"/>
          <p:cNvPicPr>
            <a:picLocks noChangeAspect="1" noChangeArrowheads="1"/>
          </p:cNvPicPr>
          <p:nvPr/>
        </p:nvPicPr>
        <p:blipFill>
          <a:blip r:embed="rId4" cstate="print"/>
          <a:srcRect/>
          <a:stretch>
            <a:fillRect/>
          </a:stretch>
        </p:blipFill>
        <p:spPr bwMode="auto">
          <a:xfrm>
            <a:off x="520700" y="3792538"/>
            <a:ext cx="8262938" cy="172878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660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66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8"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96259"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6260" name="Picture 4" descr="HST-G6_Ch11_pg319_40.jpg                                       0008C2A5Seagate                        BC5C1CAB:"/>
          <p:cNvPicPr>
            <a:picLocks noChangeAspect="1" noChangeArrowheads="1"/>
          </p:cNvPicPr>
          <p:nvPr/>
        </p:nvPicPr>
        <p:blipFill>
          <a:blip r:embed="rId4" cstate="print"/>
          <a:srcRect/>
          <a:stretch>
            <a:fillRect/>
          </a:stretch>
        </p:blipFill>
        <p:spPr bwMode="auto">
          <a:xfrm>
            <a:off x="609600" y="1349375"/>
            <a:ext cx="8070850" cy="43100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97283"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7284" name="Picture 4" descr="HST-G6_Ch11_pg320_44.jpg                                       0008C2A5Seagate                        BC5C1CAB:"/>
          <p:cNvPicPr>
            <a:picLocks noChangeAspect="1" noChangeArrowheads="1"/>
          </p:cNvPicPr>
          <p:nvPr/>
        </p:nvPicPr>
        <p:blipFill>
          <a:blip r:embed="rId4" cstate="print"/>
          <a:srcRect/>
          <a:stretch>
            <a:fillRect/>
          </a:stretch>
        </p:blipFill>
        <p:spPr bwMode="auto">
          <a:xfrm>
            <a:off x="838200" y="1295400"/>
            <a:ext cx="7742238" cy="46275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98307" name="Text Box 3"/>
          <p:cNvSpPr txBox="1">
            <a:spLocks noChangeArrowheads="1"/>
          </p:cNvSpPr>
          <p:nvPr/>
        </p:nvSpPr>
        <p:spPr bwMode="auto">
          <a:xfrm>
            <a:off x="3429000" y="152400"/>
            <a:ext cx="462915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98308" name="Rectangle 4"/>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8309" name="Picture 7" descr="HST-G6_Ch11_pg320_45.jpg                                       0008C2A5Seagate                        BC5C1CAB:"/>
          <p:cNvPicPr>
            <a:picLocks noChangeAspect="1" noChangeArrowheads="1"/>
          </p:cNvPicPr>
          <p:nvPr/>
        </p:nvPicPr>
        <p:blipFill>
          <a:blip r:embed="rId4" cstate="print"/>
          <a:srcRect/>
          <a:stretch>
            <a:fillRect/>
          </a:stretch>
        </p:blipFill>
        <p:spPr bwMode="auto">
          <a:xfrm>
            <a:off x="1120775" y="1295400"/>
            <a:ext cx="7065963" cy="4624388"/>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7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99331"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99332" name="Picture 4" descr="HST-G6_Ch11_pg321_48.jpg                                       0008C2A5Seagate                        BC5C1CAB:"/>
          <p:cNvPicPr>
            <a:picLocks noChangeAspect="1" noChangeArrowheads="1"/>
          </p:cNvPicPr>
          <p:nvPr/>
        </p:nvPicPr>
        <p:blipFill>
          <a:blip r:embed="rId4" cstate="print"/>
          <a:srcRect/>
          <a:stretch>
            <a:fillRect/>
          </a:stretch>
        </p:blipFill>
        <p:spPr bwMode="auto">
          <a:xfrm>
            <a:off x="609600" y="1219200"/>
            <a:ext cx="8053388" cy="41703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3</a:t>
            </a:r>
            <a:r>
              <a:rPr lang="en-US" sz="2000" b="1"/>
              <a:t>  </a:t>
            </a:r>
            <a:r>
              <a:rPr lang="en-US" sz="2000" b="1">
                <a:solidFill>
                  <a:schemeClr val="bg1"/>
                </a:solidFill>
              </a:rPr>
              <a:t>The Outer Planets</a:t>
            </a:r>
          </a:p>
        </p:txBody>
      </p:sp>
      <p:sp>
        <p:nvSpPr>
          <p:cNvPr id="100355"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00356" name="Picture 4" descr="HST-G6_Ch11_pg322_51.jpg                                       0008C2A5Seagate                        BC5C1CAB:"/>
          <p:cNvPicPr>
            <a:picLocks noChangeAspect="1" noChangeArrowheads="1"/>
          </p:cNvPicPr>
          <p:nvPr/>
        </p:nvPicPr>
        <p:blipFill>
          <a:blip r:embed="rId4" cstate="print"/>
          <a:srcRect/>
          <a:stretch>
            <a:fillRect/>
          </a:stretch>
        </p:blipFill>
        <p:spPr bwMode="auto">
          <a:xfrm>
            <a:off x="838200" y="1143000"/>
            <a:ext cx="7688263" cy="45735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101379"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01380" name="Picture 4" descr="HST-G6_Ch11_pg324_59.jpg                                       0008C2A5Seagate                        BC5C1CAB:"/>
          <p:cNvPicPr>
            <a:picLocks noChangeAspect="1" noChangeArrowheads="1"/>
          </p:cNvPicPr>
          <p:nvPr/>
        </p:nvPicPr>
        <p:blipFill>
          <a:blip r:embed="rId4" cstate="print"/>
          <a:srcRect/>
          <a:stretch>
            <a:fillRect/>
          </a:stretch>
        </p:blipFill>
        <p:spPr bwMode="auto">
          <a:xfrm>
            <a:off x="609600" y="1371600"/>
            <a:ext cx="8043863" cy="39592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102403"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02404" name="Picture 4" descr="093_HST_Trans_earth.jpg                                        0008D07CSeagate                        BC5C1CAB:"/>
          <p:cNvPicPr>
            <a:picLocks noChangeAspect="1" noChangeArrowheads="1"/>
          </p:cNvPicPr>
          <p:nvPr/>
        </p:nvPicPr>
        <p:blipFill>
          <a:blip r:embed="rId4" cstate="print"/>
          <a:srcRect/>
          <a:stretch>
            <a:fillRect/>
          </a:stretch>
        </p:blipFill>
        <p:spPr bwMode="auto">
          <a:xfrm>
            <a:off x="1306513" y="1027113"/>
            <a:ext cx="6553200" cy="50863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103427"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03428" name="Picture 4" descr="094_HST_Trans_earth.jpg                                        0008C260Seagate                        BC5C1CAB:"/>
          <p:cNvPicPr>
            <a:picLocks noChangeAspect="1" noChangeArrowheads="1"/>
          </p:cNvPicPr>
          <p:nvPr/>
        </p:nvPicPr>
        <p:blipFill>
          <a:blip r:embed="rId4" cstate="print"/>
          <a:srcRect/>
          <a:stretch>
            <a:fillRect/>
          </a:stretch>
        </p:blipFill>
        <p:spPr bwMode="auto">
          <a:xfrm>
            <a:off x="717550" y="1090613"/>
            <a:ext cx="7848600" cy="49307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104451"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04452" name="Picture 4" descr="HSTIN-G6_Ch9_pg297_36.png                                      0008D09CSeagate                        BC5C1CAB:"/>
          <p:cNvPicPr>
            <a:picLocks noChangeAspect="1" noChangeArrowheads="1"/>
          </p:cNvPicPr>
          <p:nvPr/>
        </p:nvPicPr>
        <p:blipFill>
          <a:blip r:embed="rId4" cstate="print"/>
          <a:srcRect/>
          <a:stretch>
            <a:fillRect/>
          </a:stretch>
        </p:blipFill>
        <p:spPr bwMode="auto">
          <a:xfrm>
            <a:off x="609600" y="1295400"/>
            <a:ext cx="8007350" cy="38528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429000" y="152400"/>
            <a:ext cx="3886200" cy="396875"/>
          </a:xfrm>
          <a:prstGeom prst="rect">
            <a:avLst/>
          </a:prstGeom>
          <a:noFill/>
          <a:ln w="12700">
            <a:noFill/>
            <a:miter lim="800000"/>
            <a:headEnd/>
            <a:tailEnd/>
          </a:ln>
        </p:spPr>
        <p:txBody>
          <a:bodyPr>
            <a:spAutoFit/>
          </a:bodyPr>
          <a:lstStyle/>
          <a:p>
            <a:r>
              <a:rPr lang="en-US" sz="2000" b="1">
                <a:solidFill>
                  <a:srgbClr val="FFCC00"/>
                </a:solidFill>
              </a:rPr>
              <a:t>Section 4</a:t>
            </a:r>
            <a:r>
              <a:rPr lang="en-US" sz="2000" b="1"/>
              <a:t>  </a:t>
            </a:r>
            <a:r>
              <a:rPr lang="en-US" sz="2000" b="1">
                <a:solidFill>
                  <a:schemeClr val="bg1"/>
                </a:solidFill>
              </a:rPr>
              <a:t>Moons</a:t>
            </a:r>
          </a:p>
        </p:txBody>
      </p:sp>
      <p:sp>
        <p:nvSpPr>
          <p:cNvPr id="105475" name="Rectangle 3"/>
          <p:cNvSpPr>
            <a:spLocks noChangeArrowheads="1"/>
          </p:cNvSpPr>
          <p:nvPr/>
        </p:nvSpPr>
        <p:spPr bwMode="auto">
          <a:xfrm>
            <a:off x="1042988" y="152400"/>
            <a:ext cx="2025650" cy="519113"/>
          </a:xfrm>
          <a:prstGeom prst="rect">
            <a:avLst/>
          </a:prstGeom>
          <a:noFill/>
          <a:ln w="12700">
            <a:noFill/>
            <a:miter lim="800000"/>
            <a:headEnd/>
            <a:tailEnd/>
          </a:ln>
        </p:spPr>
        <p:txBody>
          <a:bodyPr wrap="none">
            <a:spAutoFit/>
          </a:bodyPr>
          <a:lstStyle/>
          <a:p>
            <a:pPr algn="ctr"/>
            <a:r>
              <a:rPr lang="en-US" sz="2800" b="1">
                <a:solidFill>
                  <a:schemeClr val="bg1"/>
                </a:solidFill>
              </a:rPr>
              <a:t>Chapter 21</a:t>
            </a:r>
          </a:p>
        </p:txBody>
      </p:sp>
      <p:pic>
        <p:nvPicPr>
          <p:cNvPr id="105476" name="Picture 4" descr="HSTIN-G6_Ch9_pg298_37.png                                      0008D09CSeagate                        BC5C1CAB:"/>
          <p:cNvPicPr>
            <a:picLocks noChangeAspect="1" noChangeArrowheads="1"/>
          </p:cNvPicPr>
          <p:nvPr/>
        </p:nvPicPr>
        <p:blipFill>
          <a:blip r:embed="rId4" cstate="print"/>
          <a:srcRect/>
          <a:stretch>
            <a:fillRect/>
          </a:stretch>
        </p:blipFill>
        <p:spPr bwMode="auto">
          <a:xfrm>
            <a:off x="609600" y="1295400"/>
            <a:ext cx="8016875" cy="39274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theme1.xml><?xml version="1.0" encoding="utf-8"?>
<a:theme xmlns:a="http://schemas.openxmlformats.org/drawingml/2006/main" name="HRWtitlemaster">
  <a:themeElements>
    <a:clrScheme name="HRWtitl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RWtitlemaster">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RWtitl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RWtitl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RWtitl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RWtitl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RWtitl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RWtitl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RWtitle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RWtitl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RWtitl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RWtitl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RWtitl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RWtitl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RWslidemaster">
  <a:themeElements>
    <a:clrScheme name="HRWslid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RWslidemaster">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RWslid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RWslid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RWslid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RWslid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RWslid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RWslid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RWslide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RWslid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RWslid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RWslid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RWslid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RWslid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80"/>
    </a:hlink>
    <a:folHlink>
      <a:srgbClr val="000080"/>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X:Templates:My Templates:HRWslidemaster.pot</Template>
  <TotalTime>729</TotalTime>
  <Words>8396</Words>
  <Application>Microsoft Office PowerPoint</Application>
  <PresentationFormat>On-screen Show (4:3)</PresentationFormat>
  <Paragraphs>1330</Paragraphs>
  <Slides>99</Slides>
  <Notes>99</Notes>
  <HiddenSlides>0</HiddenSlides>
  <MMClips>0</MMClips>
  <ScaleCrop>false</ScaleCrop>
  <HeadingPairs>
    <vt:vector size="8" baseType="variant">
      <vt:variant>
        <vt:lpstr>Fonts Used</vt:lpstr>
      </vt:variant>
      <vt:variant>
        <vt:i4>4</vt:i4>
      </vt:variant>
      <vt:variant>
        <vt:lpstr>Theme</vt:lpstr>
      </vt:variant>
      <vt:variant>
        <vt:i4>2</vt:i4>
      </vt:variant>
      <vt:variant>
        <vt:lpstr>Slide Titles</vt:lpstr>
      </vt:variant>
      <vt:variant>
        <vt:i4>99</vt:i4>
      </vt:variant>
      <vt:variant>
        <vt:lpstr>Custom Shows</vt:lpstr>
      </vt:variant>
      <vt:variant>
        <vt:i4>12</vt:i4>
      </vt:variant>
    </vt:vector>
  </HeadingPairs>
  <TitlesOfParts>
    <vt:vector size="117" baseType="lpstr">
      <vt:lpstr>Arial</vt:lpstr>
      <vt:lpstr>Times</vt:lpstr>
      <vt:lpstr>Times New Roman</vt:lpstr>
      <vt:lpstr>Century-Book</vt:lpstr>
      <vt:lpstr>HRWtitlemaster</vt:lpstr>
      <vt:lpstr>HRWslidemaster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Chapter</vt:lpstr>
      <vt:lpstr>Resources</vt:lpstr>
      <vt:lpstr>Transparencies</vt:lpstr>
      <vt:lpstr>Images</vt:lpstr>
      <vt:lpstr>Bellringers</vt:lpstr>
      <vt:lpstr>StandardizedTestPrep</vt:lpstr>
      <vt:lpstr>Visual Concepts</vt:lpstr>
      <vt:lpstr>Section 1</vt:lpstr>
      <vt:lpstr>Section 2</vt:lpstr>
      <vt:lpstr>Section 3</vt:lpstr>
      <vt:lpstr>Section 4</vt:lpstr>
      <vt:lpstr>Section 5</vt:lpstr>
    </vt:vector>
  </TitlesOfParts>
  <Company>HRW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Pallmeyer</dc:creator>
  <cp:lastModifiedBy>Kris</cp:lastModifiedBy>
  <cp:revision>189</cp:revision>
  <cp:lastPrinted>2004-02-20T14:12:55Z</cp:lastPrinted>
  <dcterms:created xsi:type="dcterms:W3CDTF">2004-06-17T17:19:03Z</dcterms:created>
  <dcterms:modified xsi:type="dcterms:W3CDTF">2013-07-17T19:35:56Z</dcterms:modified>
</cp:coreProperties>
</file>