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05" r:id="rId20"/>
    <p:sldId id="274" r:id="rId21"/>
    <p:sldId id="277" r:id="rId22"/>
    <p:sldId id="278" r:id="rId23"/>
    <p:sldId id="275" r:id="rId24"/>
    <p:sldId id="276" r:id="rId25"/>
    <p:sldId id="279" r:id="rId26"/>
    <p:sldId id="280" r:id="rId27"/>
    <p:sldId id="283" r:id="rId28"/>
    <p:sldId id="281" r:id="rId29"/>
    <p:sldId id="282" r:id="rId30"/>
    <p:sldId id="290" r:id="rId31"/>
    <p:sldId id="284" r:id="rId32"/>
    <p:sldId id="285" r:id="rId33"/>
    <p:sldId id="291" r:id="rId34"/>
    <p:sldId id="301" r:id="rId35"/>
    <p:sldId id="287" r:id="rId36"/>
    <p:sldId id="286" r:id="rId37"/>
    <p:sldId id="288" r:id="rId38"/>
    <p:sldId id="289" r:id="rId39"/>
    <p:sldId id="292" r:id="rId40"/>
    <p:sldId id="293" r:id="rId41"/>
    <p:sldId id="298" r:id="rId42"/>
    <p:sldId id="294" r:id="rId43"/>
    <p:sldId id="299" r:id="rId44"/>
    <p:sldId id="295" r:id="rId45"/>
    <p:sldId id="296" r:id="rId46"/>
    <p:sldId id="300" r:id="rId47"/>
    <p:sldId id="306" r:id="rId48"/>
    <p:sldId id="307" r:id="rId49"/>
    <p:sldId id="297" r:id="rId50"/>
    <p:sldId id="30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7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6EBB6-AF64-47B3-B152-894C0D5C3284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3F3D1-9CC1-4B71-8305-5998C18CFF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F3D1-9CC1-4B71-8305-5998C18CFF5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8C167-133F-432B-A7A7-47426EB63823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57DF4-A0F5-402F-B5FD-9CF1ADAC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_sJ15feNGw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_Kv-U5tjNC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Q7N6V-YKJ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domain.org/asset/phy03_vid_asrnt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rg.northwestern.edu/projects/vss/docs/space-environment/1-what-causes-an-orbit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sa.gov/multimedia/nasatv/on_demand_video.html?param=http://anon.nasa-global.edgesuite.net/anon.nasa-global/ksc/ksc_031010_itow_gernhardt.asx|http://anon.nasa-global.edgesuite.net/anon.nasa-global/ksc/ksc_031010_itow_gernhardt.asx&amp;_id=226912&amp;_t" TargetMode="External"/><Relationship Id="rId4" Type="http://schemas.openxmlformats.org/officeDocument/2006/relationships/hyperlink" Target="http://spaceflight.nasa.gov/realdata/tracking/index.html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acegrant.hawaii.edu/class_acts/Orbits.html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domain.org/asset/lsps07_int_circmotion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squest.homestead.com/quest3n.html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plorelearning.com/" TargetMode="External"/><Relationship Id="rId4" Type="http://schemas.openxmlformats.org/officeDocument/2006/relationships/hyperlink" Target="http://teachingphysics.wordpress.com/2009/03/01/projectile-motion-activity/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classroom.com/mmedia/vectors/mzf.cfm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plorelearning.com/" TargetMode="External"/><Relationship Id="rId4" Type="http://schemas.openxmlformats.org/officeDocument/2006/relationships/hyperlink" Target="http://www.fas.harvard.edu/~scdiroff/lds/NewtonianMechanics/ShoottheMonkey/ShoottheMonkey.html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SAcUDgUARU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spot.net/Media/newtonlab.pdf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atesville.k12.in.us/physics/PHYNET/Mechanics/Newton1/Newton1Intro.html" TargetMode="External"/><Relationship Id="rId4" Type="http://schemas.openxmlformats.org/officeDocument/2006/relationships/hyperlink" Target="http://www.wisc-online.com/Objects/ViewObject.aspx?ID=TP120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Forces and Motion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Falling Water Activity</a:t>
            </a:r>
          </a:p>
          <a:p>
            <a:endParaRPr lang="en-US" dirty="0" smtClean="0"/>
          </a:p>
          <a:p>
            <a:r>
              <a:rPr lang="en-US" dirty="0" smtClean="0"/>
              <a:t>1.  What differences did you observe in the behavior of the water during the two trials?</a:t>
            </a:r>
          </a:p>
          <a:p>
            <a:endParaRPr lang="en-US" dirty="0" smtClean="0"/>
          </a:p>
          <a:p>
            <a:r>
              <a:rPr lang="en-US" dirty="0" smtClean="0"/>
              <a:t>2.  In trial 2, how fast did the cup fall compared with how fast the water fell?</a:t>
            </a:r>
          </a:p>
          <a:p>
            <a:endParaRPr lang="en-US" dirty="0" smtClean="0"/>
          </a:p>
          <a:p>
            <a:r>
              <a:rPr lang="en-US" dirty="0" smtClean="0"/>
              <a:t>3.  How did the results of Trial 2 compare with your prediction?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rearrange the equation to find time, divide by the acceleration due to gravity.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429000"/>
            <a:ext cx="7772400" cy="29265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t = </a:t>
            </a:r>
            <a:r>
              <a:rPr lang="en-US" u="sng" dirty="0" smtClean="0"/>
              <a:t>∆v</a:t>
            </a:r>
          </a:p>
          <a:p>
            <a:pPr>
              <a:buNone/>
            </a:pPr>
            <a:r>
              <a:rPr lang="en-US" dirty="0" smtClean="0"/>
              <a:t>       			        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A penny at rest is dropped from the top of a tall stairwell.  What is the penny’s velocity after it has fallen for 2s?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9.8 m/s/s  x  2s</a:t>
            </a:r>
          </a:p>
          <a:p>
            <a:endParaRPr lang="en-US" dirty="0" smtClean="0"/>
          </a:p>
          <a:p>
            <a:r>
              <a:rPr lang="en-US" dirty="0" smtClean="0"/>
              <a:t>X out one second on each side.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9.8 m/s x 2 = 19.6 m/s downward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The same penny hits the ground in 4.5 s.  What is the penny’s velocity as it hits the ground?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9.8  m/s/s  x  4.5 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∆v = 44.1 m/s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marble at rest is dropped from a tall building.  The marble hits the ground with a velocity of 98 m/s.  How long was the marble in the air?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t = </a:t>
            </a:r>
            <a:r>
              <a:rPr lang="en-US" u="sng" dirty="0" smtClean="0"/>
              <a:t>∆v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u="sng" dirty="0" smtClean="0">
                <a:solidFill>
                  <a:srgbClr val="FF0000"/>
                </a:solidFill>
              </a:rPr>
              <a:t>98 m/s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9.8 m/s/s   =    10 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acorn at rest falls from an oak tree.  The acorn hits the ground with a velocity of 14.7 m/s.  How long did it take the acorn to land?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			</a:t>
            </a:r>
            <a:r>
              <a:rPr lang="en-US" u="sng" dirty="0" smtClean="0">
                <a:solidFill>
                  <a:srgbClr val="FF0000"/>
                </a:solidFill>
              </a:rPr>
              <a:t>14.7 m/s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	 9.8 m/s/s    =   1.5 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Falling Object You Tube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Falling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 BCE  </a:t>
            </a:r>
          </a:p>
          <a:p>
            <a:r>
              <a:rPr lang="en-US" dirty="0" smtClean="0"/>
              <a:t>He thought that the rate at which an object falls depended on the object’s mass.</a:t>
            </a:r>
          </a:p>
          <a:p>
            <a:r>
              <a:rPr lang="en-US" dirty="0" smtClean="0"/>
              <a:t>He never tested his idea about falling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force that opposes the motion of objects through air.</a:t>
            </a:r>
          </a:p>
          <a:p>
            <a:endParaRPr lang="en-US" dirty="0" smtClean="0"/>
          </a:p>
          <a:p>
            <a:r>
              <a:rPr lang="en-US" dirty="0" smtClean="0"/>
              <a:t>The amount of air resistance acting on an object depends on the size, shape, and speed of the object.</a:t>
            </a:r>
          </a:p>
          <a:p>
            <a:endParaRPr lang="en-US" dirty="0" smtClean="0"/>
          </a:p>
          <a:p>
            <a:r>
              <a:rPr lang="en-US" dirty="0" smtClean="0"/>
              <a:t>Crumpled paper vs. a flat sheet of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Velocity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when the object falls at a constant velocity.</a:t>
            </a:r>
          </a:p>
          <a:p>
            <a:r>
              <a:rPr lang="en-US" dirty="0" smtClean="0"/>
              <a:t>As the speed of falling objects increases, air resistance increases.  </a:t>
            </a:r>
          </a:p>
          <a:p>
            <a:r>
              <a:rPr lang="en-US" dirty="0" smtClean="0"/>
              <a:t>Upward force of the air resistance continues to increase until is equal to the downward force of gravity.</a:t>
            </a:r>
          </a:p>
          <a:p>
            <a:r>
              <a:rPr lang="en-US" dirty="0" smtClean="0"/>
              <a:t>The net force is 0.  The object stops accelerating.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does terminal velocity help us?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3917160"/>
          </a:xfrm>
        </p:spPr>
        <p:txBody>
          <a:bodyPr/>
          <a:lstStyle/>
          <a:p>
            <a:r>
              <a:rPr lang="en-US" dirty="0" smtClean="0"/>
              <a:t>The terminal velocity of hailstones is between 5 and 40 m/s.</a:t>
            </a:r>
          </a:p>
          <a:p>
            <a:r>
              <a:rPr lang="en-US" dirty="0" smtClean="0"/>
              <a:t>Without air resistance, hailstones would hit Earth at velocities of 350 m/s.</a:t>
            </a:r>
          </a:p>
          <a:p>
            <a:endParaRPr lang="en-US" dirty="0" smtClean="0"/>
          </a:p>
          <a:p>
            <a:r>
              <a:rPr lang="en-US" dirty="0" smtClean="0"/>
              <a:t>Look at figure 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erminalvelocity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6690" y="0"/>
            <a:ext cx="895731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://www.youtube.com/watch?v=MQ7N6V-YKJ8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in free fall only if gravity is pulling it down and no other forces are acting on it.</a:t>
            </a:r>
          </a:p>
          <a:p>
            <a:endParaRPr lang="en-US" dirty="0" smtClean="0"/>
          </a:p>
          <a:p>
            <a:r>
              <a:rPr lang="en-US" dirty="0" smtClean="0"/>
              <a:t>So, free fall occurs when there is no air.</a:t>
            </a:r>
          </a:p>
          <a:p>
            <a:endParaRPr lang="en-US" dirty="0" smtClean="0"/>
          </a:p>
          <a:p>
            <a:r>
              <a:rPr lang="en-US" dirty="0" smtClean="0"/>
              <a:t>Where does this occur?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and a vacuum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ree f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Free Fall-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motion of a body when only the force of gravity is acting on the body.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place where there is no matter.</a:t>
            </a:r>
          </a:p>
          <a:p>
            <a:r>
              <a:rPr lang="en-US" dirty="0" smtClean="0"/>
              <a:t>Look at figure 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figure 6 on page 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is she floating?</a:t>
            </a:r>
          </a:p>
          <a:p>
            <a:r>
              <a:rPr lang="en-US" dirty="0" smtClean="0"/>
              <a:t>She is not weightless.  It is impossible for any object to be weightless anywhere in the universe that we know of.</a:t>
            </a:r>
          </a:p>
          <a:p>
            <a:r>
              <a:rPr lang="en-US" dirty="0" smtClean="0"/>
              <a:t>Weight is a measure of gravitational force.  The size of that force depends on the masses of objects and the distances between them.</a:t>
            </a:r>
          </a:p>
          <a:p>
            <a:r>
              <a:rPr lang="en-US" dirty="0" smtClean="0"/>
              <a:t>Because objects still have mass, gravity would attract you to other objects (even if slightly), so you would still have some weight.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Galileo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1500’s</a:t>
            </a:r>
          </a:p>
          <a:p>
            <a:r>
              <a:rPr lang="en-US" dirty="0" smtClean="0"/>
              <a:t>He questioned Aristotle’s idea about falling objects.</a:t>
            </a:r>
          </a:p>
          <a:p>
            <a:r>
              <a:rPr lang="en-US" dirty="0" smtClean="0"/>
              <a:t>He argued that the mass of an object does not affect the time the object takes to fall to the ground.</a:t>
            </a:r>
          </a:p>
          <a:p>
            <a:r>
              <a:rPr lang="en-US" dirty="0" smtClean="0"/>
              <a:t>It is believed that he dropped 2 cannon balls of different masses from the Tower of Pisa.</a:t>
            </a:r>
          </a:p>
          <a:p>
            <a:r>
              <a:rPr lang="en-US" dirty="0" smtClean="0"/>
              <a:t>They landed at the same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://www.teachersdomain.org/asset/phy03_vid_asrnt/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ace-shuttle-discovery-steven-pal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/>
              <a:t>Why doesn’t the shuttle fall to Earth if gravity is pulling downward on it?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ace_shuttle_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The forward motion of the shuttle occurs together with free fall to produce a path that follows the curve of Earth’s surface.</a:t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Orbiting-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An object is orbiting when it is traveling around another object in space.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space shuttle is always falling while it is in orbit.  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Two motions are occurring: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Space craft moving forward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A downward force caused by gravity (free fall)</a:t>
            </a:r>
          </a:p>
          <a:p>
            <a:pPr lvl="2">
              <a:buNone/>
            </a:pPr>
            <a:r>
              <a:rPr lang="en-US" dirty="0" smtClean="0">
                <a:solidFill>
                  <a:srgbClr val="002060"/>
                </a:solidFill>
              </a:rPr>
              <a:t>These two forces cause the curved path.</a:t>
            </a:r>
            <a:endParaRPr lang="en-US" dirty="0">
              <a:solidFill>
                <a:srgbClr val="002060"/>
              </a:solidFill>
            </a:endParaRPr>
          </a:p>
          <a:p>
            <a:pPr lvl="2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5" name="Picture 4" descr="thumb_space-shut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810375" y="3324225"/>
            <a:ext cx="245745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spacecraft orbits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http://www.qrg.northwestern.edu/projects/vss/docs/space-environment/1-what-causes-an-orbit.html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rmal_Barred%20Spir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14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an Orbit is Formed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 at figure 7 on page 40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chemeClr val="bg1"/>
                </a:solidFill>
              </a:rPr>
              <a:t>The space shuttle moves forward at a  </a:t>
            </a:r>
          </a:p>
          <a:p>
            <a:pPr marL="514350" indent="-51435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constant speed.  If there were no gravity, the </a:t>
            </a:r>
          </a:p>
          <a:p>
            <a:pPr marL="514350" indent="-51435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space shuttle would follow the path of the </a:t>
            </a:r>
          </a:p>
          <a:p>
            <a:pPr marL="514350" indent="-51435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dotted line.</a:t>
            </a:r>
          </a:p>
          <a:p>
            <a:pPr marL="514350" indent="-514350">
              <a:buAutoNum type="alphaLcPeriod" startAt="2"/>
            </a:pPr>
            <a:r>
              <a:rPr lang="en-US" dirty="0" smtClean="0">
                <a:solidFill>
                  <a:schemeClr val="bg1"/>
                </a:solidFill>
              </a:rPr>
              <a:t>The space shuttle is in free fall because gravity pulls it toward Earth.  The space shuttle would move straight down if it were not traveling forward.</a:t>
            </a:r>
          </a:p>
          <a:p>
            <a:pPr marL="514350" indent="-514350">
              <a:buAutoNum type="alphaLcPeriod" startAt="2"/>
            </a:pPr>
            <a:r>
              <a:rPr lang="en-US" dirty="0" smtClean="0">
                <a:solidFill>
                  <a:schemeClr val="bg1"/>
                </a:solidFill>
              </a:rPr>
              <a:t>The path of the space shuttle follow the curve of Earth’s surface.  Following this path is known as </a:t>
            </a:r>
            <a:r>
              <a:rPr lang="en-US" b="1" dirty="0" smtClean="0">
                <a:solidFill>
                  <a:schemeClr val="bg1"/>
                </a:solidFill>
              </a:rPr>
              <a:t>orbiting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rmal_Barred%20Spir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14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would happen if the shuttle started moving much faster or much slower?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it moved fast enough, it would escape Earth’s gravitational forces and move off into space.  If it moved more slowly, it would begin to fall toward Earth.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space shuttle slows down to land in a controlled fall toward Earth.  However, the shuttle continues to move forward so it spirals down toward Earth rather than falling straight down.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rmal_Barred%20Spir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14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4"/>
              </a:rPr>
              <a:t>http://spaceflight.nasa.gov/realdata/tracking/index.html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http://www.nasa.gov/multimedia/nasatv/on_demand_video.html?param=http://anon.nasa-global.edgesuite.net/anon.nasa-global/ksc/ksc_031010_itow_gernhardt.asx|http://anon.nasa-global.edgesuite.net/anon.nasa-global/ksc/ksc_031010_itow_gernhardt.asx&amp;_id=226912&amp;_t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rmal_Barred%20Spir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14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4"/>
              </a:rPr>
              <a:t>http://www.spacegrant.hawaii.edu/class_acts/Orbits.html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rmal_Barred%20Spir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14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Other objects that orbit: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moon, spacecrafts, satellites, planets,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 object moving in a circular path is constantly changing direction.  There must be an unbalanced force working on an object in circular motion.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do objects fall to the ground at the same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Because the acceleration due to gravity is the same for all objects.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rmal_Barred%20Spir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14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Centripetal force-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unbalanced force that causes objects to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move in a circular path.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Centripetal means “toward the center”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Look at figure 8 on page 40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http://www.teachersdomain.org/asset/lsps07_int_circmotion/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Projectile Motion-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 is the curved path an object follows when it is thrown or propelled near the surface of the Earth.</a:t>
            </a:r>
          </a:p>
          <a:p>
            <a:r>
              <a:rPr lang="en-US" dirty="0" smtClean="0"/>
              <a:t>Projectile motion has two components: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Horizontal motion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Vertical motion</a:t>
            </a:r>
          </a:p>
          <a:p>
            <a:pPr marL="971550" lvl="1" indent="-514350">
              <a:buNone/>
            </a:pPr>
            <a:endParaRPr lang="en-US" sz="1400" dirty="0" smtClean="0"/>
          </a:p>
          <a:p>
            <a:r>
              <a:rPr lang="en-US" dirty="0" smtClean="0"/>
              <a:t>When these two motions are combined, they form a curved path.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Examples:  </a:t>
            </a:r>
          </a:p>
          <a:p>
            <a:pPr>
              <a:buNone/>
            </a:pPr>
            <a:endParaRPr lang="en-US" dirty="0" smtClean="0"/>
          </a:p>
          <a:p>
            <a:pPr lvl="2"/>
            <a:r>
              <a:rPr lang="en-US" dirty="0" smtClean="0"/>
              <a:t>A hopping grasshopper </a:t>
            </a:r>
          </a:p>
          <a:p>
            <a:pPr lvl="2"/>
            <a:r>
              <a:rPr lang="en-US" dirty="0" smtClean="0"/>
              <a:t>A bullfrog jumping</a:t>
            </a:r>
          </a:p>
          <a:p>
            <a:pPr lvl="2"/>
            <a:r>
              <a:rPr lang="en-US" dirty="0" smtClean="0"/>
              <a:t>Water falling from a sprinkler</a:t>
            </a:r>
          </a:p>
          <a:p>
            <a:pPr lvl="2"/>
            <a:r>
              <a:rPr lang="en-US" dirty="0" smtClean="0"/>
              <a:t>An arrow shot by an archer</a:t>
            </a:r>
          </a:p>
          <a:p>
            <a:pPr lvl="2"/>
            <a:r>
              <a:rPr lang="en-US" dirty="0" smtClean="0"/>
              <a:t>A swimmer diving into the water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asy_projectile_motion-80281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93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figure 9 on page 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Horizontal Motion</a:t>
            </a:r>
            <a:r>
              <a:rPr lang="en-US" dirty="0" smtClean="0"/>
              <a:t>-motion parallel to the ground.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you throw a ball, your hand exerts a force on the </a:t>
            </a:r>
          </a:p>
          <a:p>
            <a:pPr>
              <a:buNone/>
            </a:pPr>
            <a:r>
              <a:rPr lang="en-US" dirty="0" smtClean="0"/>
              <a:t>     ball that makes the ball move forward.</a:t>
            </a:r>
          </a:p>
          <a:p>
            <a:r>
              <a:rPr lang="en-US" dirty="0" smtClean="0"/>
              <a:t>No horizontal forces are acting on the ball (ignoring air resistance).</a:t>
            </a:r>
          </a:p>
          <a:p>
            <a:r>
              <a:rPr lang="en-US" dirty="0" smtClean="0"/>
              <a:t>Gravity does not affect this type of motion.</a:t>
            </a:r>
          </a:p>
          <a:p>
            <a:r>
              <a:rPr lang="en-US" dirty="0" smtClean="0"/>
              <a:t>So, horizontal motion is constant after ball is released.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http://physicsquest.homestead.com/quest3n.html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http://teachingphysics.wordpress.com/2009/03/01/projectile-motion-activity/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http://www.explorelearning.com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motion that is perpendicular to the ground.</a:t>
            </a:r>
          </a:p>
          <a:p>
            <a:r>
              <a:rPr lang="en-US" dirty="0" smtClean="0"/>
              <a:t>Gravity pulls objects in projectile motion down at an acceleration of 9.8 m/s² (ignoring air resistance).</a:t>
            </a:r>
          </a:p>
          <a:p>
            <a:r>
              <a:rPr lang="en-US" dirty="0" smtClean="0"/>
              <a:t>The downward acceleration of a thrown object and a falling object are the same.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drop%20and%20shoo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685800"/>
            <a:ext cx="64008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shoot the monkey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Explanation</a:t>
            </a:r>
          </a:p>
          <a:p>
            <a:r>
              <a:rPr lang="en-US" dirty="0" smtClean="0">
                <a:hlinkClick r:id="rId5"/>
              </a:rPr>
              <a:t>http://www.explorelearning.com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monkey and the hunter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Above the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objects in projectile motion accelerate downward, you always have to aim above the target.</a:t>
            </a:r>
            <a:endParaRPr lang="en-US" dirty="0"/>
          </a:p>
        </p:txBody>
      </p:sp>
      <p:pic>
        <p:nvPicPr>
          <p:cNvPr id="4" name="Picture 3" descr="bullsey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276600"/>
            <a:ext cx="4521200" cy="339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is this possible?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Acceleration depends on force and mass.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heavier object has more gravitational force than a lighter object.</a:t>
            </a:r>
          </a:p>
          <a:p>
            <a:endParaRPr lang="en-US" dirty="0" smtClean="0"/>
          </a:p>
          <a:p>
            <a:r>
              <a:rPr lang="en-US" dirty="0" smtClean="0"/>
              <a:t>A heavier object is harder to accelerate because of it’s greater mass.</a:t>
            </a:r>
          </a:p>
          <a:p>
            <a:endParaRPr lang="en-US" dirty="0" smtClean="0"/>
          </a:p>
          <a:p>
            <a:r>
              <a:rPr lang="en-US" dirty="0" smtClean="0"/>
              <a:t>The extra mass of the heavier object exactly balances the additional gravitational force.</a:t>
            </a:r>
          </a:p>
          <a:p>
            <a:endParaRPr lang="en-US" dirty="0" smtClean="0"/>
          </a:p>
          <a:p>
            <a:r>
              <a:rPr lang="en-US" dirty="0" smtClean="0"/>
              <a:t>Look at figure 1 on page 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http://sciencespot.net/Media/newtonlab.pdf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http://www.wisc-online.com/Objects/ViewObject.aspx?ID=TP1202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http://www.batesville.k12.in.us/physics/PHYNET/Mechanics/Newton1/Newton1Intro.html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rate at which velocity changes over time.  </a:t>
            </a:r>
          </a:p>
          <a:p>
            <a:r>
              <a:rPr lang="en-US" dirty="0" smtClean="0"/>
              <a:t>All objects accelerate toward Earth at a rate of 9.8 meters per second per second,   so 9.8 m/s/s or 9.8 m/s².</a:t>
            </a:r>
          </a:p>
          <a:p>
            <a:r>
              <a:rPr lang="en-US" dirty="0" smtClean="0"/>
              <a:t>Every second that an object falls, the object’s downward velocity increases by 9.8 m/s.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of Falling Objects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calculate the change in velocity of a falling object use the following equation: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			∆v = g x 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1.  ∆ means “change in”  </a:t>
            </a:r>
          </a:p>
          <a:p>
            <a:pPr lvl="1">
              <a:buNone/>
            </a:pPr>
            <a:r>
              <a:rPr lang="en-US" dirty="0" smtClean="0"/>
              <a:t>      This is the difference between the final velocity and the starting velocity.</a:t>
            </a:r>
          </a:p>
          <a:p>
            <a:pPr lvl="1">
              <a:buNone/>
            </a:pPr>
            <a:r>
              <a:rPr lang="en-US" dirty="0" smtClean="0"/>
              <a:t>2.  g = the acceleration due to gravity on Earth </a:t>
            </a:r>
          </a:p>
          <a:p>
            <a:pPr lvl="1">
              <a:buNone/>
            </a:pPr>
            <a:r>
              <a:rPr lang="en-US" dirty="0" smtClean="0"/>
              <a:t>       (9.8 m/s²)</a:t>
            </a:r>
          </a:p>
          <a:p>
            <a:pPr lvl="1">
              <a:buNone/>
            </a:pPr>
            <a:r>
              <a:rPr lang="en-US" dirty="0" smtClean="0"/>
              <a:t>3.  t = the time the object takes to fall (in seconds)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Calculating the Velocity of Falling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stone at rest is dropped from a cliff, and the stone hits the ground after a time of 3 seconds.  What is the stone’s velocity when it hits the ground?</a:t>
            </a:r>
          </a:p>
          <a:p>
            <a:pPr>
              <a:buNone/>
            </a:pPr>
            <a:r>
              <a:rPr lang="en-US" dirty="0" smtClean="0"/>
              <a:t>Step 1:    ∆v = g x 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Step 2:  Replace the g with its value and t with the time given in the problem, and solve.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∆v = 9.8 m/s/s x 3 s</a:t>
            </a:r>
          </a:p>
          <a:p>
            <a:r>
              <a:rPr lang="en-US" dirty="0" smtClean="0"/>
              <a:t>The seconds will x out.</a:t>
            </a:r>
          </a:p>
          <a:p>
            <a:r>
              <a:rPr lang="en-US" dirty="0" smtClean="0"/>
              <a:t>So, 9.8 m/s x 3 </a:t>
            </a:r>
          </a:p>
          <a:p>
            <a:r>
              <a:rPr lang="en-US" dirty="0" smtClean="0"/>
              <a:t>∆v = 29.4 m/s downward</a:t>
            </a:r>
          </a:p>
        </p:txBody>
      </p:sp>
      <p:sp>
        <p:nvSpPr>
          <p:cNvPr id="4" name="SMARTPenAnnotation0"/>
          <p:cNvSpPr/>
          <p:nvPr/>
        </p:nvSpPr>
        <p:spPr>
          <a:xfrm>
            <a:off x="3894772" y="1774507"/>
            <a:ext cx="180024" cy="342901"/>
          </a:xfrm>
          <a:custGeom>
            <a:avLst/>
            <a:gdLst/>
            <a:ahLst/>
            <a:cxnLst/>
            <a:rect l="0" t="0" r="0" b="0"/>
            <a:pathLst>
              <a:path w="180024" h="342901">
                <a:moveTo>
                  <a:pt x="180023" y="0"/>
                </a:moveTo>
                <a:lnTo>
                  <a:pt x="180023" y="19313"/>
                </a:lnTo>
                <a:lnTo>
                  <a:pt x="177483" y="27951"/>
                </a:lnTo>
                <a:lnTo>
                  <a:pt x="175472" y="32921"/>
                </a:lnTo>
                <a:lnTo>
                  <a:pt x="170698" y="46064"/>
                </a:lnTo>
                <a:lnTo>
                  <a:pt x="168091" y="53569"/>
                </a:lnTo>
                <a:lnTo>
                  <a:pt x="164448" y="61431"/>
                </a:lnTo>
                <a:lnTo>
                  <a:pt x="160114" y="69529"/>
                </a:lnTo>
                <a:lnTo>
                  <a:pt x="155321" y="77785"/>
                </a:lnTo>
                <a:lnTo>
                  <a:pt x="144913" y="94579"/>
                </a:lnTo>
                <a:lnTo>
                  <a:pt x="139472" y="103058"/>
                </a:lnTo>
                <a:lnTo>
                  <a:pt x="132986" y="111567"/>
                </a:lnTo>
                <a:lnTo>
                  <a:pt x="125805" y="120098"/>
                </a:lnTo>
                <a:lnTo>
                  <a:pt x="118160" y="128643"/>
                </a:lnTo>
                <a:lnTo>
                  <a:pt x="104586" y="143217"/>
                </a:lnTo>
                <a:lnTo>
                  <a:pt x="98298" y="149771"/>
                </a:lnTo>
                <a:lnTo>
                  <a:pt x="92202" y="156997"/>
                </a:lnTo>
                <a:lnTo>
                  <a:pt x="86234" y="164672"/>
                </a:lnTo>
                <a:lnTo>
                  <a:pt x="80349" y="172647"/>
                </a:lnTo>
                <a:lnTo>
                  <a:pt x="75474" y="180820"/>
                </a:lnTo>
                <a:lnTo>
                  <a:pt x="71271" y="189127"/>
                </a:lnTo>
                <a:lnTo>
                  <a:pt x="67516" y="197522"/>
                </a:lnTo>
                <a:lnTo>
                  <a:pt x="63108" y="205976"/>
                </a:lnTo>
                <a:lnTo>
                  <a:pt x="58265" y="214470"/>
                </a:lnTo>
                <a:lnTo>
                  <a:pt x="53131" y="222990"/>
                </a:lnTo>
                <a:lnTo>
                  <a:pt x="48755" y="231528"/>
                </a:lnTo>
                <a:lnTo>
                  <a:pt x="44886" y="240077"/>
                </a:lnTo>
                <a:lnTo>
                  <a:pt x="41354" y="248634"/>
                </a:lnTo>
                <a:lnTo>
                  <a:pt x="38047" y="257196"/>
                </a:lnTo>
                <a:lnTo>
                  <a:pt x="31832" y="274329"/>
                </a:lnTo>
                <a:lnTo>
                  <a:pt x="28841" y="281946"/>
                </a:lnTo>
                <a:lnTo>
                  <a:pt x="25895" y="288929"/>
                </a:lnTo>
                <a:lnTo>
                  <a:pt x="20081" y="301768"/>
                </a:lnTo>
                <a:lnTo>
                  <a:pt x="14323" y="313824"/>
                </a:lnTo>
                <a:lnTo>
                  <a:pt x="11453" y="318754"/>
                </a:lnTo>
                <a:lnTo>
                  <a:pt x="8588" y="322992"/>
                </a:lnTo>
                <a:lnTo>
                  <a:pt x="3817" y="330242"/>
                </a:lnTo>
                <a:lnTo>
                  <a:pt x="2545" y="333509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PenAnnotation1"/>
          <p:cNvSpPr/>
          <p:nvPr/>
        </p:nvSpPr>
        <p:spPr>
          <a:xfrm>
            <a:off x="3028950" y="1632408"/>
            <a:ext cx="291465" cy="467855"/>
          </a:xfrm>
          <a:custGeom>
            <a:avLst/>
            <a:gdLst/>
            <a:ahLst/>
            <a:cxnLst/>
            <a:rect l="0" t="0" r="0" b="0"/>
            <a:pathLst>
              <a:path w="291465" h="467855">
                <a:moveTo>
                  <a:pt x="291464" y="4939"/>
                </a:moveTo>
                <a:lnTo>
                  <a:pt x="291464" y="388"/>
                </a:lnTo>
                <a:lnTo>
                  <a:pt x="290512" y="0"/>
                </a:lnTo>
                <a:lnTo>
                  <a:pt x="288925" y="694"/>
                </a:lnTo>
                <a:lnTo>
                  <a:pt x="284084" y="4101"/>
                </a:lnTo>
                <a:lnTo>
                  <a:pt x="283686" y="5332"/>
                </a:lnTo>
                <a:lnTo>
                  <a:pt x="283245" y="9241"/>
                </a:lnTo>
                <a:lnTo>
                  <a:pt x="282175" y="11617"/>
                </a:lnTo>
                <a:lnTo>
                  <a:pt x="273613" y="24814"/>
                </a:lnTo>
                <a:lnTo>
                  <a:pt x="265538" y="37498"/>
                </a:lnTo>
                <a:lnTo>
                  <a:pt x="262750" y="40933"/>
                </a:lnTo>
                <a:lnTo>
                  <a:pt x="257112" y="52369"/>
                </a:lnTo>
                <a:lnTo>
                  <a:pt x="251432" y="66024"/>
                </a:lnTo>
                <a:lnTo>
                  <a:pt x="245732" y="78443"/>
                </a:lnTo>
                <a:lnTo>
                  <a:pt x="240024" y="92852"/>
                </a:lnTo>
                <a:lnTo>
                  <a:pt x="237168" y="100695"/>
                </a:lnTo>
                <a:lnTo>
                  <a:pt x="233360" y="108782"/>
                </a:lnTo>
                <a:lnTo>
                  <a:pt x="228915" y="117030"/>
                </a:lnTo>
                <a:lnTo>
                  <a:pt x="224047" y="125386"/>
                </a:lnTo>
                <a:lnTo>
                  <a:pt x="213559" y="142291"/>
                </a:lnTo>
                <a:lnTo>
                  <a:pt x="208095" y="150800"/>
                </a:lnTo>
                <a:lnTo>
                  <a:pt x="201595" y="160282"/>
                </a:lnTo>
                <a:lnTo>
                  <a:pt x="186752" y="180978"/>
                </a:lnTo>
                <a:lnTo>
                  <a:pt x="179746" y="191831"/>
                </a:lnTo>
                <a:lnTo>
                  <a:pt x="173171" y="202876"/>
                </a:lnTo>
                <a:lnTo>
                  <a:pt x="166882" y="214050"/>
                </a:lnTo>
                <a:lnTo>
                  <a:pt x="158880" y="225309"/>
                </a:lnTo>
                <a:lnTo>
                  <a:pt x="149735" y="236625"/>
                </a:lnTo>
                <a:lnTo>
                  <a:pt x="139828" y="247979"/>
                </a:lnTo>
                <a:lnTo>
                  <a:pt x="130366" y="259358"/>
                </a:lnTo>
                <a:lnTo>
                  <a:pt x="112233" y="282162"/>
                </a:lnTo>
                <a:lnTo>
                  <a:pt x="103397" y="292624"/>
                </a:lnTo>
                <a:lnTo>
                  <a:pt x="94648" y="302457"/>
                </a:lnTo>
                <a:lnTo>
                  <a:pt x="85959" y="311869"/>
                </a:lnTo>
                <a:lnTo>
                  <a:pt x="77308" y="321954"/>
                </a:lnTo>
                <a:lnTo>
                  <a:pt x="68683" y="332487"/>
                </a:lnTo>
                <a:lnTo>
                  <a:pt x="60076" y="343320"/>
                </a:lnTo>
                <a:lnTo>
                  <a:pt x="53386" y="353399"/>
                </a:lnTo>
                <a:lnTo>
                  <a:pt x="47973" y="362975"/>
                </a:lnTo>
                <a:lnTo>
                  <a:pt x="27891" y="403428"/>
                </a:lnTo>
                <a:lnTo>
                  <a:pt x="22404" y="413473"/>
                </a:lnTo>
                <a:lnTo>
                  <a:pt x="16841" y="423028"/>
                </a:lnTo>
                <a:lnTo>
                  <a:pt x="11227" y="432255"/>
                </a:lnTo>
                <a:lnTo>
                  <a:pt x="7485" y="440311"/>
                </a:lnTo>
                <a:lnTo>
                  <a:pt x="4990" y="447587"/>
                </a:lnTo>
                <a:lnTo>
                  <a:pt x="0" y="4678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3872</TotalTime>
  <Words>1516</Words>
  <Application>Microsoft Office PowerPoint</Application>
  <PresentationFormat>On-screen Show (4:3)</PresentationFormat>
  <Paragraphs>268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Forces and Motion</vt:lpstr>
      <vt:lpstr>Aristotle</vt:lpstr>
      <vt:lpstr>Galileo</vt:lpstr>
      <vt:lpstr>Why do objects fall to the ground at the same rate?</vt:lpstr>
      <vt:lpstr>How is this possible?</vt:lpstr>
      <vt:lpstr>Acceleration</vt:lpstr>
      <vt:lpstr>Velocity of Falling Objects </vt:lpstr>
      <vt:lpstr>Calculating the Velocity of Falling Objects</vt:lpstr>
      <vt:lpstr>Slide 9</vt:lpstr>
      <vt:lpstr>To rearrange the equation to find time, divide by the acceleration due to gravity.</vt:lpstr>
      <vt:lpstr>Practice Problems:</vt:lpstr>
      <vt:lpstr>Answer:</vt:lpstr>
      <vt:lpstr>Slide 13</vt:lpstr>
      <vt:lpstr>Answer:</vt:lpstr>
      <vt:lpstr>Slide 15</vt:lpstr>
      <vt:lpstr>Answer:</vt:lpstr>
      <vt:lpstr>Slide 17</vt:lpstr>
      <vt:lpstr>Answer:</vt:lpstr>
      <vt:lpstr>Slide 19</vt:lpstr>
      <vt:lpstr>Air Resistance</vt:lpstr>
      <vt:lpstr>Terminal Velocity</vt:lpstr>
      <vt:lpstr>How does terminal velocity help us? </vt:lpstr>
      <vt:lpstr>Slide 23</vt:lpstr>
      <vt:lpstr>Terminal velocity</vt:lpstr>
      <vt:lpstr>Free Fall</vt:lpstr>
      <vt:lpstr>Slide 26</vt:lpstr>
      <vt:lpstr>Free Fall-</vt:lpstr>
      <vt:lpstr>Vacuum-</vt:lpstr>
      <vt:lpstr>Look at figure 6 on page 39</vt:lpstr>
      <vt:lpstr>Slide 30</vt:lpstr>
      <vt:lpstr>Slide 31</vt:lpstr>
      <vt:lpstr>The forward motion of the shuttle occurs together with free fall to produce a path that follows the curve of Earth’s surface. </vt:lpstr>
      <vt:lpstr>Orbiting-</vt:lpstr>
      <vt:lpstr>How spacecraft orbits</vt:lpstr>
      <vt:lpstr>How an Orbit is Formed</vt:lpstr>
      <vt:lpstr>What would happen if the shuttle started moving much faster or much slower? </vt:lpstr>
      <vt:lpstr>Slide 37</vt:lpstr>
      <vt:lpstr>Slide 38</vt:lpstr>
      <vt:lpstr>Other objects that orbit:</vt:lpstr>
      <vt:lpstr>Centripetal force-</vt:lpstr>
      <vt:lpstr>Centripetal Force</vt:lpstr>
      <vt:lpstr>Projectile Motion-</vt:lpstr>
      <vt:lpstr>Slide 43</vt:lpstr>
      <vt:lpstr>Look at figure 9 on page 41</vt:lpstr>
      <vt:lpstr>Vertical Motion</vt:lpstr>
      <vt:lpstr>Slide 46</vt:lpstr>
      <vt:lpstr>Slide 47</vt:lpstr>
      <vt:lpstr>Slide 48</vt:lpstr>
      <vt:lpstr>Aim Above the Target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and Motion</dc:title>
  <dc:creator>Kris</dc:creator>
  <cp:lastModifiedBy>Kris</cp:lastModifiedBy>
  <cp:revision>28</cp:revision>
  <dcterms:created xsi:type="dcterms:W3CDTF">2010-03-17T13:54:24Z</dcterms:created>
  <dcterms:modified xsi:type="dcterms:W3CDTF">2012-05-02T14:18:12Z</dcterms:modified>
</cp:coreProperties>
</file>