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59"/>
  </p:notesMasterIdLst>
  <p:sldIdLst>
    <p:sldId id="256" r:id="rId2"/>
    <p:sldId id="259" r:id="rId3"/>
    <p:sldId id="257" r:id="rId4"/>
    <p:sldId id="258" r:id="rId5"/>
    <p:sldId id="260" r:id="rId6"/>
    <p:sldId id="261" r:id="rId7"/>
    <p:sldId id="265" r:id="rId8"/>
    <p:sldId id="269" r:id="rId9"/>
    <p:sldId id="263" r:id="rId10"/>
    <p:sldId id="303" r:id="rId11"/>
    <p:sldId id="262" r:id="rId12"/>
    <p:sldId id="264" r:id="rId13"/>
    <p:sldId id="266" r:id="rId14"/>
    <p:sldId id="267" r:id="rId15"/>
    <p:sldId id="305" r:id="rId16"/>
    <p:sldId id="268" r:id="rId17"/>
    <p:sldId id="304" r:id="rId18"/>
    <p:sldId id="270" r:id="rId19"/>
    <p:sldId id="272" r:id="rId20"/>
    <p:sldId id="273" r:id="rId21"/>
    <p:sldId id="271" r:id="rId22"/>
    <p:sldId id="275" r:id="rId23"/>
    <p:sldId id="312" r:id="rId24"/>
    <p:sldId id="306" r:id="rId25"/>
    <p:sldId id="307" r:id="rId26"/>
    <p:sldId id="308" r:id="rId27"/>
    <p:sldId id="309" r:id="rId28"/>
    <p:sldId id="310" r:id="rId29"/>
    <p:sldId id="276" r:id="rId30"/>
    <p:sldId id="277" r:id="rId31"/>
    <p:sldId id="278" r:id="rId32"/>
    <p:sldId id="279" r:id="rId33"/>
    <p:sldId id="290" r:id="rId34"/>
    <p:sldId id="280" r:id="rId35"/>
    <p:sldId id="281" r:id="rId36"/>
    <p:sldId id="282" r:id="rId37"/>
    <p:sldId id="283" r:id="rId38"/>
    <p:sldId id="284" r:id="rId39"/>
    <p:sldId id="285" r:id="rId40"/>
    <p:sldId id="287" r:id="rId41"/>
    <p:sldId id="286" r:id="rId42"/>
    <p:sldId id="288" r:id="rId43"/>
    <p:sldId id="289" r:id="rId44"/>
    <p:sldId id="291" r:id="rId45"/>
    <p:sldId id="292" r:id="rId46"/>
    <p:sldId id="293" r:id="rId47"/>
    <p:sldId id="294" r:id="rId48"/>
    <p:sldId id="296" r:id="rId49"/>
    <p:sldId id="297" r:id="rId50"/>
    <p:sldId id="298" r:id="rId51"/>
    <p:sldId id="299" r:id="rId52"/>
    <p:sldId id="302" r:id="rId53"/>
    <p:sldId id="300" r:id="rId54"/>
    <p:sldId id="301" r:id="rId55"/>
    <p:sldId id="313" r:id="rId56"/>
    <p:sldId id="314" r:id="rId57"/>
    <p:sldId id="311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1" autoAdjust="0"/>
    <p:restoredTop sz="94667" autoAdjust="0"/>
  </p:normalViewPr>
  <p:slideViewPr>
    <p:cSldViewPr>
      <p:cViewPr varScale="1">
        <p:scale>
          <a:sx n="75" d="100"/>
          <a:sy n="75" d="100"/>
        </p:scale>
        <p:origin x="-9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5AABE-5767-463B-BA3B-CA8D782A7D7A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DD379-D45B-4DF3-AECD-922069B67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D379-D45B-4DF3-AECD-922069B67A4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E6D-7593-40D9-9F40-903711CB9D6F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0591-2AF4-46AA-B13C-03EAF7825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E6D-7593-40D9-9F40-903711CB9D6F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0591-2AF4-46AA-B13C-03EAF7825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E6D-7593-40D9-9F40-903711CB9D6F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0591-2AF4-46AA-B13C-03EAF7825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E6D-7593-40D9-9F40-903711CB9D6F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0591-2AF4-46AA-B13C-03EAF7825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E6D-7593-40D9-9F40-903711CB9D6F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0591-2AF4-46AA-B13C-03EAF7825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E6D-7593-40D9-9F40-903711CB9D6F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0591-2AF4-46AA-B13C-03EAF7825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E6D-7593-40D9-9F40-903711CB9D6F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0591-2AF4-46AA-B13C-03EAF7825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E6D-7593-40D9-9F40-903711CB9D6F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0591-2AF4-46AA-B13C-03EAF7825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E6D-7593-40D9-9F40-903711CB9D6F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0591-2AF4-46AA-B13C-03EAF7825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E6D-7593-40D9-9F40-903711CB9D6F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0591-2AF4-46AA-B13C-03EAF7825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E6D-7593-40D9-9F40-903711CB9D6F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0591-2AF4-46AA-B13C-03EAF7825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68E6D-7593-40D9-9F40-903711CB9D6F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00591-2AF4-46AA-B13C-03EAF7825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mrsdlovesscience.com/meniscusirr.jpg&amp;imgrefurl=http://mrsdlovesscience.com/measure.html&amp;usg=__2s5bAd73jhlW0Kt_zs7YLPW4BqM=&amp;h=350&amp;w=253&amp;sz=7&amp;hl=en&amp;start=2&amp;sig2=ruQXDD8Af3J7rID73mIOnw&amp;zoom=1&amp;itbs=1&amp;tbnid=FLdGhlG5QypBoM:&amp;tbnh=120&amp;tbnw=87&amp;prev=/images?q=volume+irregular+shaped+object&amp;hl=en&amp;safe=strict&amp;client=dell-usuk&amp;sa=G&amp;channel=us&amp;gbv=2&amp;ad=w5&amp;tbs=isch:1&amp;ei=ETJ1TJGGJYP58AbovrzmBQ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laddresearch.com/New_Products/Ohaus_Balances___Scales/Triple_Beam_Balances_-_Standar/TripleBeam.jpg&amp;imgrefurl=http://www.laddresearch.com/New_Products/Ohaus_Balances___Scales/Triple_Beam_Balances_-_Standar/triple_beam_balances_-_standar.html&amp;usg=__QDapaf7CAw0_she70anBHfBBzlc=&amp;h=253&amp;w=600&amp;sz=74&amp;hl=en&amp;start=3&amp;sig2=vpC9c083axY_szyGsrNHIg&amp;tbnid=D55pt0ZeXEB9NM:&amp;tbnh=57&amp;tbnw=135&amp;prev=/images?q=triple+beam+balance&amp;gbv=2&amp;hl=en&amp;safe=strict&amp;client=dell-usuk&amp;channel=us&amp;ad=w5&amp;ei=FkKbSvSuJIy4M7i4pZ0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haus.com/input/tutorials/tbb/tbbentry.sw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www.howtallisthestatueofliberty.org/why-is-the-statue-of-liberty-green/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International System of Units</a:t>
            </a:r>
            <a:br>
              <a:rPr lang="en-US" b="1" dirty="0" smtClean="0"/>
            </a:br>
            <a:r>
              <a:rPr lang="en-US" b="1" dirty="0" smtClean="0"/>
              <a:t>(SI units)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standard system of measurement used by many scientists.</a:t>
            </a:r>
          </a:p>
          <a:p>
            <a:endParaRPr lang="en-US" dirty="0" smtClean="0"/>
          </a:p>
          <a:p>
            <a:r>
              <a:rPr lang="en-US" dirty="0" smtClean="0"/>
              <a:t>Look at page 149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16738" name="Picture 2" descr="http://www.proprofs.com/quiz-school/user_upload/ckeditor/triple%20beam%20bal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0" y="5457825"/>
            <a:ext cx="3333750" cy="1400175"/>
          </a:xfrm>
          <a:prstGeom prst="rect">
            <a:avLst/>
          </a:prstGeom>
          <a:noFill/>
        </p:spPr>
      </p:pic>
      <p:pic>
        <p:nvPicPr>
          <p:cNvPr id="116740" name="Picture 4" descr="http://www.globescientific.com/images/601570-Seri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572000"/>
            <a:ext cx="2286000" cy="2286000"/>
          </a:xfrm>
          <a:prstGeom prst="rect">
            <a:avLst/>
          </a:prstGeom>
          <a:noFill/>
        </p:spPr>
      </p:pic>
      <p:pic>
        <p:nvPicPr>
          <p:cNvPr id="116742" name="Picture 6" descr="http://www.uneedit.com/sites/www.uneedit.com/files/product_images/large/STD9871934_1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958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Meniscus</a:t>
            </a:r>
            <a:endParaRPr lang="en-US" dirty="0"/>
          </a:p>
        </p:txBody>
      </p:sp>
      <p:pic>
        <p:nvPicPr>
          <p:cNvPr id="4" name="Content Placeholder 3" descr="meniscu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447800"/>
            <a:ext cx="2247900" cy="1419225"/>
          </a:xfrm>
        </p:spPr>
      </p:pic>
      <p:sp>
        <p:nvSpPr>
          <p:cNvPr id="5" name="Rectangle 4"/>
          <p:cNvSpPr/>
          <p:nvPr/>
        </p:nvSpPr>
        <p:spPr>
          <a:xfrm>
            <a:off x="762000" y="3505200"/>
            <a:ext cx="79248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meniscus</a:t>
            </a:r>
            <a:r>
              <a:rPr lang="en-US" sz="2400" dirty="0" smtClean="0"/>
              <a:t>-the curve at a liquid’s surface by which one measures the volume of the liquid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To measure the volume of most liquids, look at the bottom of the meniscus (look at pg. 5)</a:t>
            </a:r>
            <a:endParaRPr lang="en-US" sz="2400" dirty="0"/>
          </a:p>
        </p:txBody>
      </p:sp>
      <p:pic>
        <p:nvPicPr>
          <p:cNvPr id="6" name="Picture 2" descr="http://mrsdlovesscience.com/meniscus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0668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Volume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Liters (L) </a:t>
            </a:r>
            <a:r>
              <a:rPr lang="en-US" dirty="0" smtClean="0"/>
              <a:t>and </a:t>
            </a:r>
            <a:r>
              <a:rPr lang="en-US" b="1" dirty="0" smtClean="0"/>
              <a:t>milliliters (</a:t>
            </a:r>
            <a:r>
              <a:rPr lang="en-US" b="1" dirty="0" err="1" smtClean="0"/>
              <a:t>mL</a:t>
            </a:r>
            <a:r>
              <a:rPr lang="en-US" b="1" dirty="0" smtClean="0"/>
              <a:t>) </a:t>
            </a:r>
            <a:r>
              <a:rPr lang="en-US" dirty="0" smtClean="0"/>
              <a:t>are the units used most often to express the volume of liquids.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Volume Activity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5</a:t>
            </a:r>
          </a:p>
          <a:p>
            <a:endParaRPr lang="en-US" dirty="0" smtClean="0"/>
          </a:p>
          <a:p>
            <a:r>
              <a:rPr lang="en-US" dirty="0" smtClean="0"/>
              <a:t>Quick 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Volume of a Regularly Shaped Object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volume of any solid object is expressed in cubic units. 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cubic</a:t>
            </a:r>
            <a:r>
              <a:rPr lang="en-US" dirty="0" smtClean="0"/>
              <a:t>- “having three dimensions”</a:t>
            </a:r>
          </a:p>
          <a:p>
            <a:endParaRPr lang="en-US" dirty="0" smtClean="0"/>
          </a:p>
          <a:p>
            <a:r>
              <a:rPr lang="en-US" dirty="0" smtClean="0"/>
              <a:t>m³ (cubic meters) and cm³ (cubic centimeters)</a:t>
            </a:r>
          </a:p>
          <a:p>
            <a:pPr>
              <a:buNone/>
            </a:pPr>
            <a:r>
              <a:rPr lang="en-US" dirty="0" smtClean="0"/>
              <a:t>   are the most often used to express the volume of a solid.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Formula to find the volume of regularly shaped objects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To find the volume of a cube or a rectangular object:   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4000" b="1" dirty="0" smtClean="0"/>
              <a:t>volume =length x width x height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Look at page 6</a:t>
            </a:r>
            <a:endParaRPr lang="en-US" dirty="0"/>
          </a:p>
        </p:txBody>
      </p:sp>
      <p:pic>
        <p:nvPicPr>
          <p:cNvPr id="4" name="Picture 3" descr="cube_72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8840" y="3962400"/>
            <a:ext cx="318516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Review of triple beam balance, reading the  meniscus, and measuring volume of a regular shaped object,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Volume of an Irregularly Shaped Solid Object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have to find the volume of the water that the object displaces.</a:t>
            </a:r>
          </a:p>
          <a:p>
            <a:r>
              <a:rPr lang="en-US" dirty="0" smtClean="0"/>
              <a:t>The volume of the water displaced by the object is equal to its volume.</a:t>
            </a:r>
          </a:p>
          <a:p>
            <a:endParaRPr lang="en-US" sz="800" dirty="0" smtClean="0"/>
          </a:p>
          <a:p>
            <a:pPr marL="624078" indent="-514350">
              <a:buNone/>
            </a:pPr>
            <a:endParaRPr lang="en-US" dirty="0"/>
          </a:p>
        </p:txBody>
      </p:sp>
      <p:pic>
        <p:nvPicPr>
          <p:cNvPr id="6" name="Picture 5" descr="irregul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3352799"/>
            <a:ext cx="2743200" cy="3457575"/>
          </a:xfrm>
          <a:prstGeom prst="rect">
            <a:avLst/>
          </a:prstGeom>
        </p:spPr>
      </p:pic>
      <p:pic>
        <p:nvPicPr>
          <p:cNvPr id="7" name="Picture 6" descr="solids-volume-measurem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759293"/>
            <a:ext cx="4038600" cy="3098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Steps to measure the volume: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pPr marL="624078" indent="-514350">
              <a:buAutoNum type="arabicPeriod"/>
            </a:pPr>
            <a:r>
              <a:rPr lang="en-US" dirty="0" smtClean="0"/>
              <a:t>Fill the graduated cylinder with a designated amount of water and record</a:t>
            </a:r>
          </a:p>
          <a:p>
            <a:pPr marL="624078" indent="-514350">
              <a:buAutoNum type="arabicPeriod"/>
            </a:pPr>
            <a:r>
              <a:rPr lang="en-US" dirty="0" smtClean="0"/>
              <a:t>Add the object, then record the water level again.  </a:t>
            </a:r>
          </a:p>
          <a:p>
            <a:pPr marL="624078" indent="-514350">
              <a:buAutoNum type="arabicPeriod"/>
            </a:pPr>
            <a:r>
              <a:rPr lang="en-US" dirty="0" smtClean="0"/>
              <a:t>Subtract this from the original water level.</a:t>
            </a:r>
          </a:p>
          <a:p>
            <a:pPr marL="624078" indent="-514350">
              <a:buAutoNum type="arabicPeriod"/>
            </a:pPr>
            <a:r>
              <a:rPr lang="en-US" dirty="0" smtClean="0"/>
              <a:t>This is your volume.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Mass</a:t>
            </a:r>
            <a:r>
              <a:rPr lang="en-US" sz="3600" dirty="0" smtClean="0"/>
              <a:t>-is the amount of matter in an object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only way to change the mass of an object is to change the amount of matter that makes up the object.</a:t>
            </a:r>
          </a:p>
          <a:p>
            <a:endParaRPr lang="en-US" dirty="0" smtClean="0"/>
          </a:p>
          <a:p>
            <a:r>
              <a:rPr lang="en-US" dirty="0" smtClean="0"/>
              <a:t>You and a peanut are both matter, but you are made of more matter than a peanut, so you have more mass.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difference between mass and weight?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b="1" dirty="0" smtClean="0"/>
              <a:t>weight</a:t>
            </a:r>
            <a:r>
              <a:rPr lang="en-US" dirty="0" smtClean="0"/>
              <a:t>-is a measure of the gravitational force exerted on an object</a:t>
            </a:r>
          </a:p>
          <a:p>
            <a:endParaRPr lang="en-US" dirty="0" smtClean="0"/>
          </a:p>
          <a:p>
            <a:pPr lvl="2"/>
            <a:r>
              <a:rPr lang="en-US" dirty="0" smtClean="0"/>
              <a:t>The more mass an object has, the greater the gravitational force on the object.  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An objects weight can change depending on its location in the universe.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An object would weigh less on the moon and more on the earth because the moon has less gravitational force.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600450"/>
          </a:xfrm>
        </p:spPr>
        <p:txBody>
          <a:bodyPr/>
          <a:lstStyle/>
          <a:p>
            <a:r>
              <a:rPr lang="en-US" b="1" dirty="0" smtClean="0"/>
              <a:t>Introduction</a:t>
            </a:r>
            <a:br>
              <a:rPr lang="en-US" b="1" dirty="0" smtClean="0"/>
            </a:br>
            <a:r>
              <a:rPr lang="en-US" sz="2000" dirty="0" smtClean="0"/>
              <a:t>The Properties of Matter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b="1" dirty="0" smtClean="0"/>
              <a:t>matter</a:t>
            </a:r>
            <a:r>
              <a:rPr lang="en-US" dirty="0" smtClean="0"/>
              <a:t>-is anything that has mass and takes up________.   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9" descr="13_0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b="14044"/>
          <a:stretch>
            <a:fillRect/>
          </a:stretch>
        </p:blipFill>
        <p:spPr>
          <a:xfrm>
            <a:off x="1752600" y="4038600"/>
            <a:ext cx="5638800" cy="2157413"/>
          </a:xfrm>
        </p:spPr>
      </p:pic>
      <p:sp>
        <p:nvSpPr>
          <p:cNvPr id="7" name="Rectangle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difference between weight and mass?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Mass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is a measure of the amount of matter in an object</a:t>
            </a:r>
          </a:p>
          <a:p>
            <a:r>
              <a:rPr lang="en-US" dirty="0" smtClean="0"/>
              <a:t>It is always constant no matter where you are in the universe.</a:t>
            </a:r>
          </a:p>
          <a:p>
            <a:r>
              <a:rPr lang="en-US" dirty="0" smtClean="0"/>
              <a:t>Mass is measured by using a balance.</a:t>
            </a:r>
          </a:p>
          <a:p>
            <a:r>
              <a:rPr lang="en-US" dirty="0" smtClean="0"/>
              <a:t>Mass is expressed in grams (kg, mg, or g)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  Weight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4041775" cy="394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is a measure of the gravitational force on an object.</a:t>
            </a:r>
          </a:p>
          <a:p>
            <a:r>
              <a:rPr lang="en-US" dirty="0" smtClean="0"/>
              <a:t>Weight varies depending on where the object is in relation to the earth.</a:t>
            </a:r>
          </a:p>
          <a:p>
            <a:r>
              <a:rPr lang="en-US" dirty="0" smtClean="0"/>
              <a:t>Weight is measured by using a spring scale.</a:t>
            </a:r>
          </a:p>
          <a:p>
            <a:r>
              <a:rPr lang="en-US" dirty="0" smtClean="0"/>
              <a:t>Weight is expressed in </a:t>
            </a:r>
            <a:r>
              <a:rPr lang="en-US" dirty="0" err="1" smtClean="0"/>
              <a:t>newtons</a:t>
            </a:r>
            <a:r>
              <a:rPr lang="en-US" dirty="0" smtClean="0"/>
              <a:t> (N)</a:t>
            </a:r>
            <a:endParaRPr lang="en-US" dirty="0"/>
          </a:p>
        </p:txBody>
      </p:sp>
      <p:pic>
        <p:nvPicPr>
          <p:cNvPr id="2050" name="Picture 2" descr="http://tbn1.google.com/images?q=tbn:D55pt0ZeXEB9NM:http://www.laddresearch.com/New_Products/Ohaus_Balances___Scales/Triple_Beam_Balances_-_Standar/TripleBea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5760718"/>
            <a:ext cx="2598820" cy="1097282"/>
          </a:xfrm>
          <a:prstGeom prst="rect">
            <a:avLst/>
          </a:prstGeom>
          <a:noFill/>
        </p:spPr>
      </p:pic>
      <p:pic>
        <p:nvPicPr>
          <p:cNvPr id="10" name="Picture 9" descr="sca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64023" y="4876800"/>
            <a:ext cx="1079977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Ohaus</a:t>
            </a:r>
            <a:r>
              <a:rPr lang="en-US" dirty="0" smtClean="0"/>
              <a:t> Triple-Beam Balance Tutorial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>
                <a:hlinkClick r:id="rId3"/>
              </a:rPr>
              <a:t>Ohaus</a:t>
            </a:r>
            <a:r>
              <a:rPr lang="en-US" dirty="0" smtClean="0">
                <a:hlinkClick r:id="rId3"/>
              </a:rPr>
              <a:t> Triple-beam balance Tutorial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Look at page 8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There are 2 blocks:   one sponge and one          </a:t>
            </a:r>
          </a:p>
          <a:p>
            <a:pPr>
              <a:buNone/>
            </a:pPr>
            <a:r>
              <a:rPr lang="en-US" dirty="0" smtClean="0"/>
              <a:t>                                          brick</a:t>
            </a:r>
          </a:p>
          <a:p>
            <a:pPr lvl="1"/>
            <a:r>
              <a:rPr lang="en-US" dirty="0" smtClean="0"/>
              <a:t>The brick has more mass, so a greater gravitational force is exerted on it.  Therefore, it weighs more.</a:t>
            </a:r>
          </a:p>
          <a:p>
            <a:pPr lvl="1"/>
            <a:r>
              <a:rPr lang="en-US" dirty="0" smtClean="0"/>
              <a:t>Weight is a good estimate of the mass of an object on Earth because gravity does not change on Earth.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this information see if you can </a:t>
            </a:r>
            <a:br>
              <a:rPr lang="en-US" dirty="0" smtClean="0"/>
            </a:br>
            <a:r>
              <a:rPr lang="en-US" dirty="0" smtClean="0"/>
              <a:t>Calculate the Math Focus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 Newton is = 100 grams on Earth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Focus (page 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A student has a mass of 45,000 g.  How much does this student weigh in </a:t>
            </a:r>
            <a:r>
              <a:rPr lang="en-US" dirty="0" err="1" smtClean="0"/>
              <a:t>newtons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	</a:t>
            </a:r>
            <a:r>
              <a:rPr lang="en-US" u="sng" dirty="0" smtClean="0"/>
              <a:t>45,000g</a:t>
            </a:r>
          </a:p>
          <a:p>
            <a:pPr marL="514350" indent="-514350">
              <a:buNone/>
            </a:pPr>
            <a:r>
              <a:rPr lang="en-US" dirty="0" smtClean="0"/>
              <a:t>	       100g	=	450 g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2"/>
            </a:pPr>
            <a:r>
              <a:rPr lang="en-US" dirty="0" smtClean="0"/>
              <a:t>What is the weight of a car that has a mass of 1,362,000g?</a:t>
            </a:r>
          </a:p>
          <a:p>
            <a:pPr marL="514350" indent="-514350">
              <a:buNone/>
            </a:pP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u="sng" dirty="0" smtClean="0"/>
              <a:t>1,362,000g</a:t>
            </a:r>
          </a:p>
          <a:p>
            <a:pPr marL="514350" indent="-514350">
              <a:buNone/>
            </a:pPr>
            <a:r>
              <a:rPr lang="en-US" dirty="0" smtClean="0"/>
              <a:t>           100g			=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=13,620g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Your pair of boots has a mass of 850g.  If each boot has exactly the same mass, what is the weight of each boot?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  <a:r>
              <a:rPr lang="en-US" u="sng" dirty="0" smtClean="0"/>
              <a:t>850g </a:t>
            </a:r>
          </a:p>
          <a:p>
            <a:pPr>
              <a:buNone/>
            </a:pPr>
            <a:r>
              <a:rPr lang="en-US" dirty="0" smtClean="0"/>
              <a:t>			   2g		=	425g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  <a:r>
              <a:rPr lang="en-US" u="sng" dirty="0" smtClean="0"/>
              <a:t>425g</a:t>
            </a:r>
          </a:p>
          <a:p>
            <a:pPr>
              <a:buNone/>
            </a:pPr>
            <a:r>
              <a:rPr lang="en-US" smtClean="0"/>
              <a:t>			100g		=	4.25g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Inertia</a:t>
            </a:r>
            <a:r>
              <a:rPr lang="en-US" dirty="0" smtClean="0"/>
              <a:t>-</a:t>
            </a:r>
            <a:r>
              <a:rPr lang="en-US" sz="3600" dirty="0" smtClean="0"/>
              <a:t>It is the tendency of an object to resist a change in motion.  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200" dirty="0" smtClean="0"/>
          </a:p>
          <a:p>
            <a:r>
              <a:rPr lang="en-US" dirty="0" smtClean="0"/>
              <a:t>An object will remain at rest until something causes the object to move.</a:t>
            </a:r>
          </a:p>
          <a:p>
            <a:endParaRPr lang="en-US" dirty="0" smtClean="0"/>
          </a:p>
          <a:p>
            <a:r>
              <a:rPr lang="en-US" dirty="0" smtClean="0"/>
              <a:t>An object will keep moving at the same speed and in the same direction unless something acts on the object to change its speed or direction.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://oco.jpl.nasa.gov/images/oco/what-are-greenhouse-gases%20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Matter is not just something you can see and touch.  Invisible gases are also forms of matter that have physical and chemical properties.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Matter is anything that has mass &amp; volume .  Even though we cannot usually see gases in the atmosphere, we are able to feel wind and see its effects.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Properties of Matter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heavier something is, the more resistance there will be to move it.</a:t>
            </a:r>
          </a:p>
          <a:p>
            <a:endParaRPr lang="en-US" dirty="0" smtClean="0"/>
          </a:p>
          <a:p>
            <a:r>
              <a:rPr lang="en-US" dirty="0" smtClean="0"/>
              <a:t>For example, playing kick ball with a bowling ball would be very difficult to get the ball moving (and painful).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Mass is a measure of inertia. 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object that has a large mass is harder to get moving and harder to stop than an object with less mass.</a:t>
            </a:r>
          </a:p>
          <a:p>
            <a:endParaRPr lang="en-US" dirty="0" smtClean="0"/>
          </a:p>
          <a:p>
            <a:r>
              <a:rPr lang="en-US" dirty="0" smtClean="0"/>
              <a:t>For example,  pushing a grocery cart with a potato in it is easy (small mass), but pushing a cart filled with potatoes is more difficult to start and stop. 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2:  Physical Properties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physical property</a:t>
            </a:r>
            <a:r>
              <a:rPr lang="en-US" dirty="0" smtClean="0"/>
              <a:t>-can be observed or measured without changing the matter’s identity. </a:t>
            </a:r>
          </a:p>
          <a:p>
            <a:endParaRPr lang="en-US" dirty="0" smtClean="0"/>
          </a:p>
          <a:p>
            <a:r>
              <a:rPr lang="en-US" dirty="0" smtClean="0"/>
              <a:t>Physical properties: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Magnetism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Thermal conductivity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Color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Volume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Strength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State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Density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Malleability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Ductility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Solubility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Flexibility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 questions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amount of matter in a given </a:t>
            </a:r>
          </a:p>
          <a:p>
            <a:pPr>
              <a:buNone/>
            </a:pPr>
            <a:r>
              <a:rPr lang="en-US" dirty="0" smtClean="0"/>
              <a:t>   space(volume).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 golf ball and a table tennis ball(ping pong ball) have similar volumes, but one has more mass.  So, the greater mass has more density.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Liquid Layers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order of the layers shows the order of increasing density.</a:t>
            </a:r>
          </a:p>
          <a:p>
            <a:endParaRPr lang="en-US" dirty="0" smtClean="0"/>
          </a:p>
          <a:p>
            <a:r>
              <a:rPr lang="en-US" dirty="0" smtClean="0"/>
              <a:t>The densest layer is on the bottom.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of Solids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would you rather carry around all day: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   	a kilogram of lead of a kilogram of feathers?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Both have the same mass, but the feathers would take up much more volume(space).</a:t>
            </a:r>
          </a:p>
          <a:p>
            <a:endParaRPr lang="en-US" dirty="0" smtClean="0"/>
          </a:p>
          <a:p>
            <a:r>
              <a:rPr lang="en-US" dirty="0" smtClean="0"/>
              <a:t>Knowing the density of a substance can tell you if it will float or sink in water.</a:t>
            </a:r>
          </a:p>
          <a:p>
            <a:endParaRPr lang="en-US" dirty="0" smtClean="0"/>
          </a:p>
          <a:p>
            <a:r>
              <a:rPr lang="en-US" dirty="0" smtClean="0"/>
              <a:t>If the density of an object is less than the density of water, the object will float.</a:t>
            </a:r>
          </a:p>
          <a:p>
            <a:endParaRPr lang="en-US" dirty="0" smtClean="0"/>
          </a:p>
          <a:p>
            <a:r>
              <a:rPr lang="en-US" dirty="0" smtClean="0"/>
              <a:t>If it is more than the density of water, it will sink.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for Density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find density:</a:t>
            </a:r>
          </a:p>
          <a:p>
            <a:r>
              <a:rPr lang="en-US" dirty="0" smtClean="0"/>
              <a:t>1.  Measure an </a:t>
            </a:r>
            <a:r>
              <a:rPr lang="en-US" dirty="0" smtClean="0"/>
              <a:t>object’s </a:t>
            </a:r>
            <a:r>
              <a:rPr lang="en-US" dirty="0" smtClean="0"/>
              <a:t>mass</a:t>
            </a:r>
          </a:p>
          <a:p>
            <a:r>
              <a:rPr lang="en-US" dirty="0" smtClean="0"/>
              <a:t>2.  Measure </a:t>
            </a:r>
            <a:r>
              <a:rPr lang="en-US" smtClean="0"/>
              <a:t>the </a:t>
            </a:r>
            <a:r>
              <a:rPr lang="en-US" smtClean="0"/>
              <a:t>object’s </a:t>
            </a:r>
            <a:r>
              <a:rPr lang="en-US" dirty="0" smtClean="0"/>
              <a:t>volume</a:t>
            </a:r>
          </a:p>
          <a:p>
            <a:endParaRPr lang="en-US" dirty="0" smtClean="0"/>
          </a:p>
          <a:p>
            <a:pPr lvl="3">
              <a:buNone/>
            </a:pPr>
            <a:r>
              <a:rPr lang="en-US" sz="2000" dirty="0" smtClean="0"/>
              <a:t>  D =  </a:t>
            </a:r>
            <a:r>
              <a:rPr lang="en-US" sz="2000" u="sng" dirty="0" smtClean="0"/>
              <a:t>m</a:t>
            </a:r>
          </a:p>
          <a:p>
            <a:pPr lvl="3">
              <a:buNone/>
            </a:pPr>
            <a:r>
              <a:rPr lang="en-US" sz="2000" dirty="0" smtClean="0"/>
              <a:t>           v</a:t>
            </a:r>
          </a:p>
          <a:p>
            <a:pPr lvl="3">
              <a:buNone/>
            </a:pPr>
            <a:endParaRPr lang="en-US" sz="2000" dirty="0" smtClean="0"/>
          </a:p>
          <a:p>
            <a:pPr lvl="3">
              <a:buNone/>
            </a:pPr>
            <a:r>
              <a:rPr lang="en-US" sz="2000" dirty="0" smtClean="0"/>
              <a:t>Units are:     g/cm³, g/mL³, kg/m³, and kg/L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Density to Identify Substances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is a useful physical property for identifying substances.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Each substance has a density that differs from the densities of other substances.</a:t>
            </a:r>
          </a:p>
          <a:p>
            <a:endParaRPr lang="en-US" dirty="0" smtClean="0"/>
          </a:p>
          <a:p>
            <a:r>
              <a:rPr lang="en-US" dirty="0" smtClean="0"/>
              <a:t>The density of a substance is always the same at a given temperature and pressure.</a:t>
            </a:r>
          </a:p>
          <a:p>
            <a:endParaRPr lang="en-US" dirty="0" smtClean="0"/>
          </a:p>
          <a:p>
            <a:r>
              <a:rPr lang="en-US" dirty="0" smtClean="0"/>
              <a:t>Look at Table 1 on page 13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have in common with </a:t>
            </a:r>
          </a:p>
          <a:p>
            <a:pPr>
              <a:buNone/>
            </a:pPr>
            <a:r>
              <a:rPr lang="en-US" dirty="0" smtClean="0"/>
              <a:t>    a table, a glass of water, and a neon sign?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0594" name="Picture 2" descr="http://t2.gstatic.com/images?q=tbn:ANd9GcRZtYpLeyLmnTvz69LHaMrz-lvHzRHegK9SqCVCHYKbf6Ema-X5F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3675" y="5105400"/>
            <a:ext cx="2600325" cy="1752600"/>
          </a:xfrm>
          <a:prstGeom prst="rect">
            <a:avLst/>
          </a:prstGeom>
          <a:noFill/>
        </p:spPr>
      </p:pic>
      <p:pic>
        <p:nvPicPr>
          <p:cNvPr id="110596" name="Picture 4" descr="http://t2.gstatic.com/images?q=tbn:ANd9GcTFM5BpdQvWPlw19imHAmMkQSF6kBuj_4jF0BhIM2csxICb1Bf_cmYa-X34f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581400"/>
            <a:ext cx="2628900" cy="1743076"/>
          </a:xfrm>
          <a:prstGeom prst="rect">
            <a:avLst/>
          </a:prstGeom>
          <a:noFill/>
        </p:spPr>
      </p:pic>
      <p:pic>
        <p:nvPicPr>
          <p:cNvPr id="110598" name="Picture 6" descr="http://t0.gstatic.com/images?q=tbn:ANd9GcQJSZagtD_VIfR4PWedsVoID42YwrkPlWg3YsbpV3Tj29DW_P-iQ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391025"/>
            <a:ext cx="184785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Focus on Page 13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density of an object whose mass is 25g and whose volume is 10cm³?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Find the density of a substance that has a </a:t>
            </a:r>
          </a:p>
          <a:p>
            <a:pPr>
              <a:buNone/>
            </a:pPr>
            <a:r>
              <a:rPr lang="en-US" dirty="0" smtClean="0"/>
              <a:t>       mass of 45 kg and a volume of 43 m³.</a:t>
            </a:r>
          </a:p>
          <a:p>
            <a:pPr>
              <a:buNone/>
            </a:pPr>
            <a:r>
              <a:rPr lang="en-US" dirty="0" smtClean="0"/>
              <a:t>       Be sure to use the correct units for </a:t>
            </a:r>
          </a:p>
          <a:p>
            <a:pPr>
              <a:buNone/>
            </a:pPr>
            <a:r>
              <a:rPr lang="en-US" dirty="0" smtClean="0"/>
              <a:t>       density.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 Suppose you have a lead ball whose mass is 454g.  What is the ball’s volume?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Use table 1 on page 13.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mass of a 15 </a:t>
            </a:r>
            <a:r>
              <a:rPr lang="en-US" dirty="0" err="1" smtClean="0"/>
              <a:t>mL</a:t>
            </a:r>
            <a:r>
              <a:rPr lang="en-US" dirty="0" smtClean="0"/>
              <a:t> sample of mercury?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Physical Changes do not form new substances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physical change</a:t>
            </a:r>
            <a:r>
              <a:rPr lang="en-US" dirty="0" smtClean="0"/>
              <a:t>-a change that affects one or more physical properties of a substance.</a:t>
            </a:r>
          </a:p>
          <a:p>
            <a:endParaRPr lang="en-US" dirty="0" smtClean="0"/>
          </a:p>
          <a:p>
            <a:r>
              <a:rPr lang="en-US" dirty="0" smtClean="0"/>
              <a:t>Examples of physical changes:</a:t>
            </a:r>
          </a:p>
          <a:p>
            <a:pPr lvl="2"/>
            <a:r>
              <a:rPr lang="en-US" dirty="0" smtClean="0"/>
              <a:t>Pounding a piece of silver into a heart</a:t>
            </a:r>
          </a:p>
          <a:p>
            <a:pPr lvl="2"/>
            <a:r>
              <a:rPr lang="en-US" dirty="0" smtClean="0"/>
              <a:t>A popsicle melting(all changes of state are physical)</a:t>
            </a:r>
          </a:p>
          <a:p>
            <a:pPr lvl="2"/>
            <a:r>
              <a:rPr lang="en-US" dirty="0" smtClean="0"/>
              <a:t>Smashing an aluminum can</a:t>
            </a:r>
          </a:p>
          <a:p>
            <a:pPr lvl="2"/>
            <a:r>
              <a:rPr lang="en-US" dirty="0" smtClean="0"/>
              <a:t>Freezing water</a:t>
            </a:r>
          </a:p>
          <a:p>
            <a:pPr lvl="2"/>
            <a:r>
              <a:rPr lang="en-US" dirty="0" smtClean="0"/>
              <a:t>Sanding a piece of wood</a:t>
            </a:r>
          </a:p>
          <a:p>
            <a:pPr lvl="2"/>
            <a:r>
              <a:rPr lang="en-US" dirty="0" smtClean="0"/>
              <a:t>Dissolving sugar in water</a:t>
            </a:r>
          </a:p>
          <a:p>
            <a:pPr lvl="2"/>
            <a:r>
              <a:rPr lang="en-US" dirty="0" smtClean="0"/>
              <a:t>Melt butter 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 and Physical Changes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physical change does not change the identity of the matter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Properties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describe matter based on its ability to  </a:t>
            </a:r>
          </a:p>
          <a:p>
            <a:pPr>
              <a:buNone/>
            </a:pPr>
            <a:r>
              <a:rPr lang="en-US" dirty="0" smtClean="0"/>
              <a:t>   change into new matter that has different </a:t>
            </a:r>
          </a:p>
          <a:p>
            <a:pPr>
              <a:buNone/>
            </a:pPr>
            <a:r>
              <a:rPr lang="en-US" dirty="0" smtClean="0"/>
              <a:t>   properties.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Chemical Properties</a:t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A substance has these properties even when it is not burning or reacting.</a:t>
            </a:r>
          </a:p>
          <a:p>
            <a:r>
              <a:rPr lang="en-US" b="1" dirty="0" smtClean="0"/>
              <a:t>Flammability</a:t>
            </a:r>
            <a:r>
              <a:rPr lang="en-US" dirty="0" smtClean="0"/>
              <a:t>-ability of a substance to burn</a:t>
            </a:r>
          </a:p>
          <a:p>
            <a:pPr>
              <a:buNone/>
            </a:pPr>
            <a:r>
              <a:rPr lang="en-US" dirty="0" smtClean="0"/>
              <a:t>   </a:t>
            </a:r>
          </a:p>
          <a:p>
            <a:endParaRPr lang="en-US" dirty="0" smtClean="0"/>
          </a:p>
          <a:p>
            <a:r>
              <a:rPr lang="en-US" b="1" dirty="0" smtClean="0"/>
              <a:t>Reactivity</a:t>
            </a:r>
            <a:r>
              <a:rPr lang="en-US" dirty="0" smtClean="0"/>
              <a:t>-ability of two or more substances to combine and form one or more new substances (look at figure 1 on page 16).</a:t>
            </a:r>
          </a:p>
          <a:p>
            <a:endParaRPr lang="en-US" dirty="0" smtClean="0"/>
          </a:p>
          <a:p>
            <a:r>
              <a:rPr lang="en-US" dirty="0" smtClean="0"/>
              <a:t>Look at figure 2 on page 17</a:t>
            </a:r>
          </a:p>
          <a:p>
            <a:r>
              <a:rPr lang="en-US" dirty="0" smtClean="0"/>
              <a:t>Physical vs. Chemical Property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Change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This happens when one or more substances are changed into new substances that have new and different properties.</a:t>
            </a:r>
          </a:p>
          <a:p>
            <a:endParaRPr lang="en-US" dirty="0" smtClean="0"/>
          </a:p>
          <a:p>
            <a:r>
              <a:rPr lang="en-US" dirty="0" smtClean="0"/>
              <a:t>Chemical changes and chemical properties are not the same.  </a:t>
            </a:r>
          </a:p>
          <a:p>
            <a:endParaRPr lang="en-US" dirty="0" smtClean="0"/>
          </a:p>
          <a:p>
            <a:r>
              <a:rPr lang="en-US" b="1" dirty="0" smtClean="0"/>
              <a:t>How are they different?</a:t>
            </a:r>
          </a:p>
          <a:p>
            <a:r>
              <a:rPr lang="en-US" dirty="0" smtClean="0"/>
              <a:t>Chemical changes is the process where the substances actually change into new substance.</a:t>
            </a:r>
          </a:p>
          <a:p>
            <a:endParaRPr lang="en-US" dirty="0" smtClean="0"/>
          </a:p>
          <a:p>
            <a:r>
              <a:rPr lang="en-US" dirty="0" smtClean="0"/>
              <a:t>Chemical properties describe matter based on it’s ability to change into new matter with different properties.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Chemical Changes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Look at page 18</a:t>
            </a:r>
          </a:p>
          <a:p>
            <a:endParaRPr lang="en-US" dirty="0" smtClean="0"/>
          </a:p>
          <a:p>
            <a:r>
              <a:rPr lang="en-US" dirty="0" smtClean="0"/>
              <a:t>Hot gas</a:t>
            </a:r>
          </a:p>
          <a:p>
            <a:r>
              <a:rPr lang="en-US" dirty="0" smtClean="0"/>
              <a:t>Soured milk</a:t>
            </a:r>
          </a:p>
          <a:p>
            <a:r>
              <a:rPr lang="en-US" dirty="0" smtClean="0"/>
              <a:t>Effervescent tablets</a:t>
            </a:r>
          </a:p>
          <a:p>
            <a:r>
              <a:rPr lang="en-US" dirty="0" smtClean="0"/>
              <a:t>Statue of liberty</a:t>
            </a:r>
          </a:p>
          <a:p>
            <a:r>
              <a:rPr lang="en-US" dirty="0" smtClean="0"/>
              <a:t>Digestion of food</a:t>
            </a:r>
          </a:p>
          <a:p>
            <a:r>
              <a:rPr lang="en-US" dirty="0" smtClean="0"/>
              <a:t>Using a battery</a:t>
            </a:r>
          </a:p>
          <a:p>
            <a:r>
              <a:rPr lang="en-US" dirty="0" smtClean="0"/>
              <a:t>Baking a cake (figure 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 smtClean="0"/>
              <a:t>Matter cannot share the same space at the same time with something else.  Look at figure 1 on page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Chemical Change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Odor</a:t>
            </a:r>
          </a:p>
          <a:p>
            <a:r>
              <a:rPr lang="en-US" dirty="0" smtClean="0"/>
              <a:t>Color change</a:t>
            </a:r>
          </a:p>
          <a:p>
            <a:r>
              <a:rPr lang="en-US" dirty="0" smtClean="0"/>
              <a:t>Heat</a:t>
            </a:r>
          </a:p>
          <a:p>
            <a:r>
              <a:rPr lang="en-US" dirty="0" smtClean="0"/>
              <a:t>Fizzing</a:t>
            </a:r>
          </a:p>
          <a:p>
            <a:r>
              <a:rPr lang="en-US" dirty="0" smtClean="0"/>
              <a:t>Foaming</a:t>
            </a:r>
          </a:p>
          <a:p>
            <a:r>
              <a:rPr lang="en-US" dirty="0" smtClean="0"/>
              <a:t>Sound</a:t>
            </a:r>
          </a:p>
          <a:p>
            <a:r>
              <a:rPr lang="en-US" dirty="0" smtClean="0"/>
              <a:t>Light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Chemical changes change the identity of the matter involved. </a:t>
            </a:r>
          </a:p>
          <a:p>
            <a:endParaRPr lang="en-US" dirty="0" smtClean="0"/>
          </a:p>
          <a:p>
            <a:r>
              <a:rPr lang="en-US" dirty="0" smtClean="0"/>
              <a:t>These are difficult to reverse.</a:t>
            </a:r>
          </a:p>
          <a:p>
            <a:endParaRPr lang="en-US" dirty="0" smtClean="0"/>
          </a:p>
          <a:p>
            <a:r>
              <a:rPr lang="en-US" dirty="0" smtClean="0"/>
              <a:t>Some chemical changes can be reversed (not many).  One example is:</a:t>
            </a:r>
          </a:p>
          <a:p>
            <a:pPr lvl="1"/>
            <a:r>
              <a:rPr lang="en-US" dirty="0" smtClean="0"/>
              <a:t>Using an electric current to split water into hydrogen and oxygen.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Can physical and chemical changes be reversed?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physical changes are easily reversed.</a:t>
            </a:r>
          </a:p>
          <a:p>
            <a:endParaRPr lang="en-US" dirty="0" smtClean="0"/>
          </a:p>
          <a:p>
            <a:r>
              <a:rPr lang="en-US" dirty="0" smtClean="0"/>
              <a:t>Most chemical changes are not easily reversed.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For example,  fireworks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most important question to ask when deciding whether a physical or chemical change has happened is:</a:t>
            </a:r>
          </a:p>
          <a:p>
            <a:endParaRPr lang="en-US" dirty="0" smtClean="0"/>
          </a:p>
          <a:p>
            <a:r>
              <a:rPr lang="en-US" dirty="0" smtClean="0"/>
              <a:t>“Did the composition change?”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composition</a:t>
            </a:r>
            <a:r>
              <a:rPr lang="en-US" dirty="0" smtClean="0"/>
              <a:t>-is the type of matter that makes up the object and the way that the matter is arranged in the object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Look at figure 5 on page 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Physical changes do not change the composition of a substance.</a:t>
            </a:r>
          </a:p>
          <a:p>
            <a:endParaRPr lang="en-US" dirty="0" smtClean="0"/>
          </a:p>
          <a:p>
            <a:r>
              <a:rPr lang="en-US" dirty="0" smtClean="0"/>
              <a:t>For example, water can be a liquid, solid, or gas, but it’s composition is the same.</a:t>
            </a:r>
          </a:p>
          <a:p>
            <a:endParaRPr lang="en-US" dirty="0" smtClean="0"/>
          </a:p>
          <a:p>
            <a:r>
              <a:rPr lang="en-US" dirty="0" smtClean="0"/>
              <a:t>A chemical change is:</a:t>
            </a:r>
          </a:p>
          <a:p>
            <a:endParaRPr lang="en-US" dirty="0" smtClean="0"/>
          </a:p>
          <a:p>
            <a:r>
              <a:rPr lang="en-US" b="1" dirty="0" smtClean="0"/>
              <a:t>electrolysis</a:t>
            </a:r>
            <a:r>
              <a:rPr lang="en-US" dirty="0" smtClean="0"/>
              <a:t>-a process where water is broken down into hydrogen and oxygen gases.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a/a1/Statue_of_Liberty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4965436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0668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Statue of Liberty Today</a:t>
            </a:r>
            <a:endParaRPr lang="en-US" sz="32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Statue of Liberty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0"/>
            <a:ext cx="4762500" cy="681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1143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Original Statue of Liberty</a:t>
            </a:r>
            <a:endParaRPr lang="en-US" sz="3600" dirty="0"/>
          </a:p>
        </p:txBody>
      </p:sp>
      <p:pic>
        <p:nvPicPr>
          <p:cNvPr id="130052" name="Picture 4" descr="http://www.websters-online-dictionary.org/images/wiki/wikipedia/commons/thumb/a/aa/Face_of_Statue_of_Liberty_2.jpg/180px-Face_of_Statue_of_Liberty_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886200"/>
            <a:ext cx="3396651" cy="2000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28194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hlinkClick r:id="rId4"/>
              </a:rPr>
              <a:t>What happened to the Statue of Liberty?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685800"/>
          <a:ext cx="86868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10141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Mixed with 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Mixed</a:t>
                      </a:r>
                      <a:r>
                        <a:rPr lang="en-US" baseline="0" dirty="0" smtClean="0"/>
                        <a:t> with vinegar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Mixed with iodine</a:t>
                      </a:r>
                    </a:p>
                    <a:p>
                      <a:r>
                        <a:rPr lang="en-US" dirty="0" smtClean="0"/>
                        <a:t>solution</a:t>
                      </a:r>
                      <a:endParaRPr lang="en-US" dirty="0"/>
                    </a:p>
                  </a:txBody>
                  <a:tcPr/>
                </a:tc>
              </a:tr>
              <a:tr h="631732">
                <a:tc>
                  <a:txBody>
                    <a:bodyPr/>
                    <a:lstStyle/>
                    <a:p>
                      <a:r>
                        <a:rPr lang="en-US" dirty="0" smtClean="0"/>
                        <a:t>substance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752600"/>
          <a:ext cx="8686797" cy="3017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066800"/>
                <a:gridCol w="1066800"/>
                <a:gridCol w="1143000"/>
                <a:gridCol w="1066800"/>
                <a:gridCol w="990600"/>
                <a:gridCol w="1142997"/>
              </a:tblGrid>
              <a:tr h="602896">
                <a:tc>
                  <a:txBody>
                    <a:bodyPr/>
                    <a:lstStyle/>
                    <a:p>
                      <a:r>
                        <a:rPr lang="en-US" dirty="0" smtClean="0"/>
                        <a:t>Substance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Property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457327">
                <a:tc>
                  <a:txBody>
                    <a:bodyPr/>
                    <a:lstStyle/>
                    <a:p>
                      <a:r>
                        <a:rPr lang="en-US" dirty="0" smtClean="0"/>
                        <a:t>Baking powder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327">
                <a:tc>
                  <a:txBody>
                    <a:bodyPr/>
                    <a:lstStyle/>
                    <a:p>
                      <a:r>
                        <a:rPr lang="en-US" dirty="0" smtClean="0"/>
                        <a:t>Baking</a:t>
                      </a:r>
                      <a:r>
                        <a:rPr lang="en-US" baseline="0" dirty="0" smtClean="0"/>
                        <a:t> soda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78049">
                <a:tc>
                  <a:txBody>
                    <a:bodyPr/>
                    <a:lstStyle/>
                    <a:p>
                      <a:r>
                        <a:rPr lang="en-US" dirty="0" smtClean="0"/>
                        <a:t>Cornstarch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Sugar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228600" y="3810000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8600" y="3352800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8600" y="2895600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Table 2:   Changes and Properties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Table 2:  Changes and Properties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Volume-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amount of space taken up by an object.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 (pg. 4)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Rock</a:t>
            </a:r>
          </a:p>
          <a:p>
            <a:r>
              <a:rPr lang="en-US" dirty="0" smtClean="0"/>
              <a:t>Paper Clip</a:t>
            </a:r>
          </a:p>
          <a:p>
            <a:r>
              <a:rPr lang="en-US" dirty="0" smtClean="0"/>
              <a:t>Book</a:t>
            </a:r>
          </a:p>
          <a:p>
            <a:r>
              <a:rPr lang="en-US" dirty="0" smtClean="0"/>
              <a:t>Pencil</a:t>
            </a:r>
          </a:p>
          <a:p>
            <a:r>
              <a:rPr lang="en-US" dirty="0" smtClean="0"/>
              <a:t>Cardboard Box</a:t>
            </a:r>
          </a:p>
          <a:p>
            <a:endParaRPr lang="en-US" dirty="0" smtClean="0"/>
          </a:p>
          <a:p>
            <a:r>
              <a:rPr lang="en-US" dirty="0" smtClean="0"/>
              <a:t>How are these objects alike?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all take up space.  This is volume.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the Volume of Liquids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You will use a </a:t>
            </a:r>
            <a:r>
              <a:rPr lang="en-US" b="1" dirty="0" smtClean="0"/>
              <a:t>graduated cylinder </a:t>
            </a:r>
            <a:r>
              <a:rPr lang="en-US" dirty="0" smtClean="0"/>
              <a:t>to measure the volume of liquids.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graduated cylin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124200"/>
            <a:ext cx="1828800" cy="2813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3185</TotalTime>
  <Words>1797</Words>
  <Application>Microsoft Office PowerPoint</Application>
  <PresentationFormat>On-screen Show (4:3)</PresentationFormat>
  <Paragraphs>357</Paragraphs>
  <Slides>57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International System of Units (SI units)</vt:lpstr>
      <vt:lpstr>Introduction The Properties of Matter  matter-is anything that has mass and takes up________.    </vt:lpstr>
      <vt:lpstr>Slide 3</vt:lpstr>
      <vt:lpstr>Slide 4</vt:lpstr>
      <vt:lpstr>Slide 5</vt:lpstr>
      <vt:lpstr>Volume-</vt:lpstr>
      <vt:lpstr>Demonstration (pg. 4)</vt:lpstr>
      <vt:lpstr>Slide 8</vt:lpstr>
      <vt:lpstr>Measuring the Volume of Liquids</vt:lpstr>
      <vt:lpstr>Meniscus</vt:lpstr>
      <vt:lpstr>Liquid Volume</vt:lpstr>
      <vt:lpstr>Group Volume Activity</vt:lpstr>
      <vt:lpstr>Volume of a Regularly Shaped Object</vt:lpstr>
      <vt:lpstr>Formula to find the volume of regularly shaped objects</vt:lpstr>
      <vt:lpstr>Slide 15</vt:lpstr>
      <vt:lpstr>Volume of an Irregularly Shaped Solid Object</vt:lpstr>
      <vt:lpstr>Steps to measure the volume: </vt:lpstr>
      <vt:lpstr>Mass-is the amount of matter in an object </vt:lpstr>
      <vt:lpstr>What is the difference between mass and weight?</vt:lpstr>
      <vt:lpstr>What is the difference between weight and mass?</vt:lpstr>
      <vt:lpstr>Ohaus Triple-Beam Balance Tutorial</vt:lpstr>
      <vt:lpstr>Look at page 8  </vt:lpstr>
      <vt:lpstr>Using this information see if you can  Calculate the Math Focus Problems</vt:lpstr>
      <vt:lpstr>Math Focus (page 8)</vt:lpstr>
      <vt:lpstr>Slide 25</vt:lpstr>
      <vt:lpstr>Slide 26</vt:lpstr>
      <vt:lpstr>Slide 27</vt:lpstr>
      <vt:lpstr>Slide 28</vt:lpstr>
      <vt:lpstr> Inertia-It is the tendency of an object to resist a change in motion.   </vt:lpstr>
      <vt:lpstr>Slide 30</vt:lpstr>
      <vt:lpstr> Mass is a measure of inertia.   </vt:lpstr>
      <vt:lpstr>Section 2:  Physical Properties</vt:lpstr>
      <vt:lpstr>20 questions</vt:lpstr>
      <vt:lpstr>Density</vt:lpstr>
      <vt:lpstr>Liquid Layers</vt:lpstr>
      <vt:lpstr>Density of Solids</vt:lpstr>
      <vt:lpstr>Slide 37</vt:lpstr>
      <vt:lpstr>Solving for Density</vt:lpstr>
      <vt:lpstr>Using Density to Identify Substances</vt:lpstr>
      <vt:lpstr>Math Focus on Page 13</vt:lpstr>
      <vt:lpstr>Slide 41</vt:lpstr>
      <vt:lpstr>Slide 42</vt:lpstr>
      <vt:lpstr>Slide 43</vt:lpstr>
      <vt:lpstr>Physical Changes do not form new substances</vt:lpstr>
      <vt:lpstr>Matter and Physical Changes</vt:lpstr>
      <vt:lpstr>Chemical Properties</vt:lpstr>
      <vt:lpstr>Types of Chemical Properties </vt:lpstr>
      <vt:lpstr>Chemical Change </vt:lpstr>
      <vt:lpstr>Examples of Chemical Changes</vt:lpstr>
      <vt:lpstr>Signs of Chemical Change</vt:lpstr>
      <vt:lpstr>Slide 51</vt:lpstr>
      <vt:lpstr>Can physical and chemical changes be reversed?</vt:lpstr>
      <vt:lpstr>Slide 53</vt:lpstr>
      <vt:lpstr>Slide 54</vt:lpstr>
      <vt:lpstr>Slide 55</vt:lpstr>
      <vt:lpstr>Slide 56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System of Units (SI units)</dc:title>
  <dc:creator>Kris</dc:creator>
  <cp:lastModifiedBy>Kris</cp:lastModifiedBy>
  <cp:revision>70</cp:revision>
  <dcterms:created xsi:type="dcterms:W3CDTF">2009-08-21T02:45:16Z</dcterms:created>
  <dcterms:modified xsi:type="dcterms:W3CDTF">2012-09-05T17:54:32Z</dcterms:modified>
</cp:coreProperties>
</file>