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heme/themeOverride2.xml" ContentType="application/vnd.openxmlformats-officedocument.themeOverr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theme/themeOverride3.xml" ContentType="application/vnd.openxmlformats-officedocument.themeOverr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2"/>
  </p:notesMasterIdLst>
  <p:handoutMasterIdLst>
    <p:handoutMasterId r:id="rId83"/>
  </p:handoutMasterIdLst>
  <p:sldIdLst>
    <p:sldId id="356" r:id="rId2"/>
    <p:sldId id="277" r:id="rId3"/>
    <p:sldId id="280" r:id="rId4"/>
    <p:sldId id="289" r:id="rId5"/>
    <p:sldId id="290" r:id="rId6"/>
    <p:sldId id="291" r:id="rId7"/>
    <p:sldId id="292" r:id="rId8"/>
    <p:sldId id="293" r:id="rId9"/>
    <p:sldId id="340" r:id="rId10"/>
    <p:sldId id="295" r:id="rId11"/>
    <p:sldId id="296" r:id="rId12"/>
    <p:sldId id="297" r:id="rId13"/>
    <p:sldId id="341" r:id="rId14"/>
    <p:sldId id="300" r:id="rId15"/>
    <p:sldId id="342" r:id="rId16"/>
    <p:sldId id="301" r:id="rId17"/>
    <p:sldId id="303" r:id="rId18"/>
    <p:sldId id="304" r:id="rId19"/>
    <p:sldId id="305" r:id="rId20"/>
    <p:sldId id="343" r:id="rId21"/>
    <p:sldId id="306" r:id="rId22"/>
    <p:sldId id="344" r:id="rId23"/>
    <p:sldId id="309" r:id="rId24"/>
    <p:sldId id="310" r:id="rId25"/>
    <p:sldId id="345" r:id="rId26"/>
    <p:sldId id="312" r:id="rId27"/>
    <p:sldId id="346" r:id="rId28"/>
    <p:sldId id="314" r:id="rId29"/>
    <p:sldId id="315" r:id="rId30"/>
    <p:sldId id="316" r:id="rId31"/>
    <p:sldId id="317" r:id="rId32"/>
    <p:sldId id="354" r:id="rId33"/>
    <p:sldId id="320" r:id="rId34"/>
    <p:sldId id="355" r:id="rId35"/>
    <p:sldId id="322" r:id="rId36"/>
    <p:sldId id="323" r:id="rId37"/>
    <p:sldId id="399" r:id="rId38"/>
    <p:sldId id="353" r:id="rId39"/>
    <p:sldId id="326" r:id="rId40"/>
    <p:sldId id="327" r:id="rId41"/>
    <p:sldId id="328" r:id="rId42"/>
    <p:sldId id="349" r:id="rId43"/>
    <p:sldId id="350" r:id="rId44"/>
    <p:sldId id="398" r:id="rId45"/>
    <p:sldId id="357" r:id="rId46"/>
    <p:sldId id="358" r:id="rId47"/>
    <p:sldId id="360" r:id="rId48"/>
    <p:sldId id="361" r:id="rId49"/>
    <p:sldId id="364" r:id="rId50"/>
    <p:sldId id="362" r:id="rId51"/>
    <p:sldId id="363" r:id="rId52"/>
    <p:sldId id="365" r:id="rId53"/>
    <p:sldId id="366" r:id="rId54"/>
    <p:sldId id="367" r:id="rId55"/>
    <p:sldId id="369" r:id="rId56"/>
    <p:sldId id="368" r:id="rId57"/>
    <p:sldId id="370" r:id="rId58"/>
    <p:sldId id="371" r:id="rId59"/>
    <p:sldId id="372" r:id="rId60"/>
    <p:sldId id="377" r:id="rId61"/>
    <p:sldId id="373" r:id="rId62"/>
    <p:sldId id="391" r:id="rId63"/>
    <p:sldId id="374" r:id="rId64"/>
    <p:sldId id="380" r:id="rId65"/>
    <p:sldId id="375" r:id="rId66"/>
    <p:sldId id="378" r:id="rId67"/>
    <p:sldId id="381" r:id="rId68"/>
    <p:sldId id="386" r:id="rId69"/>
    <p:sldId id="382" r:id="rId70"/>
    <p:sldId id="390" r:id="rId71"/>
    <p:sldId id="383" r:id="rId72"/>
    <p:sldId id="387" r:id="rId73"/>
    <p:sldId id="384" r:id="rId74"/>
    <p:sldId id="388" r:id="rId75"/>
    <p:sldId id="385" r:id="rId76"/>
    <p:sldId id="389" r:id="rId77"/>
    <p:sldId id="392" r:id="rId78"/>
    <p:sldId id="393" r:id="rId79"/>
    <p:sldId id="394" r:id="rId80"/>
    <p:sldId id="397" r:id="rId81"/>
  </p:sldIdLst>
  <p:sldSz cx="9144000" cy="6858000" type="screen4x3"/>
  <p:notesSz cx="6858000" cy="9144000"/>
  <p:custShowLst>
    <p:custShow name="chapter" id="0">
      <p:sldLst>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5"/>
        <p:sld r:id="rId36"/>
        <p:sld r:id="rId37"/>
        <p:sld r:id="rId40"/>
        <p:sld r:id="rId41"/>
        <p:sld r:id="rId42"/>
        <p:sld r:id="rId39"/>
        <p:sld r:id="rId43"/>
        <p:sld r:id="rId44"/>
      </p:sldLst>
    </p:custShow>
    <p:custShow name="bellringers" id="1">
      <p:sldLst>
        <p:sld r:id="rId4"/>
        <p:sld r:id="rId11"/>
        <p:sld r:id="rId18"/>
        <p:sld r:id="rId29"/>
      </p:sldLst>
    </p:custShow>
    <p:custShow name="transparencies" id="2">
      <p:sldLst>
        <p:sld r:id="rId10"/>
        <p:sld r:id="rId14"/>
        <p:sld r:id="rId16"/>
        <p:sld r:id="rId21"/>
        <p:sld r:id="rId23"/>
        <p:sld r:id="rId26"/>
        <p:sld r:id="rId28"/>
        <p:sld r:id="rId44"/>
      </p:sldLst>
    </p:custShow>
    <p:custShow name="stp" id="3">
      <p:sldLst>
        <p:sld r:id="rId46"/>
        <p:sld r:id="rId47"/>
        <p:sld r:id="rId48"/>
        <p:sld r:id="rId49"/>
        <p:sld r:id="rId50"/>
        <p:sld r:id="rId51"/>
        <p:sld r:id="rId52"/>
        <p:sld r:id="rId53"/>
        <p:sld r:id="rId54"/>
        <p:sld r:id="rId55"/>
        <p:sld r:id="rId56"/>
        <p:sld r:id="rId57"/>
        <p:sld r:id="rId58"/>
        <p:sld r:id="rId59"/>
        <p:sld r:id="rId60"/>
        <p:sld r:id="rId61"/>
        <p:sld r:id="rId62"/>
        <p:sld r:id="rId64"/>
        <p:sld r:id="rId65"/>
        <p:sld r:id="rId66"/>
        <p:sld r:id="rId67"/>
        <p:sld r:id="rId68"/>
        <p:sld r:id="rId69"/>
        <p:sld r:id="rId70"/>
        <p:sld r:id="rId71"/>
        <p:sld r:id="rId72"/>
        <p:sld r:id="rId73"/>
        <p:sld r:id="rId74"/>
        <p:sld r:id="rId75"/>
        <p:sld r:id="rId76"/>
        <p:sld r:id="rId77"/>
      </p:sldLst>
    </p:custShow>
    <p:custShow name="TAM sect 1" id="4">
      <p:sldLst>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5"/>
        <p:sld r:id="rId36"/>
        <p:sld r:id="rId37"/>
        <p:sld r:id="rId40"/>
        <p:sld r:id="rId41"/>
        <p:sld r:id="rId42"/>
        <p:sld r:id="rId39"/>
        <p:sld r:id="rId43"/>
        <p:sld r:id="rId44"/>
      </p:sldLst>
    </p:custShow>
    <p:custShow name="TAM sect 2" id="5">
      <p:sldLst>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5"/>
        <p:sld r:id="rId36"/>
        <p:sld r:id="rId37"/>
        <p:sld r:id="rId40"/>
        <p:sld r:id="rId41"/>
        <p:sld r:id="rId42"/>
        <p:sld r:id="rId39"/>
        <p:sld r:id="rId43"/>
        <p:sld r:id="rId44"/>
      </p:sldLst>
    </p:custShow>
    <p:custShow name="TAM sect 3" id="6">
      <p:sldLst>
        <p:sld r:id="rId18"/>
        <p:sld r:id="rId19"/>
        <p:sld r:id="rId20"/>
        <p:sld r:id="rId21"/>
        <p:sld r:id="rId22"/>
        <p:sld r:id="rId23"/>
        <p:sld r:id="rId24"/>
        <p:sld r:id="rId25"/>
        <p:sld r:id="rId26"/>
        <p:sld r:id="rId27"/>
        <p:sld r:id="rId28"/>
        <p:sld r:id="rId29"/>
        <p:sld r:id="rId30"/>
        <p:sld r:id="rId31"/>
        <p:sld r:id="rId32"/>
        <p:sld r:id="rId33"/>
        <p:sld r:id="rId34"/>
        <p:sld r:id="rId35"/>
        <p:sld r:id="rId36"/>
        <p:sld r:id="rId37"/>
        <p:sld r:id="rId40"/>
        <p:sld r:id="rId41"/>
        <p:sld r:id="rId42"/>
        <p:sld r:id="rId39"/>
        <p:sld r:id="rId43"/>
        <p:sld r:id="rId44"/>
      </p:sldLst>
    </p:custShow>
    <p:custShow name="TAM sect 4" id="7">
      <p:sldLst>
        <p:sld r:id="rId29"/>
        <p:sld r:id="rId30"/>
        <p:sld r:id="rId31"/>
        <p:sld r:id="rId32"/>
        <p:sld r:id="rId33"/>
        <p:sld r:id="rId34"/>
        <p:sld r:id="rId35"/>
        <p:sld r:id="rId36"/>
        <p:sld r:id="rId37"/>
        <p:sld r:id="rId40"/>
        <p:sld r:id="rId41"/>
        <p:sld r:id="rId42"/>
        <p:sld r:id="rId39"/>
        <p:sld r:id="rId43"/>
        <p:sld r:id="rId44"/>
      </p:sldLst>
    </p:custShow>
    <p:custShow name="TAM sect 5" id="8">
      <p:sldLst>
        <p:sld r:id="rId40"/>
        <p:sld r:id="rId41"/>
        <p:sld r:id="rId42"/>
        <p:sld r:id="rId39"/>
        <p:sld r:id="rId43"/>
        <p:sld r:id="rId44"/>
      </p:sldLst>
    </p:custShow>
    <p:custShow name="Vis Con" id="9">
      <p:sldLst>
        <p:sld r:id="rId39"/>
      </p:sldLst>
    </p:custShow>
    <p:custShow name="Image" id="10">
      <p:sldLst>
        <p:sld r:id="rId78"/>
        <p:sld r:id="rId79"/>
        <p:sld r:id="rId80"/>
        <p:sld r:id="rId81"/>
      </p:sldLst>
    </p:custShow>
    <p:custShow name="Multi CNN" id="11">
      <p:sldLst>
        <p:sld r:id="rId45"/>
      </p:sldLst>
    </p:custShow>
  </p:custShowLst>
  <p:custDataLst>
    <p:tags r:id="rId84"/>
  </p:custDataLst>
  <p:defaultTextStyle>
    <a:defPPr>
      <a:defRPr lang="en-US"/>
    </a:defPPr>
    <a:lvl1pPr algn="l" rtl="0" eaLnBrk="0" fontAlgn="base" hangingPunct="0">
      <a:spcBef>
        <a:spcPct val="0"/>
      </a:spcBef>
      <a:spcAft>
        <a:spcPct val="0"/>
      </a:spcAft>
      <a:defRPr sz="4000" kern="1200">
        <a:solidFill>
          <a:schemeClr val="tx1"/>
        </a:solidFill>
        <a:latin typeface="Arial" charset="0"/>
        <a:ea typeface="+mn-ea"/>
        <a:cs typeface="+mn-cs"/>
      </a:defRPr>
    </a:lvl1pPr>
    <a:lvl2pPr marL="457200" algn="l" rtl="0" eaLnBrk="0" fontAlgn="base" hangingPunct="0">
      <a:spcBef>
        <a:spcPct val="0"/>
      </a:spcBef>
      <a:spcAft>
        <a:spcPct val="0"/>
      </a:spcAft>
      <a:defRPr sz="4000" kern="1200">
        <a:solidFill>
          <a:schemeClr val="tx1"/>
        </a:solidFill>
        <a:latin typeface="Arial" charset="0"/>
        <a:ea typeface="+mn-ea"/>
        <a:cs typeface="+mn-cs"/>
      </a:defRPr>
    </a:lvl2pPr>
    <a:lvl3pPr marL="914400" algn="l" rtl="0" eaLnBrk="0" fontAlgn="base" hangingPunct="0">
      <a:spcBef>
        <a:spcPct val="0"/>
      </a:spcBef>
      <a:spcAft>
        <a:spcPct val="0"/>
      </a:spcAft>
      <a:defRPr sz="4000" kern="1200">
        <a:solidFill>
          <a:schemeClr val="tx1"/>
        </a:solidFill>
        <a:latin typeface="Arial" charset="0"/>
        <a:ea typeface="+mn-ea"/>
        <a:cs typeface="+mn-cs"/>
      </a:defRPr>
    </a:lvl3pPr>
    <a:lvl4pPr marL="1371600" algn="l" rtl="0" eaLnBrk="0" fontAlgn="base" hangingPunct="0">
      <a:spcBef>
        <a:spcPct val="0"/>
      </a:spcBef>
      <a:spcAft>
        <a:spcPct val="0"/>
      </a:spcAft>
      <a:defRPr sz="4000" kern="1200">
        <a:solidFill>
          <a:schemeClr val="tx1"/>
        </a:solidFill>
        <a:latin typeface="Arial" charset="0"/>
        <a:ea typeface="+mn-ea"/>
        <a:cs typeface="+mn-cs"/>
      </a:defRPr>
    </a:lvl4pPr>
    <a:lvl5pPr marL="1828800" algn="l" rtl="0" eaLnBrk="0" fontAlgn="base" hangingPunct="0">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CC3300"/>
    <a:srgbClr val="000099"/>
    <a:srgbClr val="FFCC00"/>
    <a:srgbClr val="CC0000"/>
    <a:srgbClr val="FFFF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70" autoAdjust="0"/>
    <p:restoredTop sz="97540" autoAdjust="0"/>
  </p:normalViewPr>
  <p:slideViewPr>
    <p:cSldViewPr snapToObjects="1">
      <p:cViewPr varScale="1">
        <p:scale>
          <a:sx n="89" d="100"/>
          <a:sy n="89" d="100"/>
        </p:scale>
        <p:origin x="-882" y="-108"/>
      </p:cViewPr>
      <p:guideLst>
        <p:guide orient="horz" pos="1056"/>
        <p:guide pos="6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584"/>
    </p:cViewPr>
  </p:sorterViewPr>
  <p:notesViewPr>
    <p:cSldViewPr snapToObjects="1">
      <p:cViewPr varScale="1">
        <p:scale>
          <a:sx n="77" d="100"/>
          <a:sy n="77" d="100"/>
        </p:scale>
        <p:origin x="-1584"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a:effec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50938" y="692150"/>
            <a:ext cx="4556125" cy="3416300"/>
          </a:xfrm>
          <a:ln/>
        </p:spPr>
      </p:sp>
      <p:sp>
        <p:nvSpPr>
          <p:cNvPr id="105475"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50938" y="692150"/>
            <a:ext cx="4556125" cy="3416300"/>
          </a:xfrm>
          <a:ln/>
        </p:spPr>
      </p:sp>
      <p:sp>
        <p:nvSpPr>
          <p:cNvPr id="112643" name="Rectangle 3"/>
          <p:cNvSpPr>
            <a:spLocks noGrp="1" noChangeArrowheads="1"/>
          </p:cNvSpPr>
          <p:nvPr>
            <p:ph type="body" idx="1"/>
          </p:nvPr>
        </p:nvSpPr>
        <p:spPr/>
        <p:txBody>
          <a:bodyPr/>
          <a:lstStyle/>
          <a:p>
            <a:r>
              <a:rPr lang="en-US"/>
              <a:t>Header – dark yellow 24 points Arial Bold </a:t>
            </a:r>
          </a:p>
          <a:p>
            <a:r>
              <a:rPr lang="en-US"/>
              <a:t>Body text – white 20 points Arial Bold, dark yellow highlights</a:t>
            </a:r>
          </a:p>
          <a:p>
            <a:r>
              <a:rPr lang="en-US"/>
              <a:t>Bullets – dark yellow</a:t>
            </a:r>
          </a:p>
          <a:p>
            <a:r>
              <a:rPr lang="en-US"/>
              <a:t>Copyright – white</a:t>
            </a:r>
            <a:r>
              <a:rPr lang="en-US">
                <a:solidFill>
                  <a:schemeClr val="bg1"/>
                </a:solidFill>
              </a:rPr>
              <a:t> </a:t>
            </a:r>
            <a:r>
              <a:rPr lang="en-US"/>
              <a:t>12 points Arial </a:t>
            </a:r>
          </a:p>
          <a:p>
            <a:r>
              <a:rPr lang="en-US"/>
              <a:t>Size: </a:t>
            </a:r>
          </a:p>
          <a:p>
            <a:r>
              <a:rPr lang="en-US"/>
              <a:t>      Height: 7.52"</a:t>
            </a:r>
          </a:p>
          <a:p>
            <a:r>
              <a:rPr lang="en-US"/>
              <a:t>      Width: 10.02"</a:t>
            </a:r>
          </a:p>
          <a:p>
            <a:r>
              <a:rPr lang="en-US"/>
              <a:t>      Scale: 70% </a:t>
            </a:r>
          </a:p>
          <a:p>
            <a:r>
              <a:rPr lang="en-US"/>
              <a:t>Position on slide:</a:t>
            </a:r>
          </a:p>
          <a:p>
            <a:r>
              <a:rPr lang="en-US"/>
              <a:t>      Horizontal - 0"</a:t>
            </a:r>
          </a:p>
          <a:p>
            <a:r>
              <a:rPr lang="en-US"/>
              <a:t>      Vertical - 0"</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slide" Target="../slides/slide1.xml"/><Relationship Id="rId5" Type="http://schemas.openxmlformats.org/officeDocument/2006/relationships/slide" Target="../slides/slide2.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5334000" y="6643688"/>
            <a:ext cx="3048000" cy="214312"/>
          </a:xfrm>
          <a:prstGeom prst="rect">
            <a:avLst/>
          </a:prstGeom>
          <a:noFill/>
          <a:ln w="12700">
            <a:noFill/>
            <a:miter lim="800000"/>
            <a:headEnd/>
            <a:tailEnd/>
          </a:ln>
          <a:effectLst/>
        </p:spPr>
        <p:txBody>
          <a:bodyPr>
            <a:spAutoFit/>
          </a:bodyPr>
          <a:lstStyle/>
          <a:p>
            <a:r>
              <a:rPr lang="en-US" sz="800">
                <a:solidFill>
                  <a:schemeClr val="bg1"/>
                </a:solidFill>
              </a:rPr>
              <a:t>Copyright © by Holt, Rinehart and Winston. All rights reserved.</a:t>
            </a:r>
          </a:p>
        </p:txBody>
      </p:sp>
      <p:pic>
        <p:nvPicPr>
          <p:cNvPr id="106499" name="Picture 3"/>
          <p:cNvPicPr>
            <a:picLocks noChangeAspect="1" noChangeArrowheads="1"/>
          </p:cNvPicPr>
          <p:nvPr/>
        </p:nvPicPr>
        <p:blipFill>
          <a:blip r:embed="rId3" cstate="print"/>
          <a:srcRect/>
          <a:stretch>
            <a:fillRect/>
          </a:stretch>
        </p:blipFill>
        <p:spPr bwMode="auto">
          <a:xfrm>
            <a:off x="6350000" y="6248400"/>
            <a:ext cx="1792288" cy="393700"/>
          </a:xfrm>
          <a:prstGeom prst="rect">
            <a:avLst/>
          </a:prstGeom>
          <a:noFill/>
          <a:ln w="9525">
            <a:noFill/>
            <a:miter lim="800000"/>
            <a:headEnd/>
            <a:tailEnd/>
          </a:ln>
        </p:spPr>
      </p:pic>
      <p:sp>
        <p:nvSpPr>
          <p:cNvPr id="106500" name="Rectangle 4"/>
          <p:cNvSpPr>
            <a:spLocks noChangeArrowheads="1"/>
          </p:cNvSpPr>
          <p:nvPr/>
        </p:nvSpPr>
        <p:spPr bwMode="auto">
          <a:xfrm>
            <a:off x="6483350" y="6278563"/>
            <a:ext cx="1524000" cy="274637"/>
          </a:xfrm>
          <a:prstGeom prst="rect">
            <a:avLst/>
          </a:prstGeom>
          <a:noFill/>
          <a:ln w="12700">
            <a:noFill/>
            <a:miter lim="800000"/>
            <a:headEnd/>
            <a:tailEnd/>
          </a:ln>
          <a:effectLst/>
        </p:spPr>
        <p:txBody>
          <a:bodyPr>
            <a:spAutoFit/>
          </a:bodyPr>
          <a:lstStyle/>
          <a:p>
            <a:pPr algn="ctr"/>
            <a:r>
              <a:rPr lang="en-US" sz="1200" b="1">
                <a:solidFill>
                  <a:srgbClr val="000099"/>
                </a:solidFill>
              </a:rPr>
              <a:t>Resources</a:t>
            </a:r>
            <a:endParaRPr lang="en-US" sz="1000" b="1">
              <a:solidFill>
                <a:srgbClr val="000099"/>
              </a:solidFill>
            </a:endParaRPr>
          </a:p>
        </p:txBody>
      </p:sp>
      <p:pic>
        <p:nvPicPr>
          <p:cNvPr id="106501" name="Picture 5"/>
          <p:cNvPicPr>
            <a:picLocks noChangeAspect="1" noChangeArrowheads="1"/>
          </p:cNvPicPr>
          <p:nvPr/>
        </p:nvPicPr>
        <p:blipFill>
          <a:blip r:embed="rId4" cstate="print"/>
          <a:srcRect/>
          <a:stretch>
            <a:fillRect/>
          </a:stretch>
        </p:blipFill>
        <p:spPr bwMode="auto">
          <a:xfrm>
            <a:off x="4445000" y="6248400"/>
            <a:ext cx="1792288" cy="393700"/>
          </a:xfrm>
          <a:prstGeom prst="rect">
            <a:avLst/>
          </a:prstGeom>
          <a:noFill/>
        </p:spPr>
      </p:pic>
      <p:sp>
        <p:nvSpPr>
          <p:cNvPr id="106502" name="Rectangle 6"/>
          <p:cNvSpPr>
            <a:spLocks noChangeArrowheads="1"/>
          </p:cNvSpPr>
          <p:nvPr/>
        </p:nvSpPr>
        <p:spPr bwMode="auto">
          <a:xfrm>
            <a:off x="4597400" y="6278563"/>
            <a:ext cx="1524000" cy="274637"/>
          </a:xfrm>
          <a:prstGeom prst="rect">
            <a:avLst/>
          </a:prstGeom>
          <a:noFill/>
          <a:ln w="12700">
            <a:noFill/>
            <a:miter lim="800000"/>
            <a:headEnd/>
            <a:tailEnd/>
          </a:ln>
          <a:effectLst/>
        </p:spPr>
        <p:txBody>
          <a:bodyPr>
            <a:spAutoFit/>
          </a:bodyPr>
          <a:lstStyle/>
          <a:p>
            <a:pPr algn="ctr"/>
            <a:r>
              <a:rPr lang="en-US" sz="1200" b="1">
                <a:solidFill>
                  <a:srgbClr val="000099"/>
                </a:solidFill>
              </a:rPr>
              <a:t>Chapter menu</a:t>
            </a:r>
            <a:endParaRPr lang="en-US" sz="1000" b="1">
              <a:solidFill>
                <a:srgbClr val="000099"/>
              </a:solidFill>
            </a:endParaRPr>
          </a:p>
        </p:txBody>
      </p:sp>
      <p:sp>
        <p:nvSpPr>
          <p:cNvPr id="106503" name="AutoShape 7">
            <a:hlinkClick r:id="rId5" action="ppaction://hlinksldjump"/>
          </p:cNvPr>
          <p:cNvSpPr>
            <a:spLocks noChangeArrowheads="1"/>
          </p:cNvSpPr>
          <p:nvPr/>
        </p:nvSpPr>
        <p:spPr bwMode="auto">
          <a:xfrm>
            <a:off x="4495800" y="6286500"/>
            <a:ext cx="1716088" cy="274638"/>
          </a:xfrm>
          <a:prstGeom prst="actionButtonBlank">
            <a:avLst/>
          </a:prstGeom>
          <a:noFill/>
          <a:ln w="12700">
            <a:noFill/>
            <a:miter lim="800000"/>
            <a:headEnd/>
            <a:tailEnd/>
          </a:ln>
          <a:effectLst/>
        </p:spPr>
        <p:txBody>
          <a:bodyPr wrap="none" anchor="ctr"/>
          <a:lstStyle/>
          <a:p>
            <a:endParaRPr lang="en-US"/>
          </a:p>
        </p:txBody>
      </p:sp>
      <p:sp>
        <p:nvSpPr>
          <p:cNvPr id="106504" name="AutoShape 8">
            <a:hlinkClick r:id="rId6" action="ppaction://hlinksldjump"/>
          </p:cNvPr>
          <p:cNvSpPr>
            <a:spLocks noChangeArrowheads="1"/>
          </p:cNvSpPr>
          <p:nvPr/>
        </p:nvSpPr>
        <p:spPr bwMode="auto">
          <a:xfrm>
            <a:off x="6386513" y="6303963"/>
            <a:ext cx="1716087" cy="274637"/>
          </a:xfrm>
          <a:prstGeom prst="actionButtonBlank">
            <a:avLst/>
          </a:prstGeom>
          <a:noFill/>
          <a:ln w="12700">
            <a:noFill/>
            <a:miter lim="800000"/>
            <a:headEnd/>
            <a:tailEnd/>
          </a:ln>
          <a:effectLst/>
        </p:spPr>
        <p:txBody>
          <a:bodyPr wrap="none" anchor="ctr"/>
          <a:lstStyle/>
          <a:p>
            <a:endParaRPr lang="en-US"/>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slide" Target="../slides/slide1.xml"/><Relationship Id="rId2" Type="http://schemas.openxmlformats.org/officeDocument/2006/relationships/slideLayout" Target="../slideLayouts/slideLayout2.xml"/><Relationship Id="rId16" Type="http://schemas.openxmlformats.org/officeDocument/2006/relationships/slide" Target="../slides/slide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35" name="Text Box 11"/>
          <p:cNvSpPr txBox="1">
            <a:spLocks noChangeArrowheads="1"/>
          </p:cNvSpPr>
          <p:nvPr/>
        </p:nvSpPr>
        <p:spPr bwMode="auto">
          <a:xfrm>
            <a:off x="5334000" y="6643688"/>
            <a:ext cx="3048000" cy="214312"/>
          </a:xfrm>
          <a:prstGeom prst="rect">
            <a:avLst/>
          </a:prstGeom>
          <a:noFill/>
          <a:ln w="12700">
            <a:noFill/>
            <a:miter lim="800000"/>
            <a:headEnd/>
            <a:tailEnd/>
          </a:ln>
          <a:effectLst/>
        </p:spPr>
        <p:txBody>
          <a:bodyPr>
            <a:spAutoFit/>
          </a:bodyPr>
          <a:lstStyle/>
          <a:p>
            <a:r>
              <a:rPr lang="en-US" sz="800">
                <a:solidFill>
                  <a:schemeClr val="bg1"/>
                </a:solidFill>
              </a:rPr>
              <a:t>Copyright © by Holt, Rinehart and Winston. All rights reserved.</a:t>
            </a:r>
          </a:p>
        </p:txBody>
      </p:sp>
      <p:pic>
        <p:nvPicPr>
          <p:cNvPr id="1036" name="Picture 12"/>
          <p:cNvPicPr>
            <a:picLocks noChangeAspect="1" noChangeArrowheads="1"/>
          </p:cNvPicPr>
          <p:nvPr/>
        </p:nvPicPr>
        <p:blipFill>
          <a:blip r:embed="rId14" cstate="print"/>
          <a:srcRect/>
          <a:stretch>
            <a:fillRect/>
          </a:stretch>
        </p:blipFill>
        <p:spPr bwMode="auto">
          <a:xfrm>
            <a:off x="6350000" y="6248400"/>
            <a:ext cx="1792288" cy="393700"/>
          </a:xfrm>
          <a:prstGeom prst="rect">
            <a:avLst/>
          </a:prstGeom>
          <a:noFill/>
          <a:ln w="9525">
            <a:noFill/>
            <a:miter lim="800000"/>
            <a:headEnd/>
            <a:tailEnd/>
          </a:ln>
        </p:spPr>
      </p:pic>
      <p:sp>
        <p:nvSpPr>
          <p:cNvPr id="1037" name="Rectangle 13"/>
          <p:cNvSpPr>
            <a:spLocks noChangeArrowheads="1"/>
          </p:cNvSpPr>
          <p:nvPr/>
        </p:nvSpPr>
        <p:spPr bwMode="auto">
          <a:xfrm>
            <a:off x="6483350" y="6278563"/>
            <a:ext cx="1524000" cy="274637"/>
          </a:xfrm>
          <a:prstGeom prst="rect">
            <a:avLst/>
          </a:prstGeom>
          <a:noFill/>
          <a:ln w="12700">
            <a:noFill/>
            <a:miter lim="800000"/>
            <a:headEnd/>
            <a:tailEnd/>
          </a:ln>
          <a:effectLst/>
        </p:spPr>
        <p:txBody>
          <a:bodyPr>
            <a:spAutoFit/>
          </a:bodyPr>
          <a:lstStyle/>
          <a:p>
            <a:pPr algn="ctr"/>
            <a:r>
              <a:rPr lang="en-US" sz="1200" b="1">
                <a:solidFill>
                  <a:srgbClr val="000099"/>
                </a:solidFill>
              </a:rPr>
              <a:t>Resources</a:t>
            </a:r>
            <a:endParaRPr lang="en-US" sz="1000" b="1">
              <a:solidFill>
                <a:srgbClr val="000099"/>
              </a:solidFill>
            </a:endParaRPr>
          </a:p>
        </p:txBody>
      </p:sp>
      <p:pic>
        <p:nvPicPr>
          <p:cNvPr id="1038" name="Picture 14"/>
          <p:cNvPicPr>
            <a:picLocks noChangeAspect="1" noChangeArrowheads="1"/>
          </p:cNvPicPr>
          <p:nvPr/>
        </p:nvPicPr>
        <p:blipFill>
          <a:blip r:embed="rId15" cstate="print"/>
          <a:srcRect/>
          <a:stretch>
            <a:fillRect/>
          </a:stretch>
        </p:blipFill>
        <p:spPr bwMode="auto">
          <a:xfrm>
            <a:off x="4445000" y="6248400"/>
            <a:ext cx="1792288" cy="393700"/>
          </a:xfrm>
          <a:prstGeom prst="rect">
            <a:avLst/>
          </a:prstGeom>
          <a:noFill/>
        </p:spPr>
      </p:pic>
      <p:sp>
        <p:nvSpPr>
          <p:cNvPr id="1039" name="Rectangle 15"/>
          <p:cNvSpPr>
            <a:spLocks noChangeArrowheads="1"/>
          </p:cNvSpPr>
          <p:nvPr/>
        </p:nvSpPr>
        <p:spPr bwMode="auto">
          <a:xfrm>
            <a:off x="4597400" y="6278563"/>
            <a:ext cx="1524000" cy="274637"/>
          </a:xfrm>
          <a:prstGeom prst="rect">
            <a:avLst/>
          </a:prstGeom>
          <a:noFill/>
          <a:ln w="12700">
            <a:noFill/>
            <a:miter lim="800000"/>
            <a:headEnd/>
            <a:tailEnd/>
          </a:ln>
          <a:effectLst/>
        </p:spPr>
        <p:txBody>
          <a:bodyPr>
            <a:spAutoFit/>
          </a:bodyPr>
          <a:lstStyle/>
          <a:p>
            <a:pPr algn="ctr"/>
            <a:r>
              <a:rPr lang="en-US" sz="1200" b="1">
                <a:solidFill>
                  <a:srgbClr val="000099"/>
                </a:solidFill>
              </a:rPr>
              <a:t>Chapter menu</a:t>
            </a:r>
            <a:endParaRPr lang="en-US" sz="1000" b="1">
              <a:solidFill>
                <a:srgbClr val="000099"/>
              </a:solidFill>
            </a:endParaRPr>
          </a:p>
        </p:txBody>
      </p:sp>
      <p:sp>
        <p:nvSpPr>
          <p:cNvPr id="1040" name="AutoShape 16">
            <a:hlinkClick r:id="rId16" action="ppaction://hlinksldjump"/>
          </p:cNvPr>
          <p:cNvSpPr>
            <a:spLocks noChangeArrowheads="1"/>
          </p:cNvSpPr>
          <p:nvPr/>
        </p:nvSpPr>
        <p:spPr bwMode="auto">
          <a:xfrm>
            <a:off x="4495800" y="6286500"/>
            <a:ext cx="1716088" cy="274638"/>
          </a:xfrm>
          <a:prstGeom prst="actionButtonBlank">
            <a:avLst/>
          </a:prstGeom>
          <a:noFill/>
          <a:ln w="12700">
            <a:noFill/>
            <a:miter lim="800000"/>
            <a:headEnd/>
            <a:tailEnd/>
          </a:ln>
          <a:effectLst/>
        </p:spPr>
        <p:txBody>
          <a:bodyPr wrap="none" anchor="ctr"/>
          <a:lstStyle/>
          <a:p>
            <a:endParaRPr lang="en-US"/>
          </a:p>
        </p:txBody>
      </p:sp>
      <p:sp>
        <p:nvSpPr>
          <p:cNvPr id="1041" name="AutoShape 17">
            <a:hlinkClick r:id="rId17" action="ppaction://hlinksldjump"/>
          </p:cNvPr>
          <p:cNvSpPr>
            <a:spLocks noChangeArrowheads="1"/>
          </p:cNvSpPr>
          <p:nvPr/>
        </p:nvSpPr>
        <p:spPr bwMode="auto">
          <a:xfrm>
            <a:off x="6386513" y="6303963"/>
            <a:ext cx="1716087" cy="274637"/>
          </a:xfrm>
          <a:prstGeom prst="actionButtonBlank">
            <a:avLst/>
          </a:prstGeom>
          <a:noFill/>
          <a:ln w="12700">
            <a:no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eaLnBrk="0" fontAlgn="base" hangingPunct="0">
        <a:spcBef>
          <a:spcPct val="0"/>
        </a:spcBef>
        <a:spcAft>
          <a:spcPct val="0"/>
        </a:spcAft>
        <a:defRPr sz="4400">
          <a:solidFill>
            <a:schemeClr val="tx2"/>
          </a:solidFill>
          <a:latin typeface="Times" charset="0"/>
        </a:defRPr>
      </a:lvl6pPr>
      <a:lvl7pPr marL="914400" algn="ctr" rtl="0" eaLnBrk="0" fontAlgn="base" hangingPunct="0">
        <a:spcBef>
          <a:spcPct val="0"/>
        </a:spcBef>
        <a:spcAft>
          <a:spcPct val="0"/>
        </a:spcAft>
        <a:defRPr sz="4400">
          <a:solidFill>
            <a:schemeClr val="tx2"/>
          </a:solidFill>
          <a:latin typeface="Times" charset="0"/>
        </a:defRPr>
      </a:lvl7pPr>
      <a:lvl8pPr marL="1371600" algn="ctr" rtl="0" eaLnBrk="0" fontAlgn="base" hangingPunct="0">
        <a:spcBef>
          <a:spcPct val="0"/>
        </a:spcBef>
        <a:spcAft>
          <a:spcPct val="0"/>
        </a:spcAft>
        <a:defRPr sz="4400">
          <a:solidFill>
            <a:schemeClr val="tx2"/>
          </a:solidFill>
          <a:latin typeface="Times" charset="0"/>
        </a:defRPr>
      </a:lvl8pPr>
      <a:lvl9pPr marL="1828800" algn="ctr" rtl="0" eaLnBrk="0" fontAlgn="base" hangingPunct="0">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5.jpeg"/><Relationship Id="rId5" Type="http://schemas.openxmlformats.org/officeDocument/2006/relationships/hyperlink" Target="80239.swf" TargetMode="External"/><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8" Type="http://schemas.openxmlformats.org/officeDocument/2006/relationships/hyperlink" Target="track_mercury_n_everglades.mov" TargetMode="External"/><Relationship Id="rId3" Type="http://schemas.openxmlformats.org/officeDocument/2006/relationships/notesSlide" Target="../notesSlides/notesSlide44.xml"/><Relationship Id="rId7" Type="http://schemas.openxmlformats.org/officeDocument/2006/relationships/hyperlink" Target="china_coal.mov" TargetMode="External"/><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hyperlink" Target="co2_arctic_zone.mov" TargetMode="External"/><Relationship Id="rId5" Type="http://schemas.openxmlformats.org/officeDocument/2006/relationships/hyperlink" Target="global_warming.mov" TargetMode="External"/><Relationship Id="rId4" Type="http://schemas.openxmlformats.org/officeDocument/2006/relationships/image" Target="../media/image6.jpeg"/><Relationship Id="rId9" Type="http://schemas.openxmlformats.org/officeDocument/2006/relationships/hyperlink" Target="hazy_days.mov"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6.jpe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6.jpeg"/></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6.jpeg"/></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6.jpeg"/></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60" name="Picture 4" descr="&#10;onebutton.jpg                                                  000E8620OS_Apps                        BAC9BB27:"/>
          <p:cNvPicPr>
            <a:picLocks noChangeAspect="1" noChangeArrowheads="1"/>
          </p:cNvPicPr>
          <p:nvPr/>
        </p:nvPicPr>
        <p:blipFill>
          <a:blip r:embed="rId4" cstate="print"/>
          <a:srcRect/>
          <a:stretch>
            <a:fillRect/>
          </a:stretch>
        </p:blipFill>
        <p:spPr bwMode="auto">
          <a:xfrm>
            <a:off x="576263" y="1117600"/>
            <a:ext cx="3676650" cy="806450"/>
          </a:xfrm>
          <a:prstGeom prst="rect">
            <a:avLst/>
          </a:prstGeom>
          <a:noFill/>
        </p:spPr>
      </p:pic>
      <p:sp>
        <p:nvSpPr>
          <p:cNvPr id="198661" name="Rectangle 5"/>
          <p:cNvSpPr>
            <a:spLocks noChangeArrowheads="1"/>
          </p:cNvSpPr>
          <p:nvPr/>
        </p:nvSpPr>
        <p:spPr bwMode="auto">
          <a:xfrm>
            <a:off x="766763" y="1270000"/>
            <a:ext cx="3352800" cy="393700"/>
          </a:xfrm>
          <a:prstGeom prst="rect">
            <a:avLst/>
          </a:prstGeom>
          <a:noFill/>
          <a:ln w="12700">
            <a:noFill/>
            <a:miter lim="800000"/>
            <a:headEnd/>
            <a:tailEnd/>
          </a:ln>
          <a:effectLst/>
        </p:spPr>
        <p:txBody>
          <a:bodyPr>
            <a:spAutoFit/>
          </a:bodyPr>
          <a:lstStyle/>
          <a:p>
            <a:pPr algn="ctr">
              <a:lnSpc>
                <a:spcPct val="110000"/>
              </a:lnSpc>
            </a:pPr>
            <a:r>
              <a:rPr lang="en-US" sz="1800" b="1">
                <a:solidFill>
                  <a:srgbClr val="000099"/>
                </a:solidFill>
              </a:rPr>
              <a:t>Chapter Presentation</a:t>
            </a:r>
          </a:p>
        </p:txBody>
      </p:sp>
      <p:pic>
        <p:nvPicPr>
          <p:cNvPr id="198662" name="Picture 6" descr="&#10;onebutton.jpg                                                  000E8620OS_Apps                        BAC9BB27:"/>
          <p:cNvPicPr>
            <a:picLocks noChangeAspect="1" noChangeArrowheads="1"/>
          </p:cNvPicPr>
          <p:nvPr/>
        </p:nvPicPr>
        <p:blipFill>
          <a:blip r:embed="rId4" cstate="print"/>
          <a:srcRect/>
          <a:stretch>
            <a:fillRect/>
          </a:stretch>
        </p:blipFill>
        <p:spPr bwMode="auto">
          <a:xfrm>
            <a:off x="5033963" y="1117600"/>
            <a:ext cx="3676650" cy="806450"/>
          </a:xfrm>
          <a:prstGeom prst="rect">
            <a:avLst/>
          </a:prstGeom>
          <a:noFill/>
        </p:spPr>
      </p:pic>
      <p:pic>
        <p:nvPicPr>
          <p:cNvPr id="198663" name="Picture 7" descr="&#10;onebutton.jpg                                                  000E8620OS_Apps                        BAC9BB27:"/>
          <p:cNvPicPr>
            <a:picLocks noChangeAspect="1" noChangeArrowheads="1"/>
          </p:cNvPicPr>
          <p:nvPr/>
        </p:nvPicPr>
        <p:blipFill>
          <a:blip r:embed="rId4" cstate="print"/>
          <a:srcRect/>
          <a:stretch>
            <a:fillRect/>
          </a:stretch>
        </p:blipFill>
        <p:spPr bwMode="auto">
          <a:xfrm>
            <a:off x="614363" y="2479675"/>
            <a:ext cx="3676650" cy="806450"/>
          </a:xfrm>
          <a:prstGeom prst="rect">
            <a:avLst/>
          </a:prstGeom>
          <a:noFill/>
        </p:spPr>
      </p:pic>
      <p:pic>
        <p:nvPicPr>
          <p:cNvPr id="198664" name="Picture 8" descr="&#10;onebutton.jpg                                                  000E8620OS_Apps                        BAC9BB27:"/>
          <p:cNvPicPr>
            <a:picLocks noChangeAspect="1" noChangeArrowheads="1"/>
          </p:cNvPicPr>
          <p:nvPr/>
        </p:nvPicPr>
        <p:blipFill>
          <a:blip r:embed="rId4" cstate="print"/>
          <a:srcRect/>
          <a:stretch>
            <a:fillRect/>
          </a:stretch>
        </p:blipFill>
        <p:spPr bwMode="auto">
          <a:xfrm>
            <a:off x="614363" y="3841750"/>
            <a:ext cx="3676650" cy="806450"/>
          </a:xfrm>
          <a:prstGeom prst="rect">
            <a:avLst/>
          </a:prstGeom>
          <a:noFill/>
        </p:spPr>
      </p:pic>
      <p:pic>
        <p:nvPicPr>
          <p:cNvPr id="198665" name="Picture 9" descr="&#10;onebutton.jpg                                                  000E8620OS_Apps                        BAC9BB27:"/>
          <p:cNvPicPr>
            <a:picLocks noChangeAspect="1" noChangeArrowheads="1"/>
          </p:cNvPicPr>
          <p:nvPr/>
        </p:nvPicPr>
        <p:blipFill>
          <a:blip r:embed="rId4" cstate="print"/>
          <a:srcRect/>
          <a:stretch>
            <a:fillRect/>
          </a:stretch>
        </p:blipFill>
        <p:spPr bwMode="auto">
          <a:xfrm>
            <a:off x="5029200" y="2479675"/>
            <a:ext cx="3676650" cy="806450"/>
          </a:xfrm>
          <a:prstGeom prst="rect">
            <a:avLst/>
          </a:prstGeom>
          <a:noFill/>
        </p:spPr>
      </p:pic>
      <p:pic>
        <p:nvPicPr>
          <p:cNvPr id="198666" name="Picture 10" descr="&#10;onebutton.jpg                                                  000E8620OS_Apps                        BAC9BB27:">
            <a:hlinkClick r:id="" action="ppaction://customshow?id=11"/>
          </p:cNvPr>
          <p:cNvPicPr>
            <a:picLocks noChangeAspect="1" noChangeArrowheads="1"/>
          </p:cNvPicPr>
          <p:nvPr/>
        </p:nvPicPr>
        <p:blipFill>
          <a:blip r:embed="rId4" cstate="print"/>
          <a:srcRect/>
          <a:stretch>
            <a:fillRect/>
          </a:stretch>
        </p:blipFill>
        <p:spPr bwMode="auto">
          <a:xfrm>
            <a:off x="5029200" y="3841750"/>
            <a:ext cx="3676650" cy="806450"/>
          </a:xfrm>
          <a:prstGeom prst="rect">
            <a:avLst/>
          </a:prstGeom>
          <a:noFill/>
        </p:spPr>
      </p:pic>
      <p:pic>
        <p:nvPicPr>
          <p:cNvPr id="198667" name="Picture 11" descr="&#10;onebutton.jpg                                                  000E8620OS_Apps                        BAC9BB27:">
            <a:hlinkClick r:id="" action="ppaction://customshow?id=9"/>
          </p:cNvPr>
          <p:cNvPicPr>
            <a:picLocks noChangeAspect="1" noChangeArrowheads="1"/>
          </p:cNvPicPr>
          <p:nvPr/>
        </p:nvPicPr>
        <p:blipFill>
          <a:blip r:embed="rId4" cstate="print"/>
          <a:srcRect/>
          <a:stretch>
            <a:fillRect/>
          </a:stretch>
        </p:blipFill>
        <p:spPr bwMode="auto">
          <a:xfrm>
            <a:off x="2976563" y="5003800"/>
            <a:ext cx="3676650" cy="806450"/>
          </a:xfrm>
          <a:prstGeom prst="rect">
            <a:avLst/>
          </a:prstGeom>
          <a:noFill/>
        </p:spPr>
      </p:pic>
      <p:sp>
        <p:nvSpPr>
          <p:cNvPr id="198668" name="Rectangle 12"/>
          <p:cNvSpPr>
            <a:spLocks noChangeArrowheads="1"/>
          </p:cNvSpPr>
          <p:nvPr/>
        </p:nvSpPr>
        <p:spPr bwMode="auto">
          <a:xfrm>
            <a:off x="766763" y="2641600"/>
            <a:ext cx="3352800" cy="393700"/>
          </a:xfrm>
          <a:prstGeom prst="rect">
            <a:avLst/>
          </a:prstGeom>
          <a:noFill/>
          <a:ln w="12700">
            <a:noFill/>
            <a:miter lim="800000"/>
            <a:headEnd/>
            <a:tailEnd/>
          </a:ln>
          <a:effectLst/>
        </p:spPr>
        <p:txBody>
          <a:bodyPr>
            <a:spAutoFit/>
          </a:bodyPr>
          <a:lstStyle/>
          <a:p>
            <a:pPr algn="ctr">
              <a:lnSpc>
                <a:spcPct val="110000"/>
              </a:lnSpc>
            </a:pPr>
            <a:r>
              <a:rPr lang="en-US" sz="1800" b="1">
                <a:solidFill>
                  <a:srgbClr val="000099"/>
                </a:solidFill>
              </a:rPr>
              <a:t>Transparencies</a:t>
            </a:r>
          </a:p>
        </p:txBody>
      </p:sp>
      <p:sp>
        <p:nvSpPr>
          <p:cNvPr id="198669" name="Rectangle 13"/>
          <p:cNvSpPr>
            <a:spLocks noChangeArrowheads="1"/>
          </p:cNvSpPr>
          <p:nvPr/>
        </p:nvSpPr>
        <p:spPr bwMode="auto">
          <a:xfrm>
            <a:off x="766763" y="4000500"/>
            <a:ext cx="3352800" cy="393700"/>
          </a:xfrm>
          <a:prstGeom prst="rect">
            <a:avLst/>
          </a:prstGeom>
          <a:noFill/>
          <a:ln w="12700">
            <a:noFill/>
            <a:miter lim="800000"/>
            <a:headEnd/>
            <a:tailEnd/>
          </a:ln>
          <a:effectLst/>
        </p:spPr>
        <p:txBody>
          <a:bodyPr>
            <a:spAutoFit/>
          </a:bodyPr>
          <a:lstStyle/>
          <a:p>
            <a:pPr algn="ctr">
              <a:lnSpc>
                <a:spcPct val="110000"/>
              </a:lnSpc>
            </a:pPr>
            <a:r>
              <a:rPr lang="en-US" sz="1800" b="1">
                <a:solidFill>
                  <a:srgbClr val="000099"/>
                </a:solidFill>
              </a:rPr>
              <a:t>Image and Math Focus Bank</a:t>
            </a:r>
          </a:p>
        </p:txBody>
      </p:sp>
      <p:sp>
        <p:nvSpPr>
          <p:cNvPr id="198670" name="Rectangle 14"/>
          <p:cNvSpPr>
            <a:spLocks noChangeArrowheads="1"/>
          </p:cNvSpPr>
          <p:nvPr/>
        </p:nvSpPr>
        <p:spPr bwMode="auto">
          <a:xfrm>
            <a:off x="5186363" y="1257300"/>
            <a:ext cx="3352800" cy="393700"/>
          </a:xfrm>
          <a:prstGeom prst="rect">
            <a:avLst/>
          </a:prstGeom>
          <a:noFill/>
          <a:ln w="12700">
            <a:noFill/>
            <a:miter lim="800000"/>
            <a:headEnd/>
            <a:tailEnd/>
          </a:ln>
          <a:effectLst/>
        </p:spPr>
        <p:txBody>
          <a:bodyPr>
            <a:spAutoFit/>
          </a:bodyPr>
          <a:lstStyle/>
          <a:p>
            <a:pPr algn="ctr">
              <a:lnSpc>
                <a:spcPct val="110000"/>
              </a:lnSpc>
            </a:pPr>
            <a:r>
              <a:rPr lang="en-US" sz="1800" b="1">
                <a:solidFill>
                  <a:srgbClr val="000099"/>
                </a:solidFill>
              </a:rPr>
              <a:t>Bellringers</a:t>
            </a:r>
          </a:p>
        </p:txBody>
      </p:sp>
      <p:sp>
        <p:nvSpPr>
          <p:cNvPr id="198671" name="Rectangle 15"/>
          <p:cNvSpPr>
            <a:spLocks noChangeArrowheads="1"/>
          </p:cNvSpPr>
          <p:nvPr/>
        </p:nvSpPr>
        <p:spPr bwMode="auto">
          <a:xfrm>
            <a:off x="5257800" y="2673350"/>
            <a:ext cx="3352800" cy="393700"/>
          </a:xfrm>
          <a:prstGeom prst="rect">
            <a:avLst/>
          </a:prstGeom>
          <a:noFill/>
          <a:ln w="12700">
            <a:noFill/>
            <a:miter lim="800000"/>
            <a:headEnd/>
            <a:tailEnd/>
          </a:ln>
          <a:effectLst/>
        </p:spPr>
        <p:txBody>
          <a:bodyPr>
            <a:spAutoFit/>
          </a:bodyPr>
          <a:lstStyle/>
          <a:p>
            <a:pPr algn="ctr">
              <a:lnSpc>
                <a:spcPct val="110000"/>
              </a:lnSpc>
            </a:pPr>
            <a:r>
              <a:rPr lang="en-US" sz="1800" b="1">
                <a:solidFill>
                  <a:srgbClr val="000099"/>
                </a:solidFill>
              </a:rPr>
              <a:t>Standardized Test Prep</a:t>
            </a:r>
          </a:p>
        </p:txBody>
      </p:sp>
      <p:sp>
        <p:nvSpPr>
          <p:cNvPr id="198672" name="Rectangle 16">
            <a:hlinkClick r:id="" action="ppaction://customshow?id=11"/>
          </p:cNvPr>
          <p:cNvSpPr>
            <a:spLocks noChangeArrowheads="1"/>
          </p:cNvSpPr>
          <p:nvPr/>
        </p:nvSpPr>
        <p:spPr bwMode="auto">
          <a:xfrm>
            <a:off x="5257800" y="4013200"/>
            <a:ext cx="3352800" cy="393700"/>
          </a:xfrm>
          <a:prstGeom prst="rect">
            <a:avLst/>
          </a:prstGeom>
          <a:noFill/>
          <a:ln w="12700">
            <a:noFill/>
            <a:miter lim="800000"/>
            <a:headEnd/>
            <a:tailEnd/>
          </a:ln>
          <a:effectLst/>
        </p:spPr>
        <p:txBody>
          <a:bodyPr>
            <a:spAutoFit/>
          </a:bodyPr>
          <a:lstStyle/>
          <a:p>
            <a:pPr algn="ctr">
              <a:lnSpc>
                <a:spcPct val="110000"/>
              </a:lnSpc>
            </a:pPr>
            <a:r>
              <a:rPr lang="en-US" sz="1800" b="1">
                <a:solidFill>
                  <a:srgbClr val="000099"/>
                </a:solidFill>
              </a:rPr>
              <a:t>CNN Videos</a:t>
            </a:r>
          </a:p>
        </p:txBody>
      </p:sp>
      <p:sp>
        <p:nvSpPr>
          <p:cNvPr id="198673" name="Rectangle 17">
            <a:hlinkClick r:id="" action="ppaction://customshow?id=9"/>
          </p:cNvPr>
          <p:cNvSpPr>
            <a:spLocks noChangeArrowheads="1"/>
          </p:cNvSpPr>
          <p:nvPr/>
        </p:nvSpPr>
        <p:spPr bwMode="auto">
          <a:xfrm>
            <a:off x="3509963" y="5156200"/>
            <a:ext cx="2590800" cy="393700"/>
          </a:xfrm>
          <a:prstGeom prst="rect">
            <a:avLst/>
          </a:prstGeom>
          <a:noFill/>
          <a:ln w="12700">
            <a:noFill/>
            <a:miter lim="800000"/>
            <a:headEnd/>
            <a:tailEnd/>
          </a:ln>
          <a:effectLst/>
        </p:spPr>
        <p:txBody>
          <a:bodyPr>
            <a:spAutoFit/>
          </a:bodyPr>
          <a:lstStyle/>
          <a:p>
            <a:pPr algn="ctr">
              <a:lnSpc>
                <a:spcPct val="110000"/>
              </a:lnSpc>
            </a:pPr>
            <a:r>
              <a:rPr lang="en-US" sz="1800" b="1">
                <a:solidFill>
                  <a:srgbClr val="000099"/>
                </a:solidFill>
              </a:rPr>
              <a:t>Visual Concepts</a:t>
            </a:r>
          </a:p>
        </p:txBody>
      </p:sp>
      <p:sp>
        <p:nvSpPr>
          <p:cNvPr id="198674" name="Text Box 18"/>
          <p:cNvSpPr txBox="1">
            <a:spLocks noChangeArrowheads="1"/>
          </p:cNvSpPr>
          <p:nvPr/>
        </p:nvSpPr>
        <p:spPr bwMode="auto">
          <a:xfrm>
            <a:off x="614363" y="0"/>
            <a:ext cx="3167062" cy="701675"/>
          </a:xfrm>
          <a:prstGeom prst="rect">
            <a:avLst/>
          </a:prstGeom>
          <a:noFill/>
          <a:ln w="12700">
            <a:noFill/>
            <a:miter lim="800000"/>
            <a:headEnd/>
            <a:tailEnd/>
          </a:ln>
          <a:effectLst/>
        </p:spPr>
        <p:txBody>
          <a:bodyPr>
            <a:spAutoFit/>
          </a:bodyPr>
          <a:lstStyle/>
          <a:p>
            <a:pPr>
              <a:spcBef>
                <a:spcPct val="50000"/>
              </a:spcBef>
            </a:pPr>
            <a:endParaRPr lang="en-US"/>
          </a:p>
        </p:txBody>
      </p:sp>
      <p:sp>
        <p:nvSpPr>
          <p:cNvPr id="198675" name="Rectangle 19"/>
          <p:cNvSpPr>
            <a:spLocks noChangeArrowheads="1"/>
          </p:cNvSpPr>
          <p:nvPr/>
        </p:nvSpPr>
        <p:spPr bwMode="auto">
          <a:xfrm>
            <a:off x="803275" y="76200"/>
            <a:ext cx="2520950" cy="641350"/>
          </a:xfrm>
          <a:prstGeom prst="rect">
            <a:avLst/>
          </a:prstGeom>
          <a:noFill/>
          <a:ln w="12700">
            <a:noFill/>
            <a:miter lim="800000"/>
            <a:headEnd/>
            <a:tailEnd/>
          </a:ln>
          <a:effectLst/>
        </p:spPr>
        <p:txBody>
          <a:bodyPr wrap="none">
            <a:spAutoFit/>
          </a:bodyPr>
          <a:lstStyle/>
          <a:p>
            <a:pPr algn="ctr"/>
            <a:r>
              <a:rPr lang="en-US" sz="3600" b="1">
                <a:solidFill>
                  <a:srgbClr val="FFCC00"/>
                </a:solidFill>
              </a:rPr>
              <a:t>Resources</a:t>
            </a:r>
            <a:endParaRPr lang="en-US" sz="3600" b="1">
              <a:solidFill>
                <a:srgbClr val="CC0000"/>
              </a:solidFill>
            </a:endParaRPr>
          </a:p>
        </p:txBody>
      </p:sp>
      <p:sp>
        <p:nvSpPr>
          <p:cNvPr id="198679" name="AutoShape 23">
            <a:hlinkClick r:id="" action="ppaction://customshow?id=0" highlightClick="1"/>
          </p:cNvPr>
          <p:cNvSpPr>
            <a:spLocks noChangeArrowheads="1"/>
          </p:cNvSpPr>
          <p:nvPr/>
        </p:nvSpPr>
        <p:spPr bwMode="auto">
          <a:xfrm>
            <a:off x="611188" y="1114425"/>
            <a:ext cx="3638550" cy="804863"/>
          </a:xfrm>
          <a:prstGeom prst="actionButtonBlank">
            <a:avLst/>
          </a:prstGeom>
          <a:noFill/>
          <a:ln w="12700">
            <a:noFill/>
            <a:miter lim="800000"/>
            <a:headEnd/>
            <a:tailEnd/>
          </a:ln>
          <a:effectLst/>
        </p:spPr>
        <p:txBody>
          <a:bodyPr wrap="none" anchor="ctr"/>
          <a:lstStyle/>
          <a:p>
            <a:endParaRPr lang="en-US"/>
          </a:p>
        </p:txBody>
      </p:sp>
      <p:sp>
        <p:nvSpPr>
          <p:cNvPr id="198680" name="AutoShape 24">
            <a:hlinkClick r:id="" action="ppaction://customshow?id=1" highlightClick="1"/>
          </p:cNvPr>
          <p:cNvSpPr>
            <a:spLocks noChangeArrowheads="1"/>
          </p:cNvSpPr>
          <p:nvPr/>
        </p:nvSpPr>
        <p:spPr bwMode="auto">
          <a:xfrm>
            <a:off x="5110163" y="1117600"/>
            <a:ext cx="3581400" cy="806450"/>
          </a:xfrm>
          <a:prstGeom prst="actionButtonBlank">
            <a:avLst/>
          </a:prstGeom>
          <a:noFill/>
          <a:ln w="12700">
            <a:noFill/>
            <a:miter lim="800000"/>
            <a:headEnd/>
            <a:tailEnd/>
          </a:ln>
          <a:effectLst/>
        </p:spPr>
        <p:txBody>
          <a:bodyPr wrap="none" anchor="ctr"/>
          <a:lstStyle/>
          <a:p>
            <a:endParaRPr lang="en-US"/>
          </a:p>
        </p:txBody>
      </p:sp>
      <p:sp>
        <p:nvSpPr>
          <p:cNvPr id="198681" name="AutoShape 25">
            <a:hlinkClick r:id="" action="ppaction://customshow?id=2" highlightClick="1"/>
          </p:cNvPr>
          <p:cNvSpPr>
            <a:spLocks noChangeArrowheads="1"/>
          </p:cNvSpPr>
          <p:nvPr/>
        </p:nvSpPr>
        <p:spPr bwMode="auto">
          <a:xfrm>
            <a:off x="614363" y="2479675"/>
            <a:ext cx="3676650" cy="806450"/>
          </a:xfrm>
          <a:prstGeom prst="actionButtonBlank">
            <a:avLst/>
          </a:prstGeom>
          <a:noFill/>
          <a:ln w="12700">
            <a:noFill/>
            <a:miter lim="800000"/>
            <a:headEnd/>
            <a:tailEnd/>
          </a:ln>
          <a:effectLst/>
        </p:spPr>
        <p:txBody>
          <a:bodyPr wrap="none" anchor="ctr"/>
          <a:lstStyle/>
          <a:p>
            <a:endParaRPr lang="en-US"/>
          </a:p>
        </p:txBody>
      </p:sp>
      <p:sp>
        <p:nvSpPr>
          <p:cNvPr id="198682" name="AutoShape 26">
            <a:hlinkClick r:id="" action="ppaction://customshow?id=3" highlightClick="1"/>
          </p:cNvPr>
          <p:cNvSpPr>
            <a:spLocks noChangeArrowheads="1"/>
          </p:cNvSpPr>
          <p:nvPr/>
        </p:nvSpPr>
        <p:spPr bwMode="auto">
          <a:xfrm>
            <a:off x="5186363" y="2479675"/>
            <a:ext cx="3676650" cy="806450"/>
          </a:xfrm>
          <a:prstGeom prst="actionButtonBlank">
            <a:avLst/>
          </a:prstGeom>
          <a:noFill/>
          <a:ln w="12700">
            <a:noFill/>
            <a:miter lim="800000"/>
            <a:headEnd/>
            <a:tailEnd/>
          </a:ln>
          <a:effectLst/>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201" name="Picture 9" descr="End-of-Slide_navy_button.jpg                                   0008B4D6&#10;Czeslaw HD                     BAC9BB27:"/>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36202" name="Text Box 10"/>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2  </a:t>
            </a:r>
            <a:r>
              <a:rPr lang="en-US" sz="2000" b="1">
                <a:solidFill>
                  <a:schemeClr val="bg1"/>
                </a:solidFill>
              </a:rPr>
              <a:t>Atmospheric Heating</a:t>
            </a:r>
            <a:endParaRPr lang="en-US" sz="2000" b="1">
              <a:solidFill>
                <a:srgbClr val="FFCC00"/>
              </a:solidFill>
            </a:endParaRPr>
          </a:p>
        </p:txBody>
      </p:sp>
      <p:sp>
        <p:nvSpPr>
          <p:cNvPr id="136203" name="Rectangle 11"/>
          <p:cNvSpPr>
            <a:spLocks noChangeArrowheads="1"/>
          </p:cNvSpPr>
          <p:nvPr/>
        </p:nvSpPr>
        <p:spPr bwMode="auto">
          <a:xfrm>
            <a:off x="828675" y="1982788"/>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Bellringer</a:t>
            </a:r>
            <a:endParaRPr lang="en-US" sz="2800">
              <a:solidFill>
                <a:srgbClr val="FFCC00"/>
              </a:solidFill>
            </a:endParaRPr>
          </a:p>
        </p:txBody>
      </p:sp>
      <p:sp>
        <p:nvSpPr>
          <p:cNvPr id="136204" name="Rectangle 12"/>
          <p:cNvSpPr>
            <a:spLocks noChangeArrowheads="1"/>
          </p:cNvSpPr>
          <p:nvPr/>
        </p:nvSpPr>
        <p:spPr bwMode="auto">
          <a:xfrm>
            <a:off x="871538" y="2868613"/>
            <a:ext cx="7620000" cy="1550987"/>
          </a:xfrm>
          <a:prstGeom prst="rect">
            <a:avLst/>
          </a:prstGeom>
          <a:noFill/>
          <a:ln w="12700">
            <a:noFill/>
            <a:miter lim="800000"/>
            <a:headEnd/>
            <a:tailEnd/>
          </a:ln>
          <a:effectLst/>
        </p:spPr>
        <p:txBody>
          <a:bodyPr lIns="90487" tIns="44450" rIns="90487" bIns="44450">
            <a:spAutoFit/>
          </a:bodyPr>
          <a:lstStyle/>
          <a:p>
            <a:pPr>
              <a:buClr>
                <a:srgbClr val="FFCC00"/>
              </a:buClr>
            </a:pPr>
            <a:r>
              <a:rPr lang="en-US" sz="2400">
                <a:solidFill>
                  <a:schemeClr val="bg1"/>
                </a:solidFill>
                <a:cs typeface="Times New Roman" charset="0"/>
              </a:rPr>
              <a:t>How is food heated in an oven?</a:t>
            </a:r>
            <a:endParaRPr lang="en-US" sz="2400">
              <a:solidFill>
                <a:schemeClr val="bg1"/>
              </a:solidFill>
              <a:cs typeface="Times" charset="0"/>
            </a:endParaRPr>
          </a:p>
          <a:p>
            <a:pPr>
              <a:buClr>
                <a:srgbClr val="FFCC00"/>
              </a:buClr>
            </a:pPr>
            <a:r>
              <a:rPr lang="en-US" sz="2400">
                <a:solidFill>
                  <a:schemeClr val="bg1"/>
                </a:solidFill>
                <a:cs typeface="Times New Roman" charset="0"/>
              </a:rPr>
              <a:t> </a:t>
            </a:r>
            <a:endParaRPr lang="en-US" sz="2400">
              <a:solidFill>
                <a:schemeClr val="bg1"/>
              </a:solidFill>
            </a:endParaRPr>
          </a:p>
          <a:p>
            <a:pPr>
              <a:buClr>
                <a:srgbClr val="FFCC00"/>
              </a:buClr>
              <a:buFontTx/>
              <a:buChar char="•"/>
            </a:pPr>
            <a:endParaRPr lang="en-US" sz="800">
              <a:solidFill>
                <a:schemeClr val="bg1"/>
              </a:solidFill>
            </a:endParaRPr>
          </a:p>
          <a:p>
            <a:pPr>
              <a:buClr>
                <a:srgbClr val="FFCC00"/>
              </a:buClr>
            </a:pPr>
            <a:r>
              <a:rPr lang="en-US" sz="2400">
                <a:solidFill>
                  <a:schemeClr val="bg1"/>
                </a:solidFill>
                <a:cs typeface="Times New Roman" charset="0"/>
              </a:rPr>
              <a:t>Record your response in your </a:t>
            </a:r>
            <a:r>
              <a:rPr lang="en-US" sz="2400" b="1">
                <a:solidFill>
                  <a:srgbClr val="FFCC00"/>
                </a:solidFill>
                <a:cs typeface="Times New Roman" charset="0"/>
              </a:rPr>
              <a:t>science journal.</a:t>
            </a:r>
            <a:endParaRPr lang="en-US" sz="2400">
              <a:solidFill>
                <a:srgbClr val="FFCC00"/>
              </a:solidFill>
            </a:endParaRPr>
          </a:p>
          <a:p>
            <a:pPr>
              <a:buClr>
                <a:srgbClr val="FFCC00"/>
              </a:buClr>
              <a:buFontTx/>
              <a:buChar char="•"/>
            </a:pPr>
            <a:endParaRPr lang="en-US" sz="800">
              <a:solidFill>
                <a:schemeClr val="bg1"/>
              </a:solidFill>
            </a:endParaRPr>
          </a:p>
          <a:p>
            <a:pPr>
              <a:buClr>
                <a:srgbClr val="FFCC00"/>
              </a:buClr>
              <a:buFontTx/>
              <a:buChar char="•"/>
            </a:pPr>
            <a:endParaRPr lang="en-US" sz="800">
              <a:solidFill>
                <a:schemeClr val="bg1"/>
              </a:solidFill>
            </a:endParaRPr>
          </a:p>
        </p:txBody>
      </p:sp>
      <p:sp>
        <p:nvSpPr>
          <p:cNvPr id="136205" name="Rectangle 13"/>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25" name="Picture 9" descr="End-of-Slide_navy_button.jpg                                   0008B4D6&#10;Czeslaw HD                     BAC9BB27:"/>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37226" name="Text Box 10"/>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2  </a:t>
            </a:r>
            <a:r>
              <a:rPr lang="en-US" sz="2000" b="1">
                <a:solidFill>
                  <a:schemeClr val="bg1"/>
                </a:solidFill>
              </a:rPr>
              <a:t>Atmospheric Heating</a:t>
            </a:r>
            <a:endParaRPr lang="en-US" sz="2000" b="1">
              <a:solidFill>
                <a:srgbClr val="FFCC00"/>
              </a:solidFill>
            </a:endParaRPr>
          </a:p>
        </p:txBody>
      </p:sp>
      <p:sp>
        <p:nvSpPr>
          <p:cNvPr id="137227" name="Rectangle 11"/>
          <p:cNvSpPr>
            <a:spLocks noChangeArrowheads="1"/>
          </p:cNvSpPr>
          <p:nvPr/>
        </p:nvSpPr>
        <p:spPr bwMode="auto">
          <a:xfrm>
            <a:off x="904875" y="1439863"/>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Objectives</a:t>
            </a:r>
            <a:endParaRPr lang="en-US" sz="2800">
              <a:solidFill>
                <a:srgbClr val="FFCC00"/>
              </a:solidFill>
            </a:endParaRPr>
          </a:p>
        </p:txBody>
      </p:sp>
      <p:sp>
        <p:nvSpPr>
          <p:cNvPr id="137228" name="Rectangle 12"/>
          <p:cNvSpPr>
            <a:spLocks noChangeArrowheads="1"/>
          </p:cNvSpPr>
          <p:nvPr/>
        </p:nvSpPr>
        <p:spPr bwMode="auto">
          <a:xfrm>
            <a:off x="904875" y="2201863"/>
            <a:ext cx="7620000" cy="3132137"/>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sz="2400" b="1"/>
              <a:t>  </a:t>
            </a:r>
            <a:r>
              <a:rPr lang="en-US" sz="2400" b="1">
                <a:solidFill>
                  <a:srgbClr val="FFCC00"/>
                </a:solidFill>
              </a:rPr>
              <a:t>Describe</a:t>
            </a:r>
            <a:r>
              <a:rPr lang="en-US" sz="2400">
                <a:solidFill>
                  <a:schemeClr val="bg1"/>
                </a:solidFill>
              </a:rPr>
              <a:t> what happens to solar energy that reaches Earth.</a:t>
            </a:r>
          </a:p>
          <a:p>
            <a:pPr>
              <a:buClr>
                <a:srgbClr val="FFCC00"/>
              </a:buClr>
            </a:pPr>
            <a:endParaRPr lang="en-US" sz="2400">
              <a:solidFill>
                <a:schemeClr val="bg1"/>
              </a:solidFill>
            </a:endParaRPr>
          </a:p>
          <a:p>
            <a:pPr>
              <a:buClr>
                <a:srgbClr val="FFCC00"/>
              </a:buClr>
              <a:buFontTx/>
              <a:buChar char="•"/>
            </a:pPr>
            <a:r>
              <a:rPr lang="en-US" sz="2400" b="1">
                <a:solidFill>
                  <a:schemeClr val="bg1"/>
                </a:solidFill>
              </a:rPr>
              <a:t> </a:t>
            </a:r>
            <a:r>
              <a:rPr lang="en-US" sz="2400" b="1">
                <a:solidFill>
                  <a:srgbClr val="FFCC00"/>
                </a:solidFill>
              </a:rPr>
              <a:t>Summarize</a:t>
            </a:r>
            <a:r>
              <a:rPr lang="en-US" sz="2400">
                <a:solidFill>
                  <a:schemeClr val="bg1"/>
                </a:solidFill>
              </a:rPr>
              <a:t> the processes of radiation, conduction, and convection.</a:t>
            </a:r>
          </a:p>
          <a:p>
            <a:pPr>
              <a:buClr>
                <a:srgbClr val="FFCC00"/>
              </a:buClr>
              <a:buFontTx/>
              <a:buChar char="•"/>
            </a:pPr>
            <a:endParaRPr lang="en-US" sz="2400">
              <a:solidFill>
                <a:schemeClr val="bg1"/>
              </a:solidFill>
            </a:endParaRPr>
          </a:p>
          <a:p>
            <a:pPr>
              <a:buClr>
                <a:srgbClr val="FFCC00"/>
              </a:buClr>
              <a:buFontTx/>
              <a:buChar char="•"/>
            </a:pPr>
            <a:r>
              <a:rPr lang="en-US" sz="2400">
                <a:solidFill>
                  <a:schemeClr val="bg1"/>
                </a:solidFill>
              </a:rPr>
              <a:t> </a:t>
            </a:r>
            <a:r>
              <a:rPr lang="en-US" sz="2400" b="1">
                <a:solidFill>
                  <a:srgbClr val="FFCC00"/>
                </a:solidFill>
              </a:rPr>
              <a:t>Explain</a:t>
            </a:r>
            <a:r>
              <a:rPr lang="en-US" sz="2400">
                <a:solidFill>
                  <a:schemeClr val="bg1"/>
                </a:solidFill>
              </a:rPr>
              <a:t> the relationship between the greenhouse effect and global warming.</a:t>
            </a:r>
            <a:endParaRPr lang="en-US" sz="800">
              <a:solidFill>
                <a:schemeClr val="bg1"/>
              </a:solidFill>
            </a:endParaRPr>
          </a:p>
          <a:p>
            <a:pPr>
              <a:buClr>
                <a:srgbClr val="FFCC00"/>
              </a:buClr>
              <a:buFontTx/>
              <a:buChar char="•"/>
            </a:pPr>
            <a:endParaRPr lang="en-US" sz="800">
              <a:solidFill>
                <a:schemeClr val="bg1"/>
              </a:solidFill>
            </a:endParaRPr>
          </a:p>
        </p:txBody>
      </p:sp>
      <p:sp>
        <p:nvSpPr>
          <p:cNvPr id="137229" name="Rectangle 13"/>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9" name="Picture 9" descr="End-of-Slide_navy_button.jpg                                   0008B4D6&#10;Czeslaw HD                     BAC9BB27:"/>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38250" name="Text Box 10"/>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2  </a:t>
            </a:r>
            <a:r>
              <a:rPr lang="en-US" sz="2000" b="1">
                <a:solidFill>
                  <a:schemeClr val="bg1"/>
                </a:solidFill>
              </a:rPr>
              <a:t>Atmospheric Heating</a:t>
            </a:r>
            <a:endParaRPr lang="en-US" sz="2000" b="1">
              <a:solidFill>
                <a:srgbClr val="FFCC00"/>
              </a:solidFill>
            </a:endParaRPr>
          </a:p>
        </p:txBody>
      </p:sp>
      <p:sp>
        <p:nvSpPr>
          <p:cNvPr id="138251" name="Rectangle 11"/>
          <p:cNvSpPr>
            <a:spLocks noChangeArrowheads="1"/>
          </p:cNvSpPr>
          <p:nvPr/>
        </p:nvSpPr>
        <p:spPr bwMode="auto">
          <a:xfrm>
            <a:off x="904875" y="1143000"/>
            <a:ext cx="77057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Energy in the Atmosphere</a:t>
            </a:r>
          </a:p>
        </p:txBody>
      </p:sp>
      <p:sp>
        <p:nvSpPr>
          <p:cNvPr id="138252" name="Rectangle 12"/>
          <p:cNvSpPr>
            <a:spLocks noChangeArrowheads="1"/>
          </p:cNvSpPr>
          <p:nvPr/>
        </p:nvSpPr>
        <p:spPr bwMode="auto">
          <a:xfrm>
            <a:off x="904875" y="1792288"/>
            <a:ext cx="7620000" cy="4227512"/>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sz="2400" b="1"/>
              <a:t> </a:t>
            </a:r>
            <a:r>
              <a:rPr lang="en-US" sz="2400" b="1">
                <a:solidFill>
                  <a:srgbClr val="FFCC00"/>
                </a:solidFill>
              </a:rPr>
              <a:t>Radiation: Energy Transfer by Waves</a:t>
            </a:r>
            <a:r>
              <a:rPr lang="en-US" sz="2400">
                <a:solidFill>
                  <a:schemeClr val="bg1"/>
                </a:solidFill>
              </a:rPr>
              <a:t>  The Earth receives energy from the sun by radiation. Radiation is the transfer of energy as electromagnetic waves. </a:t>
            </a:r>
          </a:p>
          <a:p>
            <a:pPr>
              <a:buClr>
                <a:srgbClr val="FFCC00"/>
              </a:buClr>
              <a:buFontTx/>
              <a:buChar char="•"/>
            </a:pPr>
            <a:endParaRPr lang="en-US" sz="2400">
              <a:solidFill>
                <a:schemeClr val="bg1"/>
              </a:solidFill>
            </a:endParaRPr>
          </a:p>
          <a:p>
            <a:pPr>
              <a:buClr>
                <a:srgbClr val="FFCC00"/>
              </a:buClr>
              <a:buFontTx/>
              <a:buChar char="•"/>
            </a:pPr>
            <a:r>
              <a:rPr lang="en-US" sz="2400" i="1">
                <a:solidFill>
                  <a:schemeClr val="bg1"/>
                </a:solidFill>
              </a:rPr>
              <a:t> </a:t>
            </a:r>
            <a:r>
              <a:rPr lang="en-US" sz="2400" b="1">
                <a:solidFill>
                  <a:srgbClr val="FFCC00"/>
                </a:solidFill>
              </a:rPr>
              <a:t>Conduction: Energy Transfer by Contact </a:t>
            </a:r>
            <a:r>
              <a:rPr lang="en-US" sz="2400" b="1">
                <a:solidFill>
                  <a:schemeClr val="bg1"/>
                </a:solidFill>
              </a:rPr>
              <a:t> </a:t>
            </a:r>
            <a:r>
              <a:rPr lang="en-US" sz="2400">
                <a:solidFill>
                  <a:schemeClr val="bg1"/>
                </a:solidFill>
              </a:rPr>
              <a:t>Thermal conduction is the transfer of thermal energy through a material.</a:t>
            </a:r>
          </a:p>
          <a:p>
            <a:pPr>
              <a:buClr>
                <a:srgbClr val="FFCC00"/>
              </a:buClr>
              <a:buFontTx/>
              <a:buChar char="•"/>
            </a:pPr>
            <a:endParaRPr lang="en-US" sz="2400">
              <a:solidFill>
                <a:schemeClr val="bg1"/>
              </a:solidFill>
            </a:endParaRPr>
          </a:p>
          <a:p>
            <a:pPr>
              <a:buClr>
                <a:srgbClr val="FFCC00"/>
              </a:buClr>
              <a:buFontTx/>
              <a:buChar char="•"/>
            </a:pPr>
            <a:r>
              <a:rPr lang="en-US" sz="2400">
                <a:solidFill>
                  <a:schemeClr val="bg1"/>
                </a:solidFill>
              </a:rPr>
              <a:t> </a:t>
            </a:r>
            <a:r>
              <a:rPr lang="en-US" sz="2400" b="1">
                <a:solidFill>
                  <a:srgbClr val="FFCC00"/>
                </a:solidFill>
              </a:rPr>
              <a:t>Convection: Energy Transfer by Circulation </a:t>
            </a:r>
            <a:r>
              <a:rPr lang="en-US" sz="2400" b="1">
                <a:solidFill>
                  <a:schemeClr val="bg1"/>
                </a:solidFill>
              </a:rPr>
              <a:t> </a:t>
            </a:r>
            <a:r>
              <a:rPr lang="en-US" sz="2400">
                <a:solidFill>
                  <a:schemeClr val="bg1"/>
                </a:solidFill>
              </a:rPr>
              <a:t>Convection is the transfer of thermal energy by the circulation or movement of a liquid or gas.</a:t>
            </a:r>
            <a:endParaRPr lang="en-US" sz="800">
              <a:solidFill>
                <a:schemeClr val="bg1"/>
              </a:solidFill>
            </a:endParaRPr>
          </a:p>
          <a:p>
            <a:pPr>
              <a:buClr>
                <a:srgbClr val="FFCC00"/>
              </a:buClr>
              <a:buFontTx/>
              <a:buChar char="•"/>
            </a:pPr>
            <a:endParaRPr lang="en-US" sz="800">
              <a:solidFill>
                <a:schemeClr val="bg1"/>
              </a:solidFill>
            </a:endParaRPr>
          </a:p>
        </p:txBody>
      </p:sp>
      <p:sp>
        <p:nvSpPr>
          <p:cNvPr id="138253" name="Rectangle 13"/>
          <p:cNvSpPr>
            <a:spLocks noChangeArrowheads="1"/>
          </p:cNvSpPr>
          <p:nvPr/>
        </p:nvSpPr>
        <p:spPr bwMode="auto">
          <a:xfrm>
            <a:off x="1133926" y="201613"/>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82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825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8252">
                                            <p:txEl>
                                              <p:pRg st="4" end="4"/>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499"/>
                                          </p:stCondLst>
                                        </p:cTn>
                                        <p:tgtEl>
                                          <p:spTgt spid="138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3305" name="Text Box 9"/>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2  </a:t>
            </a:r>
            <a:r>
              <a:rPr lang="en-US" sz="2000" b="1">
                <a:solidFill>
                  <a:schemeClr val="bg1"/>
                </a:solidFill>
              </a:rPr>
              <a:t>Atmospheric Heating</a:t>
            </a:r>
          </a:p>
        </p:txBody>
      </p:sp>
      <p:sp>
        <p:nvSpPr>
          <p:cNvPr id="183308" name="Rectangle 12"/>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pic>
        <p:nvPicPr>
          <p:cNvPr id="183312" name="Picture 16" descr="060_HST_Trans_earth.jpg                                        0008BFA2Seagate                        BC5C1CAB:"/>
          <p:cNvPicPr>
            <a:picLocks noChangeAspect="1" noChangeArrowheads="1"/>
          </p:cNvPicPr>
          <p:nvPr/>
        </p:nvPicPr>
        <p:blipFill>
          <a:blip r:embed="rId4" cstate="print"/>
          <a:srcRect/>
          <a:stretch>
            <a:fillRect/>
          </a:stretch>
        </p:blipFill>
        <p:spPr bwMode="auto">
          <a:xfrm>
            <a:off x="935038" y="1131888"/>
            <a:ext cx="7413625" cy="4870450"/>
          </a:xfrm>
          <a:prstGeom prst="rect">
            <a:avLst/>
          </a:prstGeom>
          <a:noFill/>
        </p:spPr>
      </p:pic>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21" name="Picture 9" descr="End-of-Slide_navy_button.jpg                                   0008B4D6&#10;Czeslaw HD                     BAC9BB27:"/>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41322" name="Text Box 10"/>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2  </a:t>
            </a:r>
            <a:r>
              <a:rPr lang="en-US" sz="2000" b="1">
                <a:solidFill>
                  <a:schemeClr val="bg1"/>
                </a:solidFill>
              </a:rPr>
              <a:t>Atmospheric Heating</a:t>
            </a:r>
            <a:endParaRPr lang="en-US" sz="2000" b="1">
              <a:solidFill>
                <a:srgbClr val="FFCC00"/>
              </a:solidFill>
            </a:endParaRPr>
          </a:p>
        </p:txBody>
      </p:sp>
      <p:sp>
        <p:nvSpPr>
          <p:cNvPr id="141323" name="Rectangle 11"/>
          <p:cNvSpPr>
            <a:spLocks noChangeArrowheads="1"/>
          </p:cNvSpPr>
          <p:nvPr/>
        </p:nvSpPr>
        <p:spPr bwMode="auto">
          <a:xfrm>
            <a:off x="904875" y="1970088"/>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Energy in the Atmosphere, </a:t>
            </a:r>
            <a:r>
              <a:rPr lang="en-US" sz="2800" i="1">
                <a:solidFill>
                  <a:srgbClr val="FFCC00"/>
                </a:solidFill>
              </a:rPr>
              <a:t>continued</a:t>
            </a:r>
            <a:endParaRPr lang="en-US" sz="2800" b="1" i="1">
              <a:solidFill>
                <a:srgbClr val="FFCC00"/>
              </a:solidFill>
            </a:endParaRPr>
          </a:p>
        </p:txBody>
      </p:sp>
      <p:sp>
        <p:nvSpPr>
          <p:cNvPr id="141324" name="Rectangle 12"/>
          <p:cNvSpPr>
            <a:spLocks noChangeArrowheads="1"/>
          </p:cNvSpPr>
          <p:nvPr/>
        </p:nvSpPr>
        <p:spPr bwMode="auto">
          <a:xfrm>
            <a:off x="914400" y="2855913"/>
            <a:ext cx="7620000" cy="2401887"/>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sz="2400" b="1"/>
              <a:t> </a:t>
            </a:r>
            <a:r>
              <a:rPr lang="en-US" sz="2400" b="1">
                <a:solidFill>
                  <a:srgbClr val="FFCC00"/>
                </a:solidFill>
              </a:rPr>
              <a:t>The Greenhouse Effect and Life on Earth</a:t>
            </a:r>
            <a:r>
              <a:rPr lang="en-US" sz="2400">
                <a:solidFill>
                  <a:schemeClr val="bg1"/>
                </a:solidFill>
              </a:rPr>
              <a:t>  The greenhouse effect is the process by which gases in the atmosphere absorb thermal energy and radiate it back to Earth.</a:t>
            </a:r>
          </a:p>
          <a:p>
            <a:pPr>
              <a:buClr>
                <a:srgbClr val="FFCC00"/>
              </a:buClr>
            </a:pPr>
            <a:endParaRPr lang="en-US" sz="2400">
              <a:solidFill>
                <a:schemeClr val="bg1"/>
              </a:solidFill>
            </a:endParaRPr>
          </a:p>
          <a:p>
            <a:pPr>
              <a:buClr>
                <a:srgbClr val="FFCC00"/>
              </a:buClr>
              <a:buFontTx/>
              <a:buChar char="•"/>
            </a:pPr>
            <a:endParaRPr lang="en-US" sz="2400">
              <a:solidFill>
                <a:schemeClr val="bg1"/>
              </a:solidFill>
            </a:endParaRPr>
          </a:p>
          <a:p>
            <a:pPr>
              <a:buClr>
                <a:srgbClr val="FFCC00"/>
              </a:buClr>
              <a:buFontTx/>
              <a:buChar char="•"/>
            </a:pPr>
            <a:endParaRPr lang="en-US" sz="800">
              <a:solidFill>
                <a:schemeClr val="bg1"/>
              </a:solidFill>
            </a:endParaRPr>
          </a:p>
        </p:txBody>
      </p:sp>
      <p:sp>
        <p:nvSpPr>
          <p:cNvPr id="141325" name="Rectangle 13"/>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132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41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4"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30" name="Text Box 10"/>
          <p:cNvSpPr txBox="1">
            <a:spLocks noChangeArrowheads="1"/>
          </p:cNvSpPr>
          <p:nvPr/>
        </p:nvSpPr>
        <p:spPr bwMode="auto">
          <a:xfrm>
            <a:off x="3429000" y="152400"/>
            <a:ext cx="44196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2  </a:t>
            </a:r>
            <a:r>
              <a:rPr lang="en-US" sz="2000" b="1">
                <a:solidFill>
                  <a:schemeClr val="bg1"/>
                </a:solidFill>
              </a:rPr>
              <a:t>Atmospheric Heating</a:t>
            </a:r>
          </a:p>
        </p:txBody>
      </p:sp>
      <p:sp>
        <p:nvSpPr>
          <p:cNvPr id="184333" name="Rectangle 13"/>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pic>
        <p:nvPicPr>
          <p:cNvPr id="184337" name="Picture 17" descr="061_HST_Trans_earth.jpg                                        0008BFA2Seagate                        BC5C1CAB:"/>
          <p:cNvPicPr>
            <a:picLocks noChangeAspect="1" noChangeArrowheads="1"/>
          </p:cNvPicPr>
          <p:nvPr/>
        </p:nvPicPr>
        <p:blipFill>
          <a:blip r:embed="rId4" cstate="print"/>
          <a:srcRect/>
          <a:stretch>
            <a:fillRect/>
          </a:stretch>
        </p:blipFill>
        <p:spPr bwMode="auto">
          <a:xfrm>
            <a:off x="762000" y="1230313"/>
            <a:ext cx="7794625" cy="4464050"/>
          </a:xfrm>
          <a:prstGeom prst="rect">
            <a:avLst/>
          </a:prstGeom>
          <a:noFill/>
        </p:spPr>
      </p:pic>
    </p:spTree>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6" name="Picture 10" descr="End-of-Slide_navy_button.jpg                                   0008B4D6&#10;Czeslaw HD                     BAC9BB27:"/>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42347" name="Text Box 11"/>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2  </a:t>
            </a:r>
            <a:r>
              <a:rPr lang="en-US" sz="2000" b="1">
                <a:solidFill>
                  <a:schemeClr val="bg1"/>
                </a:solidFill>
              </a:rPr>
              <a:t>Atmospheric Heating</a:t>
            </a:r>
            <a:endParaRPr lang="en-US" sz="2000" b="1">
              <a:solidFill>
                <a:srgbClr val="FFCC00"/>
              </a:solidFill>
            </a:endParaRPr>
          </a:p>
        </p:txBody>
      </p:sp>
      <p:sp>
        <p:nvSpPr>
          <p:cNvPr id="142348" name="Rectangle 12"/>
          <p:cNvSpPr>
            <a:spLocks noChangeArrowheads="1"/>
          </p:cNvSpPr>
          <p:nvPr/>
        </p:nvSpPr>
        <p:spPr bwMode="auto">
          <a:xfrm>
            <a:off x="904875" y="1371600"/>
            <a:ext cx="77057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Energy in the Atmosphere, </a:t>
            </a:r>
            <a:r>
              <a:rPr lang="en-US" sz="2800" i="1">
                <a:solidFill>
                  <a:srgbClr val="FFCC00"/>
                </a:solidFill>
              </a:rPr>
              <a:t>continued</a:t>
            </a:r>
            <a:endParaRPr lang="en-US" sz="2800" b="1" i="1">
              <a:solidFill>
                <a:srgbClr val="FFCC00"/>
              </a:solidFill>
            </a:endParaRPr>
          </a:p>
        </p:txBody>
      </p:sp>
      <p:sp>
        <p:nvSpPr>
          <p:cNvPr id="142349" name="Rectangle 13"/>
          <p:cNvSpPr>
            <a:spLocks noChangeArrowheads="1"/>
          </p:cNvSpPr>
          <p:nvPr/>
        </p:nvSpPr>
        <p:spPr bwMode="auto">
          <a:xfrm>
            <a:off x="871538" y="2035175"/>
            <a:ext cx="7620000" cy="3619500"/>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sz="2400">
                <a:solidFill>
                  <a:schemeClr val="bg1"/>
                </a:solidFill>
              </a:rPr>
              <a:t> </a:t>
            </a:r>
            <a:r>
              <a:rPr lang="en-US" sz="2400" b="1">
                <a:solidFill>
                  <a:srgbClr val="FFCC00"/>
                </a:solidFill>
              </a:rPr>
              <a:t>Greenhouse Gases and Global Warming</a:t>
            </a:r>
            <a:r>
              <a:rPr lang="en-US" sz="2400" b="1">
                <a:solidFill>
                  <a:schemeClr val="bg1"/>
                </a:solidFill>
              </a:rPr>
              <a:t>  </a:t>
            </a:r>
            <a:r>
              <a:rPr lang="en-US" sz="2400">
                <a:solidFill>
                  <a:schemeClr val="bg1"/>
                </a:solidFill>
              </a:rPr>
              <a:t>Some scientists think that an increase of greenhouse gases in the atmosphere may be the cause of global warming.</a:t>
            </a:r>
            <a:r>
              <a:rPr lang="en-US" sz="2400" i="1">
                <a:solidFill>
                  <a:schemeClr val="bg1"/>
                </a:solidFill>
              </a:rPr>
              <a:t> </a:t>
            </a:r>
          </a:p>
          <a:p>
            <a:pPr>
              <a:buClr>
                <a:srgbClr val="FFCC00"/>
              </a:buClr>
              <a:buFontTx/>
              <a:buChar char="•"/>
            </a:pPr>
            <a:endParaRPr lang="en-US" sz="2400" i="1">
              <a:solidFill>
                <a:schemeClr val="bg1"/>
              </a:solidFill>
            </a:endParaRPr>
          </a:p>
          <a:p>
            <a:pPr>
              <a:buClr>
                <a:srgbClr val="FFCC00"/>
              </a:buClr>
              <a:buFontTx/>
              <a:buChar char="•"/>
            </a:pPr>
            <a:r>
              <a:rPr lang="en-US" sz="2400" i="1">
                <a:solidFill>
                  <a:schemeClr val="bg1"/>
                </a:solidFill>
              </a:rPr>
              <a:t> </a:t>
            </a:r>
            <a:r>
              <a:rPr lang="en-US" sz="2400" b="1">
                <a:solidFill>
                  <a:srgbClr val="FFCC00"/>
                </a:solidFill>
              </a:rPr>
              <a:t>The Radiation Balance: Energy In, Energy Out </a:t>
            </a:r>
            <a:r>
              <a:rPr lang="en-US" sz="2400" b="1">
                <a:solidFill>
                  <a:schemeClr val="bg1"/>
                </a:solidFill>
              </a:rPr>
              <a:t> </a:t>
            </a:r>
            <a:r>
              <a:rPr lang="en-US" sz="2400">
                <a:solidFill>
                  <a:schemeClr val="bg1"/>
                </a:solidFill>
              </a:rPr>
              <a:t>The amount of energy Earth receives and the amount of energy returned to space must be approximately equal.</a:t>
            </a:r>
          </a:p>
          <a:p>
            <a:pPr>
              <a:buClr>
                <a:srgbClr val="FFCC00"/>
              </a:buClr>
              <a:buFontTx/>
              <a:buChar char="•"/>
            </a:pPr>
            <a:endParaRPr lang="en-US" sz="800">
              <a:solidFill>
                <a:schemeClr val="bg1"/>
              </a:solidFill>
            </a:endParaRPr>
          </a:p>
          <a:p>
            <a:pPr>
              <a:buClr>
                <a:srgbClr val="FFCC00"/>
              </a:buClr>
              <a:buFontTx/>
              <a:buChar char="•"/>
            </a:pPr>
            <a:endParaRPr lang="en-US" sz="800">
              <a:solidFill>
                <a:schemeClr val="bg1"/>
              </a:solidFill>
            </a:endParaRPr>
          </a:p>
        </p:txBody>
      </p:sp>
      <p:sp>
        <p:nvSpPr>
          <p:cNvPr id="142350" name="Rectangle 14"/>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23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2349">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42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93" name="Picture 9" descr="End-of-Slide_navy_button.jpg                                   0008B4D6&#10;Czeslaw HD                     BAC9BB27:"/>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44394" name="Text Box 10"/>
          <p:cNvSpPr txBox="1">
            <a:spLocks noChangeArrowheads="1"/>
          </p:cNvSpPr>
          <p:nvPr/>
        </p:nvSpPr>
        <p:spPr bwMode="auto">
          <a:xfrm>
            <a:off x="3429000" y="0"/>
            <a:ext cx="4343400" cy="7016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3 </a:t>
            </a:r>
            <a:r>
              <a:rPr lang="en-US" sz="2000" b="1">
                <a:solidFill>
                  <a:schemeClr val="bg1"/>
                </a:solidFill>
              </a:rPr>
              <a:t>Global Winds and Local Winds</a:t>
            </a:r>
          </a:p>
        </p:txBody>
      </p:sp>
      <p:sp>
        <p:nvSpPr>
          <p:cNvPr id="144395" name="Rectangle 11"/>
          <p:cNvSpPr>
            <a:spLocks noChangeArrowheads="1"/>
          </p:cNvSpPr>
          <p:nvPr/>
        </p:nvSpPr>
        <p:spPr bwMode="auto">
          <a:xfrm>
            <a:off x="904875" y="1922463"/>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Bellringer</a:t>
            </a:r>
            <a:endParaRPr lang="en-US" sz="2800">
              <a:solidFill>
                <a:srgbClr val="FFCC00"/>
              </a:solidFill>
            </a:endParaRPr>
          </a:p>
        </p:txBody>
      </p:sp>
      <p:sp>
        <p:nvSpPr>
          <p:cNvPr id="144396" name="Rectangle 12"/>
          <p:cNvSpPr>
            <a:spLocks noChangeArrowheads="1"/>
          </p:cNvSpPr>
          <p:nvPr/>
        </p:nvSpPr>
        <p:spPr bwMode="auto">
          <a:xfrm>
            <a:off x="871538" y="2808288"/>
            <a:ext cx="7620000" cy="1916112"/>
          </a:xfrm>
          <a:prstGeom prst="rect">
            <a:avLst/>
          </a:prstGeom>
          <a:noFill/>
          <a:ln w="12700">
            <a:noFill/>
            <a:miter lim="800000"/>
            <a:headEnd/>
            <a:tailEnd/>
          </a:ln>
          <a:effectLst/>
        </p:spPr>
        <p:txBody>
          <a:bodyPr lIns="90487" tIns="44450" rIns="90487" bIns="44450">
            <a:spAutoFit/>
          </a:bodyPr>
          <a:lstStyle/>
          <a:p>
            <a:pPr>
              <a:buClr>
                <a:srgbClr val="FFCC00"/>
              </a:buClr>
            </a:pPr>
            <a:r>
              <a:rPr lang="en-US" sz="2400">
                <a:solidFill>
                  <a:schemeClr val="bg1"/>
                </a:solidFill>
                <a:cs typeface="Times New Roman" charset="0"/>
              </a:rPr>
              <a:t>Write a poem about moving air. The poem should include an explanation of why air moves.</a:t>
            </a:r>
          </a:p>
          <a:p>
            <a:pPr>
              <a:buClr>
                <a:srgbClr val="FFCC00"/>
              </a:buClr>
            </a:pPr>
            <a:endParaRPr lang="en-US" sz="2400">
              <a:solidFill>
                <a:schemeClr val="bg1"/>
              </a:solidFill>
            </a:endParaRPr>
          </a:p>
          <a:p>
            <a:pPr>
              <a:buClr>
                <a:srgbClr val="FFCC00"/>
              </a:buClr>
              <a:buFontTx/>
              <a:buChar char="•"/>
            </a:pPr>
            <a:endParaRPr lang="en-US" sz="800">
              <a:solidFill>
                <a:schemeClr val="bg1"/>
              </a:solidFill>
            </a:endParaRPr>
          </a:p>
          <a:p>
            <a:pPr>
              <a:buClr>
                <a:srgbClr val="FFCC00"/>
              </a:buClr>
            </a:pPr>
            <a:r>
              <a:rPr lang="en-US" sz="2400">
                <a:solidFill>
                  <a:schemeClr val="bg1"/>
                </a:solidFill>
                <a:cs typeface="Times New Roman" charset="0"/>
              </a:rPr>
              <a:t>Record your response in your </a:t>
            </a:r>
            <a:r>
              <a:rPr lang="en-US" sz="2400" b="1">
                <a:solidFill>
                  <a:srgbClr val="FFCC00"/>
                </a:solidFill>
                <a:cs typeface="Times New Roman" charset="0"/>
              </a:rPr>
              <a:t>science journal.</a:t>
            </a:r>
            <a:endParaRPr lang="en-US" sz="2400">
              <a:solidFill>
                <a:schemeClr val="bg1"/>
              </a:solidFill>
            </a:endParaRPr>
          </a:p>
          <a:p>
            <a:pPr>
              <a:buClr>
                <a:srgbClr val="FFCC00"/>
              </a:buClr>
              <a:buFontTx/>
              <a:buChar char="•"/>
            </a:pPr>
            <a:endParaRPr lang="en-US" sz="800">
              <a:solidFill>
                <a:schemeClr val="bg1"/>
              </a:solidFill>
            </a:endParaRPr>
          </a:p>
          <a:p>
            <a:pPr>
              <a:buClr>
                <a:srgbClr val="FFCC00"/>
              </a:buClr>
              <a:buFontTx/>
              <a:buChar char="•"/>
            </a:pPr>
            <a:endParaRPr lang="en-US" sz="800">
              <a:solidFill>
                <a:schemeClr val="bg1"/>
              </a:solidFill>
            </a:endParaRPr>
          </a:p>
        </p:txBody>
      </p:sp>
      <p:sp>
        <p:nvSpPr>
          <p:cNvPr id="144397" name="Rectangle 13"/>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Tree>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7" name="Picture 9" descr="End-of-Slide_navy_button.jpg                                   0008B4D6&#10;Czeslaw HD                     BAC9BB27:"/>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45418" name="Text Box 10"/>
          <p:cNvSpPr txBox="1">
            <a:spLocks noChangeArrowheads="1"/>
          </p:cNvSpPr>
          <p:nvPr/>
        </p:nvSpPr>
        <p:spPr bwMode="auto">
          <a:xfrm>
            <a:off x="3429000" y="0"/>
            <a:ext cx="4343400" cy="10064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3  </a:t>
            </a:r>
            <a:r>
              <a:rPr lang="en-US" sz="2000" b="1">
                <a:solidFill>
                  <a:schemeClr val="bg1"/>
                </a:solidFill>
              </a:rPr>
              <a:t>Global Winds and Local Winds</a:t>
            </a:r>
          </a:p>
          <a:p>
            <a:endParaRPr lang="en-US" sz="2000" b="1">
              <a:solidFill>
                <a:srgbClr val="FFCC00"/>
              </a:solidFill>
            </a:endParaRPr>
          </a:p>
        </p:txBody>
      </p:sp>
      <p:sp>
        <p:nvSpPr>
          <p:cNvPr id="145419" name="Rectangle 11"/>
          <p:cNvSpPr>
            <a:spLocks noChangeArrowheads="1"/>
          </p:cNvSpPr>
          <p:nvPr/>
        </p:nvSpPr>
        <p:spPr bwMode="auto">
          <a:xfrm>
            <a:off x="904875" y="1770063"/>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Objectives</a:t>
            </a:r>
            <a:endParaRPr lang="en-US" sz="2800">
              <a:solidFill>
                <a:srgbClr val="FFCC00"/>
              </a:solidFill>
            </a:endParaRPr>
          </a:p>
        </p:txBody>
      </p:sp>
      <p:sp>
        <p:nvSpPr>
          <p:cNvPr id="145420" name="Rectangle 12"/>
          <p:cNvSpPr>
            <a:spLocks noChangeArrowheads="1"/>
          </p:cNvSpPr>
          <p:nvPr/>
        </p:nvSpPr>
        <p:spPr bwMode="auto">
          <a:xfrm>
            <a:off x="838200" y="2551113"/>
            <a:ext cx="7620000" cy="2401887"/>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sz="2400" b="1">
                <a:solidFill>
                  <a:srgbClr val="FFCC00"/>
                </a:solidFill>
              </a:rPr>
              <a:t> Explain</a:t>
            </a:r>
            <a:r>
              <a:rPr lang="en-US" sz="2400" b="1">
                <a:solidFill>
                  <a:schemeClr val="bg1"/>
                </a:solidFill>
              </a:rPr>
              <a:t> </a:t>
            </a:r>
            <a:r>
              <a:rPr lang="en-US" sz="2400">
                <a:solidFill>
                  <a:schemeClr val="bg1"/>
                </a:solidFill>
              </a:rPr>
              <a:t>the relationship between air pressure and wind direction.</a:t>
            </a:r>
          </a:p>
          <a:p>
            <a:pPr>
              <a:buClr>
                <a:srgbClr val="FFCC00"/>
              </a:buClr>
            </a:pPr>
            <a:endParaRPr lang="en-US" sz="2400">
              <a:solidFill>
                <a:schemeClr val="bg1"/>
              </a:solidFill>
            </a:endParaRPr>
          </a:p>
          <a:p>
            <a:pPr>
              <a:buClr>
                <a:srgbClr val="FFCC00"/>
              </a:buClr>
              <a:buFontTx/>
              <a:buChar char="•"/>
            </a:pPr>
            <a:r>
              <a:rPr lang="en-US" sz="2400" b="1">
                <a:solidFill>
                  <a:schemeClr val="bg1"/>
                </a:solidFill>
              </a:rPr>
              <a:t> </a:t>
            </a:r>
            <a:r>
              <a:rPr lang="en-US" sz="2400" b="1">
                <a:solidFill>
                  <a:srgbClr val="FFCC00"/>
                </a:solidFill>
              </a:rPr>
              <a:t>Describe</a:t>
            </a:r>
            <a:r>
              <a:rPr lang="en-US" sz="2400">
                <a:solidFill>
                  <a:schemeClr val="bg1"/>
                </a:solidFill>
              </a:rPr>
              <a:t> global wind patterns.</a:t>
            </a:r>
          </a:p>
          <a:p>
            <a:pPr>
              <a:buClr>
                <a:srgbClr val="FFCC00"/>
              </a:buClr>
              <a:buFontTx/>
              <a:buChar char="•"/>
            </a:pPr>
            <a:endParaRPr lang="en-US" sz="2400">
              <a:solidFill>
                <a:schemeClr val="bg1"/>
              </a:solidFill>
            </a:endParaRPr>
          </a:p>
          <a:p>
            <a:pPr>
              <a:buClr>
                <a:srgbClr val="FFCC00"/>
              </a:buClr>
              <a:buFontTx/>
              <a:buChar char="•"/>
            </a:pPr>
            <a:r>
              <a:rPr lang="en-US" sz="2400">
                <a:solidFill>
                  <a:schemeClr val="bg1"/>
                </a:solidFill>
              </a:rPr>
              <a:t> </a:t>
            </a:r>
            <a:r>
              <a:rPr lang="en-US" sz="2400" b="1">
                <a:solidFill>
                  <a:srgbClr val="FFCC00"/>
                </a:solidFill>
              </a:rPr>
              <a:t>Explain</a:t>
            </a:r>
            <a:r>
              <a:rPr lang="en-US" sz="2400">
                <a:solidFill>
                  <a:schemeClr val="bg1"/>
                </a:solidFill>
              </a:rPr>
              <a:t> the causes of local wind patterns.</a:t>
            </a:r>
            <a:endParaRPr lang="en-US" sz="800">
              <a:solidFill>
                <a:schemeClr val="bg1"/>
              </a:solidFill>
            </a:endParaRPr>
          </a:p>
          <a:p>
            <a:pPr>
              <a:buClr>
                <a:srgbClr val="FFCC00"/>
              </a:buClr>
              <a:buFontTx/>
              <a:buChar char="•"/>
            </a:pPr>
            <a:endParaRPr lang="en-US" sz="800">
              <a:solidFill>
                <a:schemeClr val="bg1"/>
              </a:solidFill>
            </a:endParaRPr>
          </a:p>
        </p:txBody>
      </p:sp>
      <p:sp>
        <p:nvSpPr>
          <p:cNvPr id="145421" name="Rectangle 13"/>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Tree>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41" name="Picture 9" descr="End-of-Slide_navy_button.jpg                                   0008B4D6&#10;Czeslaw HD                     BAC9BB27:"/>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46442" name="Text Box 10"/>
          <p:cNvSpPr txBox="1">
            <a:spLocks noChangeArrowheads="1"/>
          </p:cNvSpPr>
          <p:nvPr/>
        </p:nvSpPr>
        <p:spPr bwMode="auto">
          <a:xfrm>
            <a:off x="3429000" y="0"/>
            <a:ext cx="4343400" cy="10064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3  </a:t>
            </a:r>
            <a:r>
              <a:rPr lang="en-US" sz="2000" b="1">
                <a:solidFill>
                  <a:schemeClr val="bg1"/>
                </a:solidFill>
              </a:rPr>
              <a:t>Global Winds and Local Winds</a:t>
            </a:r>
          </a:p>
          <a:p>
            <a:endParaRPr lang="en-US" sz="2000" b="1">
              <a:solidFill>
                <a:srgbClr val="FFCC00"/>
              </a:solidFill>
            </a:endParaRPr>
          </a:p>
        </p:txBody>
      </p:sp>
      <p:sp>
        <p:nvSpPr>
          <p:cNvPr id="146443" name="Rectangle 11"/>
          <p:cNvSpPr>
            <a:spLocks noChangeArrowheads="1"/>
          </p:cNvSpPr>
          <p:nvPr/>
        </p:nvSpPr>
        <p:spPr bwMode="auto">
          <a:xfrm>
            <a:off x="904875" y="1457325"/>
            <a:ext cx="77057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Why Air Moves</a:t>
            </a:r>
          </a:p>
        </p:txBody>
      </p:sp>
      <p:sp>
        <p:nvSpPr>
          <p:cNvPr id="146444" name="Rectangle 12"/>
          <p:cNvSpPr>
            <a:spLocks noChangeArrowheads="1"/>
          </p:cNvSpPr>
          <p:nvPr/>
        </p:nvSpPr>
        <p:spPr bwMode="auto">
          <a:xfrm>
            <a:off x="904875" y="2278063"/>
            <a:ext cx="7620000" cy="3132137"/>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sz="2400" b="1">
                <a:solidFill>
                  <a:srgbClr val="FFCC00"/>
                </a:solidFill>
              </a:rPr>
              <a:t> Air Rises at the Equator and Sinks at the Poles</a:t>
            </a:r>
            <a:r>
              <a:rPr lang="en-US" sz="2400" b="1">
                <a:solidFill>
                  <a:schemeClr val="bg1"/>
                </a:solidFill>
              </a:rPr>
              <a:t>  </a:t>
            </a:r>
            <a:r>
              <a:rPr lang="en-US" sz="2400">
                <a:solidFill>
                  <a:schemeClr val="bg1"/>
                </a:solidFill>
              </a:rPr>
              <a:t>As the cold air sinks, it creates areas of high pressure around the poles. This cold polar air then flows toward the equator.</a:t>
            </a:r>
          </a:p>
          <a:p>
            <a:pPr>
              <a:buClr>
                <a:srgbClr val="FFCC00"/>
              </a:buClr>
              <a:buFontTx/>
              <a:buChar char="•"/>
            </a:pPr>
            <a:endParaRPr lang="en-US" sz="2400">
              <a:solidFill>
                <a:schemeClr val="bg1"/>
              </a:solidFill>
            </a:endParaRPr>
          </a:p>
          <a:p>
            <a:pPr>
              <a:buClr>
                <a:srgbClr val="FFCC00"/>
              </a:buClr>
              <a:buFontTx/>
              <a:buChar char="•"/>
            </a:pPr>
            <a:r>
              <a:rPr lang="en-US" sz="2400">
                <a:solidFill>
                  <a:schemeClr val="bg1"/>
                </a:solidFill>
              </a:rPr>
              <a:t> </a:t>
            </a:r>
            <a:r>
              <a:rPr lang="en-US" sz="2400" b="1">
                <a:solidFill>
                  <a:srgbClr val="FFCC00"/>
                </a:solidFill>
              </a:rPr>
              <a:t>Pressure Belts Are Found Every 30º </a:t>
            </a:r>
            <a:r>
              <a:rPr lang="en-US" sz="2400" b="1">
                <a:solidFill>
                  <a:schemeClr val="bg1"/>
                </a:solidFill>
              </a:rPr>
              <a:t> </a:t>
            </a:r>
            <a:r>
              <a:rPr lang="en-US" sz="2400">
                <a:solidFill>
                  <a:schemeClr val="bg1"/>
                </a:solidFill>
              </a:rPr>
              <a:t>Convection cells are separated by </a:t>
            </a:r>
            <a:r>
              <a:rPr lang="en-US" sz="2400" i="1">
                <a:solidFill>
                  <a:schemeClr val="bg1"/>
                </a:solidFill>
              </a:rPr>
              <a:t>pressure belts, </a:t>
            </a:r>
            <a:r>
              <a:rPr lang="en-US" sz="2400">
                <a:solidFill>
                  <a:schemeClr val="bg1"/>
                </a:solidFill>
              </a:rPr>
              <a:t>bands of high and low pressure. </a:t>
            </a:r>
            <a:endParaRPr lang="en-US" sz="800">
              <a:solidFill>
                <a:schemeClr val="bg1"/>
              </a:solidFill>
            </a:endParaRPr>
          </a:p>
          <a:p>
            <a:pPr>
              <a:buClr>
                <a:srgbClr val="FFCC00"/>
              </a:buClr>
              <a:buFontTx/>
              <a:buChar char="•"/>
            </a:pPr>
            <a:endParaRPr lang="en-US" sz="800">
              <a:solidFill>
                <a:schemeClr val="bg1"/>
              </a:solidFill>
            </a:endParaRPr>
          </a:p>
        </p:txBody>
      </p:sp>
      <p:sp>
        <p:nvSpPr>
          <p:cNvPr id="146445" name="Rectangle 13"/>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64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6444">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46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4"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4" name="Text Box 6"/>
          <p:cNvSpPr txBox="1">
            <a:spLocks noChangeArrowheads="1"/>
          </p:cNvSpPr>
          <p:nvPr/>
        </p:nvSpPr>
        <p:spPr bwMode="auto">
          <a:xfrm>
            <a:off x="3429000" y="212725"/>
            <a:ext cx="3886200" cy="396875"/>
          </a:xfrm>
          <a:prstGeom prst="rect">
            <a:avLst/>
          </a:prstGeom>
          <a:noFill/>
          <a:ln w="12700">
            <a:noFill/>
            <a:miter lim="800000"/>
            <a:headEnd/>
            <a:tailEnd/>
          </a:ln>
          <a:effectLst/>
        </p:spPr>
        <p:txBody>
          <a:bodyPr>
            <a:spAutoFit/>
          </a:bodyPr>
          <a:lstStyle/>
          <a:p>
            <a:r>
              <a:rPr lang="en-US" sz="2000" b="1">
                <a:solidFill>
                  <a:srgbClr val="FFCC00"/>
                </a:solidFill>
              </a:rPr>
              <a:t>The Atmosphere</a:t>
            </a:r>
          </a:p>
        </p:txBody>
      </p:sp>
      <p:sp>
        <p:nvSpPr>
          <p:cNvPr id="104455" name="Rectangle 7"/>
          <p:cNvSpPr>
            <a:spLocks noChangeArrowheads="1"/>
          </p:cNvSpPr>
          <p:nvPr/>
        </p:nvSpPr>
        <p:spPr bwMode="auto">
          <a:xfrm>
            <a:off x="904875" y="1398588"/>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Table of Contents</a:t>
            </a:r>
          </a:p>
        </p:txBody>
      </p:sp>
      <p:sp>
        <p:nvSpPr>
          <p:cNvPr id="104456" name="Rectangle 8"/>
          <p:cNvSpPr>
            <a:spLocks noChangeArrowheads="1"/>
          </p:cNvSpPr>
          <p:nvPr/>
        </p:nvSpPr>
        <p:spPr bwMode="auto">
          <a:xfrm>
            <a:off x="914400" y="2211388"/>
            <a:ext cx="6858000" cy="4037012"/>
          </a:xfrm>
          <a:prstGeom prst="rect">
            <a:avLst/>
          </a:prstGeom>
          <a:noFill/>
          <a:ln w="12700">
            <a:noFill/>
            <a:miter lim="800000"/>
            <a:headEnd/>
            <a:tailEnd/>
          </a:ln>
          <a:effectLst/>
        </p:spPr>
        <p:txBody>
          <a:bodyPr lIns="90487" tIns="44450" rIns="90487" bIns="44450">
            <a:spAutoFit/>
          </a:bodyPr>
          <a:lstStyle/>
          <a:p>
            <a:pPr>
              <a:lnSpc>
                <a:spcPct val="90000"/>
              </a:lnSpc>
              <a:buClr>
                <a:srgbClr val="FFCC00"/>
              </a:buClr>
            </a:pPr>
            <a:r>
              <a:rPr lang="en-US" sz="2400" b="1">
                <a:solidFill>
                  <a:srgbClr val="FFCC00"/>
                </a:solidFill>
              </a:rPr>
              <a:t>Section 1</a:t>
            </a:r>
            <a:r>
              <a:rPr lang="en-US" sz="2400" b="1">
                <a:solidFill>
                  <a:schemeClr val="bg1"/>
                </a:solidFill>
              </a:rPr>
              <a:t>  </a:t>
            </a:r>
            <a:r>
              <a:rPr lang="en-US" sz="2400">
                <a:solidFill>
                  <a:schemeClr val="bg1"/>
                </a:solidFill>
              </a:rPr>
              <a:t>Characteristics of the Atmosphere</a:t>
            </a:r>
            <a:endParaRPr lang="en-US" sz="2400" b="1">
              <a:solidFill>
                <a:schemeClr val="bg1"/>
              </a:solidFill>
            </a:endParaRPr>
          </a:p>
          <a:p>
            <a:pPr>
              <a:lnSpc>
                <a:spcPct val="90000"/>
              </a:lnSpc>
              <a:buClr>
                <a:srgbClr val="FFCC00"/>
              </a:buClr>
            </a:pPr>
            <a:endParaRPr lang="en-US" sz="2400" b="1">
              <a:solidFill>
                <a:schemeClr val="bg1"/>
              </a:solidFill>
            </a:endParaRPr>
          </a:p>
          <a:p>
            <a:pPr>
              <a:lnSpc>
                <a:spcPct val="90000"/>
              </a:lnSpc>
              <a:buClr>
                <a:srgbClr val="FFCC00"/>
              </a:buClr>
            </a:pPr>
            <a:r>
              <a:rPr lang="en-US" sz="2400" b="1">
                <a:solidFill>
                  <a:srgbClr val="FFCC00"/>
                </a:solidFill>
              </a:rPr>
              <a:t>Section 2 </a:t>
            </a:r>
            <a:r>
              <a:rPr lang="en-US" sz="2400" b="1">
                <a:solidFill>
                  <a:schemeClr val="bg1"/>
                </a:solidFill>
              </a:rPr>
              <a:t> </a:t>
            </a:r>
            <a:r>
              <a:rPr lang="en-US" sz="2400">
                <a:solidFill>
                  <a:schemeClr val="bg1"/>
                </a:solidFill>
              </a:rPr>
              <a:t>Atmospheric Heating</a:t>
            </a:r>
            <a:endParaRPr lang="en-US" sz="2400" b="1">
              <a:solidFill>
                <a:schemeClr val="bg1"/>
              </a:solidFill>
            </a:endParaRPr>
          </a:p>
          <a:p>
            <a:pPr>
              <a:lnSpc>
                <a:spcPct val="90000"/>
              </a:lnSpc>
              <a:buClr>
                <a:srgbClr val="FFCC00"/>
              </a:buClr>
            </a:pPr>
            <a:endParaRPr lang="en-US" sz="2400" b="1">
              <a:solidFill>
                <a:schemeClr val="bg1"/>
              </a:solidFill>
            </a:endParaRPr>
          </a:p>
          <a:p>
            <a:pPr>
              <a:lnSpc>
                <a:spcPct val="90000"/>
              </a:lnSpc>
              <a:buClr>
                <a:srgbClr val="FFCC00"/>
              </a:buClr>
            </a:pPr>
            <a:r>
              <a:rPr lang="en-US" sz="2400" b="1">
                <a:solidFill>
                  <a:srgbClr val="FFCC00"/>
                </a:solidFill>
              </a:rPr>
              <a:t>Section 3 </a:t>
            </a:r>
            <a:r>
              <a:rPr lang="en-US" sz="2400" b="1">
                <a:solidFill>
                  <a:schemeClr val="bg1"/>
                </a:solidFill>
              </a:rPr>
              <a:t> </a:t>
            </a:r>
            <a:r>
              <a:rPr lang="en-US" sz="2400">
                <a:solidFill>
                  <a:schemeClr val="bg1"/>
                </a:solidFill>
              </a:rPr>
              <a:t>Global Winds and Local Winds</a:t>
            </a:r>
          </a:p>
          <a:p>
            <a:pPr>
              <a:lnSpc>
                <a:spcPct val="90000"/>
              </a:lnSpc>
              <a:buClr>
                <a:srgbClr val="FFCC00"/>
              </a:buClr>
            </a:pPr>
            <a:endParaRPr lang="en-US" sz="2400" b="1">
              <a:solidFill>
                <a:schemeClr val="bg1"/>
              </a:solidFill>
            </a:endParaRPr>
          </a:p>
          <a:p>
            <a:pPr>
              <a:lnSpc>
                <a:spcPct val="90000"/>
              </a:lnSpc>
              <a:buClr>
                <a:srgbClr val="FFCC00"/>
              </a:buClr>
            </a:pPr>
            <a:r>
              <a:rPr lang="en-US" sz="2400" b="1">
                <a:solidFill>
                  <a:srgbClr val="FFCC00"/>
                </a:solidFill>
              </a:rPr>
              <a:t>Section 4 </a:t>
            </a:r>
            <a:r>
              <a:rPr lang="en-US" sz="2400" b="1">
                <a:solidFill>
                  <a:schemeClr val="bg1"/>
                </a:solidFill>
              </a:rPr>
              <a:t> </a:t>
            </a:r>
            <a:r>
              <a:rPr lang="en-US" sz="2400">
                <a:solidFill>
                  <a:schemeClr val="bg1"/>
                </a:solidFill>
              </a:rPr>
              <a:t>Air Pollution</a:t>
            </a:r>
          </a:p>
          <a:p>
            <a:pPr>
              <a:lnSpc>
                <a:spcPct val="90000"/>
              </a:lnSpc>
              <a:buClr>
                <a:srgbClr val="FFCC00"/>
              </a:buClr>
            </a:pPr>
            <a:endParaRPr lang="en-US" sz="2400" b="1">
              <a:solidFill>
                <a:schemeClr val="bg1"/>
              </a:solidFill>
            </a:endParaRPr>
          </a:p>
          <a:p>
            <a:pPr>
              <a:lnSpc>
                <a:spcPct val="90000"/>
              </a:lnSpc>
              <a:buClr>
                <a:srgbClr val="FFCC00"/>
              </a:buClr>
            </a:pPr>
            <a:r>
              <a:rPr lang="en-US" sz="2400" b="1">
                <a:solidFill>
                  <a:srgbClr val="FFCC00"/>
                </a:solidFill>
              </a:rPr>
              <a:t>Section 5 </a:t>
            </a:r>
            <a:r>
              <a:rPr lang="en-US" sz="2400" b="1">
                <a:solidFill>
                  <a:schemeClr val="bg1"/>
                </a:solidFill>
              </a:rPr>
              <a:t> </a:t>
            </a:r>
            <a:r>
              <a:rPr lang="en-US" sz="2400">
                <a:solidFill>
                  <a:schemeClr val="bg1"/>
                </a:solidFill>
              </a:rPr>
              <a:t>Maintaining Air Quality</a:t>
            </a:r>
            <a:endParaRPr lang="en-US" sz="1800" b="1">
              <a:solidFill>
                <a:schemeClr val="bg1"/>
              </a:solidFill>
            </a:endParaRPr>
          </a:p>
          <a:p>
            <a:pPr>
              <a:lnSpc>
                <a:spcPct val="90000"/>
              </a:lnSpc>
              <a:buClr>
                <a:srgbClr val="FFCC00"/>
              </a:buClr>
            </a:pPr>
            <a:endParaRPr lang="en-US" sz="1800" b="1">
              <a:solidFill>
                <a:schemeClr val="bg1"/>
              </a:solidFill>
            </a:endParaRPr>
          </a:p>
          <a:p>
            <a:pPr>
              <a:lnSpc>
                <a:spcPct val="90000"/>
              </a:lnSpc>
              <a:buClr>
                <a:srgbClr val="FFCC00"/>
              </a:buClr>
            </a:pPr>
            <a:endParaRPr lang="en-US" sz="1800">
              <a:solidFill>
                <a:srgbClr val="FFCC00"/>
              </a:solidFill>
            </a:endParaRPr>
          </a:p>
          <a:p>
            <a:pPr>
              <a:lnSpc>
                <a:spcPct val="90000"/>
              </a:lnSpc>
              <a:buClr>
                <a:srgbClr val="FFCC00"/>
              </a:buClr>
            </a:pPr>
            <a:endParaRPr lang="en-US" sz="1800">
              <a:solidFill>
                <a:schemeClr val="bg1"/>
              </a:solidFill>
            </a:endParaRPr>
          </a:p>
          <a:p>
            <a:pPr>
              <a:lnSpc>
                <a:spcPct val="90000"/>
              </a:lnSpc>
              <a:buClr>
                <a:srgbClr val="FFCC00"/>
              </a:buClr>
            </a:pPr>
            <a:endParaRPr lang="en-US" sz="1800">
              <a:solidFill>
                <a:schemeClr val="bg1"/>
              </a:solidFill>
            </a:endParaRPr>
          </a:p>
        </p:txBody>
      </p:sp>
      <p:sp>
        <p:nvSpPr>
          <p:cNvPr id="104457" name="Rectangle 9"/>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pic>
        <p:nvPicPr>
          <p:cNvPr id="104470" name="Picture 22" descr="End-of-Slide_navy_button.jpg                                   0008B4D6&#10;Czeslaw HD                     BAC9BB27:"/>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04473" name="AutoShape 25">
            <a:hlinkClick r:id="" action="ppaction://customshow?id=4" highlightClick="1"/>
          </p:cNvPr>
          <p:cNvSpPr>
            <a:spLocks noChangeArrowheads="1"/>
          </p:cNvSpPr>
          <p:nvPr/>
        </p:nvSpPr>
        <p:spPr bwMode="auto">
          <a:xfrm>
            <a:off x="914400" y="2211388"/>
            <a:ext cx="6248400" cy="455612"/>
          </a:xfrm>
          <a:prstGeom prst="actionButtonBlank">
            <a:avLst/>
          </a:prstGeom>
          <a:noFill/>
          <a:ln w="12700">
            <a:noFill/>
            <a:miter lim="800000"/>
            <a:headEnd/>
            <a:tailEnd/>
          </a:ln>
          <a:effectLst/>
        </p:spPr>
        <p:txBody>
          <a:bodyPr wrap="none" anchor="ctr"/>
          <a:lstStyle/>
          <a:p>
            <a:endParaRPr lang="en-US"/>
          </a:p>
        </p:txBody>
      </p:sp>
      <p:sp>
        <p:nvSpPr>
          <p:cNvPr id="104474" name="AutoShape 26">
            <a:hlinkClick r:id="" action="ppaction://customshow?id=5" highlightClick="1"/>
          </p:cNvPr>
          <p:cNvSpPr>
            <a:spLocks noChangeArrowheads="1"/>
          </p:cNvSpPr>
          <p:nvPr/>
        </p:nvSpPr>
        <p:spPr bwMode="auto">
          <a:xfrm>
            <a:off x="914400" y="2895600"/>
            <a:ext cx="4572000" cy="457200"/>
          </a:xfrm>
          <a:prstGeom prst="actionButtonBlank">
            <a:avLst/>
          </a:prstGeom>
          <a:noFill/>
          <a:ln w="12700">
            <a:noFill/>
            <a:miter lim="800000"/>
            <a:headEnd/>
            <a:tailEnd/>
          </a:ln>
          <a:effectLst/>
        </p:spPr>
        <p:txBody>
          <a:bodyPr wrap="none" anchor="ctr"/>
          <a:lstStyle/>
          <a:p>
            <a:endParaRPr lang="en-US"/>
          </a:p>
        </p:txBody>
      </p:sp>
      <p:sp>
        <p:nvSpPr>
          <p:cNvPr id="104475" name="AutoShape 27">
            <a:hlinkClick r:id="" action="ppaction://customshow?id=6" highlightClick="1"/>
          </p:cNvPr>
          <p:cNvSpPr>
            <a:spLocks noChangeArrowheads="1"/>
          </p:cNvSpPr>
          <p:nvPr/>
        </p:nvSpPr>
        <p:spPr bwMode="auto">
          <a:xfrm>
            <a:off x="914400" y="3505200"/>
            <a:ext cx="5867400" cy="457200"/>
          </a:xfrm>
          <a:prstGeom prst="actionButtonBlank">
            <a:avLst/>
          </a:prstGeom>
          <a:noFill/>
          <a:ln w="12700">
            <a:noFill/>
            <a:miter lim="800000"/>
            <a:headEnd/>
            <a:tailEnd/>
          </a:ln>
          <a:effectLst/>
        </p:spPr>
        <p:txBody>
          <a:bodyPr wrap="none" anchor="ctr"/>
          <a:lstStyle/>
          <a:p>
            <a:endParaRPr lang="en-US"/>
          </a:p>
        </p:txBody>
      </p:sp>
      <p:sp>
        <p:nvSpPr>
          <p:cNvPr id="104476" name="AutoShape 28">
            <a:hlinkClick r:id="" action="ppaction://customshow?id=7" highlightClick="1"/>
          </p:cNvPr>
          <p:cNvSpPr>
            <a:spLocks noChangeArrowheads="1"/>
          </p:cNvSpPr>
          <p:nvPr/>
        </p:nvSpPr>
        <p:spPr bwMode="auto">
          <a:xfrm>
            <a:off x="914400" y="4191000"/>
            <a:ext cx="3352800" cy="457200"/>
          </a:xfrm>
          <a:prstGeom prst="actionButtonBlank">
            <a:avLst/>
          </a:prstGeom>
          <a:noFill/>
          <a:ln w="12700">
            <a:noFill/>
            <a:miter lim="800000"/>
            <a:headEnd/>
            <a:tailEnd/>
          </a:ln>
          <a:effectLst/>
        </p:spPr>
        <p:txBody>
          <a:bodyPr wrap="none" anchor="ctr"/>
          <a:lstStyle/>
          <a:p>
            <a:endParaRPr lang="en-US"/>
          </a:p>
        </p:txBody>
      </p:sp>
      <p:sp>
        <p:nvSpPr>
          <p:cNvPr id="104477" name="AutoShape 29">
            <a:hlinkClick r:id="" action="ppaction://customshow?id=8" highlightClick="1"/>
          </p:cNvPr>
          <p:cNvSpPr>
            <a:spLocks noChangeArrowheads="1"/>
          </p:cNvSpPr>
          <p:nvPr/>
        </p:nvSpPr>
        <p:spPr bwMode="auto">
          <a:xfrm>
            <a:off x="914400" y="4800600"/>
            <a:ext cx="4800600" cy="533400"/>
          </a:xfrm>
          <a:prstGeom prst="actionButtonBlank">
            <a:avLst/>
          </a:prstGeom>
          <a:noFill/>
          <a:ln w="12700">
            <a:no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5353" name="Text Box 9"/>
          <p:cNvSpPr txBox="1">
            <a:spLocks noChangeArrowheads="1"/>
          </p:cNvSpPr>
          <p:nvPr/>
        </p:nvSpPr>
        <p:spPr bwMode="auto">
          <a:xfrm>
            <a:off x="3429000" y="30163"/>
            <a:ext cx="4419600" cy="7016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3  </a:t>
            </a:r>
            <a:r>
              <a:rPr lang="en-US" sz="2000" b="1">
                <a:solidFill>
                  <a:schemeClr val="bg1"/>
                </a:solidFill>
              </a:rPr>
              <a:t>Global Winds and Local Winds</a:t>
            </a:r>
          </a:p>
        </p:txBody>
      </p:sp>
      <p:sp>
        <p:nvSpPr>
          <p:cNvPr id="185356" name="Rectangle 12"/>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pic>
        <p:nvPicPr>
          <p:cNvPr id="185360" name="Picture 16" descr="062_HST_Trans_earth.jpg                                        0008BFA2Seagate                        BC5C1CAB:"/>
          <p:cNvPicPr>
            <a:picLocks noChangeAspect="1" noChangeArrowheads="1"/>
          </p:cNvPicPr>
          <p:nvPr/>
        </p:nvPicPr>
        <p:blipFill>
          <a:blip r:embed="rId4" cstate="print"/>
          <a:srcRect/>
          <a:stretch>
            <a:fillRect/>
          </a:stretch>
        </p:blipFill>
        <p:spPr bwMode="auto">
          <a:xfrm>
            <a:off x="1992313" y="1038225"/>
            <a:ext cx="5235575" cy="5035550"/>
          </a:xfrm>
          <a:prstGeom prst="rect">
            <a:avLst/>
          </a:prstGeom>
          <a:noFill/>
        </p:spPr>
      </p:pic>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79" name="Picture 23" descr="End-of-Slide_navy_button.jpg                                   0008B4D6&#10;Czeslaw HD                     BAC9BB27:"/>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47480" name="Text Box 24"/>
          <p:cNvSpPr txBox="1">
            <a:spLocks noChangeArrowheads="1"/>
          </p:cNvSpPr>
          <p:nvPr/>
        </p:nvSpPr>
        <p:spPr bwMode="auto">
          <a:xfrm>
            <a:off x="3429000" y="0"/>
            <a:ext cx="4343400" cy="10064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3  </a:t>
            </a:r>
            <a:r>
              <a:rPr lang="en-US" sz="2000" b="1">
                <a:solidFill>
                  <a:schemeClr val="bg1"/>
                </a:solidFill>
              </a:rPr>
              <a:t>Global Winds and Local Winds</a:t>
            </a:r>
          </a:p>
          <a:p>
            <a:endParaRPr lang="en-US" sz="2000" b="1">
              <a:solidFill>
                <a:srgbClr val="FFCC00"/>
              </a:solidFill>
            </a:endParaRPr>
          </a:p>
        </p:txBody>
      </p:sp>
      <p:sp>
        <p:nvSpPr>
          <p:cNvPr id="147481" name="Rectangle 25"/>
          <p:cNvSpPr>
            <a:spLocks noChangeArrowheads="1"/>
          </p:cNvSpPr>
          <p:nvPr/>
        </p:nvSpPr>
        <p:spPr bwMode="auto">
          <a:xfrm>
            <a:off x="914400" y="2120900"/>
            <a:ext cx="77057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Why Air Moves, </a:t>
            </a:r>
            <a:r>
              <a:rPr lang="en-US" sz="2800" i="1">
                <a:solidFill>
                  <a:srgbClr val="FFCC00"/>
                </a:solidFill>
              </a:rPr>
              <a:t>continued</a:t>
            </a:r>
            <a:endParaRPr lang="en-US" sz="2800" b="1">
              <a:solidFill>
                <a:srgbClr val="FFCC00"/>
              </a:solidFill>
            </a:endParaRPr>
          </a:p>
        </p:txBody>
      </p:sp>
      <p:sp>
        <p:nvSpPr>
          <p:cNvPr id="147482" name="Rectangle 26"/>
          <p:cNvSpPr>
            <a:spLocks noChangeArrowheads="1"/>
          </p:cNvSpPr>
          <p:nvPr/>
        </p:nvSpPr>
        <p:spPr bwMode="auto">
          <a:xfrm>
            <a:off x="914400" y="3006725"/>
            <a:ext cx="7620000" cy="1184275"/>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sz="2400" b="1">
                <a:solidFill>
                  <a:srgbClr val="FFCC00"/>
                </a:solidFill>
              </a:rPr>
              <a:t> The Coriolis Effect </a:t>
            </a:r>
            <a:r>
              <a:rPr lang="en-US" sz="2400" b="1">
                <a:solidFill>
                  <a:schemeClr val="bg1"/>
                </a:solidFill>
              </a:rPr>
              <a:t> </a:t>
            </a:r>
            <a:r>
              <a:rPr lang="en-US" sz="2400">
                <a:solidFill>
                  <a:schemeClr val="bg1"/>
                </a:solidFill>
              </a:rPr>
              <a:t>The apparent curving of the path of currents due to the Earth’s rotation is called the Coriolis effect. </a:t>
            </a:r>
          </a:p>
        </p:txBody>
      </p:sp>
      <p:sp>
        <p:nvSpPr>
          <p:cNvPr id="147483" name="Rectangle 27"/>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7482">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474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82"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6377" name="Text Box 9"/>
          <p:cNvSpPr txBox="1">
            <a:spLocks noChangeArrowheads="1"/>
          </p:cNvSpPr>
          <p:nvPr/>
        </p:nvSpPr>
        <p:spPr bwMode="auto">
          <a:xfrm>
            <a:off x="3429000" y="30163"/>
            <a:ext cx="4419600" cy="7016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3  </a:t>
            </a:r>
            <a:r>
              <a:rPr lang="en-US" sz="2000" b="1">
                <a:solidFill>
                  <a:schemeClr val="bg1"/>
                </a:solidFill>
              </a:rPr>
              <a:t>Global Winds and Local Winds</a:t>
            </a:r>
          </a:p>
        </p:txBody>
      </p:sp>
      <p:sp>
        <p:nvSpPr>
          <p:cNvPr id="186380" name="Rectangle 12"/>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pic>
        <p:nvPicPr>
          <p:cNvPr id="186383" name="Picture 15" descr="063_HST_Trans_earth.jpg                                        0008BFA2Seagate                        BC5C1CAB:"/>
          <p:cNvPicPr>
            <a:picLocks noChangeAspect="1" noChangeArrowheads="1"/>
          </p:cNvPicPr>
          <p:nvPr/>
        </p:nvPicPr>
        <p:blipFill>
          <a:blip r:embed="rId4" cstate="print"/>
          <a:srcRect/>
          <a:stretch>
            <a:fillRect/>
          </a:stretch>
        </p:blipFill>
        <p:spPr bwMode="auto">
          <a:xfrm>
            <a:off x="2579688" y="1122363"/>
            <a:ext cx="4160837" cy="4876800"/>
          </a:xfrm>
          <a:prstGeom prst="rect">
            <a:avLst/>
          </a:prstGeom>
          <a:noFill/>
        </p:spPr>
      </p:pic>
    </p:spTree>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7" name="Picture 9" descr="End-of-Slide_navy_button.jpg                                   0008B4D6&#10;Czeslaw HD                     BAC9BB27:"/>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50538" name="Text Box 10"/>
          <p:cNvSpPr txBox="1">
            <a:spLocks noChangeArrowheads="1"/>
          </p:cNvSpPr>
          <p:nvPr/>
        </p:nvSpPr>
        <p:spPr bwMode="auto">
          <a:xfrm>
            <a:off x="3429000" y="0"/>
            <a:ext cx="4343400" cy="10064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3  </a:t>
            </a:r>
            <a:r>
              <a:rPr lang="en-US" sz="2000" b="1">
                <a:solidFill>
                  <a:schemeClr val="bg1"/>
                </a:solidFill>
              </a:rPr>
              <a:t>Global Winds and Local Winds</a:t>
            </a:r>
          </a:p>
          <a:p>
            <a:endParaRPr lang="en-US" sz="2000" b="1">
              <a:solidFill>
                <a:srgbClr val="FFCC00"/>
              </a:solidFill>
            </a:endParaRPr>
          </a:p>
        </p:txBody>
      </p:sp>
      <p:sp>
        <p:nvSpPr>
          <p:cNvPr id="150539" name="Rectangle 11"/>
          <p:cNvSpPr>
            <a:spLocks noChangeArrowheads="1"/>
          </p:cNvSpPr>
          <p:nvPr/>
        </p:nvSpPr>
        <p:spPr bwMode="auto">
          <a:xfrm>
            <a:off x="914400" y="1377950"/>
            <a:ext cx="73374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Global Winds</a:t>
            </a:r>
          </a:p>
        </p:txBody>
      </p:sp>
      <p:sp>
        <p:nvSpPr>
          <p:cNvPr id="150540" name="Rectangle 12"/>
          <p:cNvSpPr>
            <a:spLocks noChangeArrowheads="1"/>
          </p:cNvSpPr>
          <p:nvPr/>
        </p:nvSpPr>
        <p:spPr bwMode="auto">
          <a:xfrm>
            <a:off x="914400" y="2171700"/>
            <a:ext cx="7620000" cy="3009900"/>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sz="2400" b="1">
                <a:solidFill>
                  <a:srgbClr val="FFCC00"/>
                </a:solidFill>
              </a:rPr>
              <a:t> Polar Easterlies</a:t>
            </a:r>
            <a:r>
              <a:rPr lang="en-US" sz="2400" b="1">
                <a:solidFill>
                  <a:schemeClr val="bg1"/>
                </a:solidFill>
              </a:rPr>
              <a:t> </a:t>
            </a:r>
            <a:r>
              <a:rPr lang="en-US" sz="2400">
                <a:solidFill>
                  <a:schemeClr val="bg1"/>
                </a:solidFill>
              </a:rPr>
              <a:t>are the wind belts that extend from the poles to 60° latitude in both hemispheres.</a:t>
            </a:r>
          </a:p>
          <a:p>
            <a:pPr>
              <a:buClr>
                <a:srgbClr val="FFCC00"/>
              </a:buClr>
            </a:pPr>
            <a:endParaRPr lang="en-US" sz="2400">
              <a:solidFill>
                <a:schemeClr val="bg1"/>
              </a:solidFill>
            </a:endParaRPr>
          </a:p>
          <a:p>
            <a:pPr>
              <a:buClr>
                <a:srgbClr val="FFCC00"/>
              </a:buClr>
              <a:buFontTx/>
              <a:buChar char="•"/>
            </a:pPr>
            <a:r>
              <a:rPr lang="en-US" sz="2400">
                <a:solidFill>
                  <a:schemeClr val="bg1"/>
                </a:solidFill>
              </a:rPr>
              <a:t> </a:t>
            </a:r>
            <a:r>
              <a:rPr lang="en-US" sz="2400" b="1">
                <a:solidFill>
                  <a:srgbClr val="FFCC00"/>
                </a:solidFill>
              </a:rPr>
              <a:t>Westerlies</a:t>
            </a:r>
            <a:r>
              <a:rPr lang="en-US" sz="2400" b="1">
                <a:solidFill>
                  <a:schemeClr val="bg1"/>
                </a:solidFill>
              </a:rPr>
              <a:t> </a:t>
            </a:r>
            <a:r>
              <a:rPr lang="en-US" sz="2400">
                <a:solidFill>
                  <a:schemeClr val="bg1"/>
                </a:solidFill>
              </a:rPr>
              <a:t>are the wind belts found between 30° and 60° latitude in both hemispheres.</a:t>
            </a:r>
          </a:p>
          <a:p>
            <a:pPr>
              <a:buClr>
                <a:srgbClr val="FFCC00"/>
              </a:buClr>
              <a:buFontTx/>
              <a:buChar char="•"/>
            </a:pPr>
            <a:endParaRPr lang="en-US" sz="2400">
              <a:solidFill>
                <a:schemeClr val="bg1"/>
              </a:solidFill>
            </a:endParaRPr>
          </a:p>
          <a:p>
            <a:pPr>
              <a:buClr>
                <a:srgbClr val="FFCC00"/>
              </a:buClr>
              <a:buFontTx/>
              <a:buChar char="•"/>
            </a:pPr>
            <a:r>
              <a:rPr lang="en-US" sz="2400">
                <a:solidFill>
                  <a:schemeClr val="bg1"/>
                </a:solidFill>
              </a:rPr>
              <a:t> </a:t>
            </a:r>
            <a:r>
              <a:rPr lang="en-US" sz="2400" b="1">
                <a:solidFill>
                  <a:srgbClr val="FFCC00"/>
                </a:solidFill>
              </a:rPr>
              <a:t>Trade</a:t>
            </a:r>
            <a:r>
              <a:rPr lang="en-US" sz="2400" b="1">
                <a:solidFill>
                  <a:schemeClr val="bg1"/>
                </a:solidFill>
              </a:rPr>
              <a:t> </a:t>
            </a:r>
            <a:r>
              <a:rPr lang="en-US" sz="2400" b="1">
                <a:solidFill>
                  <a:srgbClr val="FFCC00"/>
                </a:solidFill>
              </a:rPr>
              <a:t>Winds</a:t>
            </a:r>
            <a:r>
              <a:rPr lang="en-US" sz="2400" b="1">
                <a:solidFill>
                  <a:schemeClr val="bg1"/>
                </a:solidFill>
              </a:rPr>
              <a:t> </a:t>
            </a:r>
            <a:r>
              <a:rPr lang="en-US" sz="2400">
                <a:solidFill>
                  <a:schemeClr val="bg1"/>
                </a:solidFill>
              </a:rPr>
              <a:t>are the winds that blow from 30° latitude almost to the equator in both hemispheres.</a:t>
            </a:r>
          </a:p>
        </p:txBody>
      </p:sp>
      <p:sp>
        <p:nvSpPr>
          <p:cNvPr id="150541" name="Rectangle 13"/>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05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05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0540">
                                            <p:txEl>
                                              <p:pRg st="4" end="4"/>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499"/>
                                          </p:stCondLst>
                                        </p:cTn>
                                        <p:tgtEl>
                                          <p:spTgt spid="150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40"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61" name="Picture 9" descr="End-of-Slide_navy_button.jpg                                   0008B4D6&#10;Czeslaw HD                     BAC9BB27:"/>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51562" name="Text Box 10"/>
          <p:cNvSpPr txBox="1">
            <a:spLocks noChangeArrowheads="1"/>
          </p:cNvSpPr>
          <p:nvPr/>
        </p:nvSpPr>
        <p:spPr bwMode="auto">
          <a:xfrm>
            <a:off x="3429000" y="0"/>
            <a:ext cx="4343400" cy="10064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3  </a:t>
            </a:r>
            <a:r>
              <a:rPr lang="en-US" sz="2000" b="1">
                <a:solidFill>
                  <a:schemeClr val="bg1"/>
                </a:solidFill>
              </a:rPr>
              <a:t>Global Winds and Local Winds</a:t>
            </a:r>
          </a:p>
          <a:p>
            <a:endParaRPr lang="en-US" sz="2000" b="1">
              <a:solidFill>
                <a:srgbClr val="FFCC00"/>
              </a:solidFill>
            </a:endParaRPr>
          </a:p>
        </p:txBody>
      </p:sp>
      <p:sp>
        <p:nvSpPr>
          <p:cNvPr id="151563" name="Rectangle 11"/>
          <p:cNvSpPr>
            <a:spLocks noChangeArrowheads="1"/>
          </p:cNvSpPr>
          <p:nvPr/>
        </p:nvSpPr>
        <p:spPr bwMode="auto">
          <a:xfrm>
            <a:off x="904875" y="1169988"/>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Global Winds, </a:t>
            </a:r>
            <a:r>
              <a:rPr lang="en-US" sz="2800" i="1">
                <a:solidFill>
                  <a:srgbClr val="FFCC00"/>
                </a:solidFill>
              </a:rPr>
              <a:t>continued</a:t>
            </a:r>
            <a:endParaRPr lang="en-US" sz="2800" b="1" i="1">
              <a:solidFill>
                <a:srgbClr val="FFCC00"/>
              </a:solidFill>
            </a:endParaRPr>
          </a:p>
        </p:txBody>
      </p:sp>
      <p:sp>
        <p:nvSpPr>
          <p:cNvPr id="151564" name="Rectangle 12"/>
          <p:cNvSpPr>
            <a:spLocks noChangeArrowheads="1"/>
          </p:cNvSpPr>
          <p:nvPr/>
        </p:nvSpPr>
        <p:spPr bwMode="auto">
          <a:xfrm>
            <a:off x="904875" y="1762125"/>
            <a:ext cx="7620000" cy="4105275"/>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sz="2400" b="1">
                <a:solidFill>
                  <a:srgbClr val="FFCC00"/>
                </a:solidFill>
              </a:rPr>
              <a:t> The Doldrums </a:t>
            </a:r>
            <a:r>
              <a:rPr lang="en-US" sz="2400" b="1">
                <a:solidFill>
                  <a:schemeClr val="bg1"/>
                </a:solidFill>
              </a:rPr>
              <a:t> </a:t>
            </a:r>
            <a:r>
              <a:rPr lang="en-US" sz="2400">
                <a:solidFill>
                  <a:schemeClr val="bg1"/>
                </a:solidFill>
              </a:rPr>
              <a:t>The trade winds of the Northern and Southern Hemispheres meet in an area around the equator called the doldrums.</a:t>
            </a:r>
          </a:p>
          <a:p>
            <a:pPr>
              <a:buClr>
                <a:srgbClr val="FFCC00"/>
              </a:buClr>
            </a:pPr>
            <a:endParaRPr lang="en-US" sz="2400">
              <a:solidFill>
                <a:schemeClr val="bg1"/>
              </a:solidFill>
            </a:endParaRPr>
          </a:p>
          <a:p>
            <a:pPr>
              <a:buClr>
                <a:srgbClr val="FFCC00"/>
              </a:buClr>
              <a:buFontTx/>
              <a:buChar char="•"/>
            </a:pPr>
            <a:r>
              <a:rPr lang="en-US" sz="2400">
                <a:solidFill>
                  <a:schemeClr val="bg1"/>
                </a:solidFill>
              </a:rPr>
              <a:t> </a:t>
            </a:r>
            <a:r>
              <a:rPr lang="en-US" sz="2400" b="1">
                <a:solidFill>
                  <a:srgbClr val="FFCC00"/>
                </a:solidFill>
              </a:rPr>
              <a:t>The Horse Latitudes </a:t>
            </a:r>
            <a:r>
              <a:rPr lang="en-US" sz="2400" b="1">
                <a:solidFill>
                  <a:schemeClr val="bg1"/>
                </a:solidFill>
              </a:rPr>
              <a:t> </a:t>
            </a:r>
            <a:r>
              <a:rPr lang="en-US" sz="2400">
                <a:solidFill>
                  <a:schemeClr val="bg1"/>
                </a:solidFill>
              </a:rPr>
              <a:t>At about 30° north and 30° south latitude, sinking air creates an area of high pressure called the horse latitudes.</a:t>
            </a:r>
          </a:p>
          <a:p>
            <a:pPr>
              <a:buClr>
                <a:srgbClr val="FFCC00"/>
              </a:buClr>
              <a:buFontTx/>
              <a:buChar char="•"/>
            </a:pPr>
            <a:endParaRPr lang="en-US" sz="2400">
              <a:solidFill>
                <a:schemeClr val="bg1"/>
              </a:solidFill>
            </a:endParaRPr>
          </a:p>
          <a:p>
            <a:pPr>
              <a:buClr>
                <a:srgbClr val="FFCC00"/>
              </a:buClr>
              <a:buFontTx/>
              <a:buChar char="•"/>
            </a:pPr>
            <a:r>
              <a:rPr lang="en-US" sz="2400">
                <a:solidFill>
                  <a:schemeClr val="bg1"/>
                </a:solidFill>
              </a:rPr>
              <a:t> </a:t>
            </a:r>
            <a:r>
              <a:rPr lang="en-US" sz="2400" b="1">
                <a:solidFill>
                  <a:srgbClr val="FFCC00"/>
                </a:solidFill>
              </a:rPr>
              <a:t>Jet Streams </a:t>
            </a:r>
            <a:r>
              <a:rPr lang="en-US" sz="2400">
                <a:solidFill>
                  <a:schemeClr val="bg1"/>
                </a:solidFill>
              </a:rPr>
              <a:t>are narrow belts of high-speed winds that blow in the upper troposphere and lower stratosphere.</a:t>
            </a:r>
          </a:p>
        </p:txBody>
      </p:sp>
      <p:sp>
        <p:nvSpPr>
          <p:cNvPr id="151565" name="Rectangle 13"/>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15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156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1564">
                                            <p:txEl>
                                              <p:pRg st="4" end="4"/>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499"/>
                                          </p:stCondLst>
                                        </p:cTn>
                                        <p:tgtEl>
                                          <p:spTgt spid="151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4"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7401" name="Text Box 9"/>
          <p:cNvSpPr txBox="1">
            <a:spLocks noChangeArrowheads="1"/>
          </p:cNvSpPr>
          <p:nvPr/>
        </p:nvSpPr>
        <p:spPr bwMode="auto">
          <a:xfrm>
            <a:off x="3429000" y="30163"/>
            <a:ext cx="4495800" cy="7016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3  </a:t>
            </a:r>
            <a:r>
              <a:rPr lang="en-US" sz="2000" b="1">
                <a:solidFill>
                  <a:schemeClr val="bg1"/>
                </a:solidFill>
              </a:rPr>
              <a:t>Global Winds and Local Winds</a:t>
            </a:r>
          </a:p>
        </p:txBody>
      </p:sp>
      <p:sp>
        <p:nvSpPr>
          <p:cNvPr id="187404" name="Rectangle 12"/>
          <p:cNvSpPr>
            <a:spLocks noChangeArrowheads="1"/>
          </p:cNvSpPr>
          <p:nvPr/>
        </p:nvSpPr>
        <p:spPr bwMode="auto">
          <a:xfrm>
            <a:off x="1133926" y="152400"/>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pic>
        <p:nvPicPr>
          <p:cNvPr id="187407" name="Picture 15" descr="064_HST_Trans_earth.jpg                                        0008BFA2Seagate                        BC5C1CAB:"/>
          <p:cNvPicPr>
            <a:picLocks noChangeAspect="1" noChangeArrowheads="1"/>
          </p:cNvPicPr>
          <p:nvPr/>
        </p:nvPicPr>
        <p:blipFill>
          <a:blip r:embed="rId4" cstate="print"/>
          <a:srcRect/>
          <a:stretch>
            <a:fillRect/>
          </a:stretch>
        </p:blipFill>
        <p:spPr bwMode="auto">
          <a:xfrm>
            <a:off x="2165350" y="1108075"/>
            <a:ext cx="4953000" cy="4913313"/>
          </a:xfrm>
          <a:prstGeom prst="rect">
            <a:avLst/>
          </a:prstGeom>
          <a:noFill/>
        </p:spPr>
      </p:pic>
    </p:spTree>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9" name="Picture 9" descr="End-of-Slide_navy_button.jpg                                   0008B4D6&#10;Czeslaw HD                     BAC9BB27:"/>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53610" name="Text Box 10"/>
          <p:cNvSpPr txBox="1">
            <a:spLocks noChangeArrowheads="1"/>
          </p:cNvSpPr>
          <p:nvPr/>
        </p:nvSpPr>
        <p:spPr bwMode="auto">
          <a:xfrm>
            <a:off x="3429000" y="0"/>
            <a:ext cx="4343400" cy="10064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3  </a:t>
            </a:r>
            <a:r>
              <a:rPr lang="en-US" sz="2000" b="1">
                <a:solidFill>
                  <a:schemeClr val="bg1"/>
                </a:solidFill>
              </a:rPr>
              <a:t>Global Winds and Local Winds</a:t>
            </a:r>
          </a:p>
          <a:p>
            <a:endParaRPr lang="en-US" sz="2000" b="1">
              <a:solidFill>
                <a:srgbClr val="FFCC00"/>
              </a:solidFill>
            </a:endParaRPr>
          </a:p>
        </p:txBody>
      </p:sp>
      <p:sp>
        <p:nvSpPr>
          <p:cNvPr id="153611" name="Rectangle 11"/>
          <p:cNvSpPr>
            <a:spLocks noChangeArrowheads="1"/>
          </p:cNvSpPr>
          <p:nvPr/>
        </p:nvSpPr>
        <p:spPr bwMode="auto">
          <a:xfrm>
            <a:off x="904875" y="1579563"/>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Local Winds</a:t>
            </a:r>
          </a:p>
        </p:txBody>
      </p:sp>
      <p:sp>
        <p:nvSpPr>
          <p:cNvPr id="153612" name="Rectangle 12"/>
          <p:cNvSpPr>
            <a:spLocks noChangeArrowheads="1"/>
          </p:cNvSpPr>
          <p:nvPr/>
        </p:nvSpPr>
        <p:spPr bwMode="auto">
          <a:xfrm>
            <a:off x="914400" y="2400300"/>
            <a:ext cx="7620000" cy="3375025"/>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sz="2400">
                <a:solidFill>
                  <a:schemeClr val="bg1"/>
                </a:solidFill>
              </a:rPr>
              <a:t> Local winds generally move short distances and can blow from any direction.</a:t>
            </a:r>
          </a:p>
          <a:p>
            <a:pPr>
              <a:buClr>
                <a:srgbClr val="FFCC00"/>
              </a:buClr>
            </a:pPr>
            <a:endParaRPr lang="en-US" sz="2400">
              <a:solidFill>
                <a:schemeClr val="bg1"/>
              </a:solidFill>
            </a:endParaRPr>
          </a:p>
          <a:p>
            <a:pPr>
              <a:buClr>
                <a:srgbClr val="FFCC00"/>
              </a:buClr>
              <a:buFontTx/>
              <a:buChar char="•"/>
            </a:pPr>
            <a:r>
              <a:rPr lang="en-US" sz="2400">
                <a:solidFill>
                  <a:schemeClr val="bg1"/>
                </a:solidFill>
              </a:rPr>
              <a:t> Mountain and valley breezes are examples of local winds caused by an area’s geography.</a:t>
            </a:r>
            <a:r>
              <a:rPr lang="en-US" sz="2400" b="1">
                <a:solidFill>
                  <a:schemeClr val="bg1"/>
                </a:solidFill>
              </a:rPr>
              <a:t> </a:t>
            </a:r>
          </a:p>
          <a:p>
            <a:pPr>
              <a:buClr>
                <a:srgbClr val="FFCC00"/>
              </a:buClr>
              <a:buFontTx/>
              <a:buChar char="•"/>
            </a:pPr>
            <a:endParaRPr lang="en-US" sz="2400" b="1">
              <a:solidFill>
                <a:schemeClr val="bg1"/>
              </a:solidFill>
            </a:endParaRPr>
          </a:p>
          <a:p>
            <a:pPr>
              <a:buClr>
                <a:srgbClr val="FFCC00"/>
              </a:buClr>
              <a:buFontTx/>
              <a:buChar char="•"/>
            </a:pPr>
            <a:r>
              <a:rPr lang="en-US" sz="2400">
                <a:solidFill>
                  <a:schemeClr val="bg1"/>
                </a:solidFill>
              </a:rPr>
              <a:t> Sea and land breezes are affected by temperature.</a:t>
            </a:r>
          </a:p>
          <a:p>
            <a:pPr>
              <a:buClr>
                <a:srgbClr val="FFCC00"/>
              </a:buClr>
              <a:buFontTx/>
              <a:buChar char="•"/>
            </a:pPr>
            <a:endParaRPr lang="en-US" sz="2400">
              <a:solidFill>
                <a:schemeClr val="bg1"/>
              </a:solidFill>
            </a:endParaRPr>
          </a:p>
        </p:txBody>
      </p:sp>
      <p:sp>
        <p:nvSpPr>
          <p:cNvPr id="153613" name="Rectangle 13"/>
          <p:cNvSpPr>
            <a:spLocks noChangeArrowheads="1"/>
          </p:cNvSpPr>
          <p:nvPr/>
        </p:nvSpPr>
        <p:spPr bwMode="auto">
          <a:xfrm>
            <a:off x="1133926" y="152400"/>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12">
                                            <p:txEl>
                                              <p:pRg st="4" end="4"/>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499"/>
                                          </p:stCondLst>
                                        </p:cTn>
                                        <p:tgtEl>
                                          <p:spTgt spid="153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2"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8425" name="Text Box 9"/>
          <p:cNvSpPr txBox="1">
            <a:spLocks noChangeArrowheads="1"/>
          </p:cNvSpPr>
          <p:nvPr/>
        </p:nvSpPr>
        <p:spPr bwMode="auto">
          <a:xfrm>
            <a:off x="3429000" y="30163"/>
            <a:ext cx="4629150" cy="7016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3  </a:t>
            </a:r>
            <a:r>
              <a:rPr lang="en-US" sz="2000" b="1">
                <a:solidFill>
                  <a:schemeClr val="bg1"/>
                </a:solidFill>
              </a:rPr>
              <a:t>Global Winds and Local Winds</a:t>
            </a:r>
          </a:p>
        </p:txBody>
      </p:sp>
      <p:sp>
        <p:nvSpPr>
          <p:cNvPr id="188428" name="Rectangle 12"/>
          <p:cNvSpPr>
            <a:spLocks noChangeArrowheads="1"/>
          </p:cNvSpPr>
          <p:nvPr/>
        </p:nvSpPr>
        <p:spPr bwMode="auto">
          <a:xfrm>
            <a:off x="1133926" y="152400"/>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pic>
        <p:nvPicPr>
          <p:cNvPr id="188431" name="Picture 15" descr="065_HST_Trans_earth.jpg                                        0008BFA2Seagate                        BC5C1CAB:"/>
          <p:cNvPicPr>
            <a:picLocks noChangeAspect="1" noChangeArrowheads="1"/>
          </p:cNvPicPr>
          <p:nvPr/>
        </p:nvPicPr>
        <p:blipFill>
          <a:blip r:embed="rId4" cstate="print"/>
          <a:srcRect/>
          <a:stretch>
            <a:fillRect/>
          </a:stretch>
        </p:blipFill>
        <p:spPr bwMode="auto">
          <a:xfrm>
            <a:off x="915988" y="1117600"/>
            <a:ext cx="7467600" cy="4906963"/>
          </a:xfrm>
          <a:prstGeom prst="rect">
            <a:avLst/>
          </a:prstGeom>
          <a:noFill/>
        </p:spPr>
      </p:pic>
    </p:spTree>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7" name="Picture 9" descr="End-of-Slide_navy_button.jpg                                   0008B4D6&#10;Czeslaw HD                     BAC9BB27:"/>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55658" name="Text Box 10"/>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4  </a:t>
            </a:r>
            <a:r>
              <a:rPr lang="en-US" sz="2000" b="1">
                <a:solidFill>
                  <a:schemeClr val="bg1"/>
                </a:solidFill>
              </a:rPr>
              <a:t>Air Pollution</a:t>
            </a:r>
          </a:p>
        </p:txBody>
      </p:sp>
      <p:sp>
        <p:nvSpPr>
          <p:cNvPr id="155659" name="Rectangle 11"/>
          <p:cNvSpPr>
            <a:spLocks noChangeArrowheads="1"/>
          </p:cNvSpPr>
          <p:nvPr/>
        </p:nvSpPr>
        <p:spPr bwMode="auto">
          <a:xfrm>
            <a:off x="838200" y="1905000"/>
            <a:ext cx="7431088"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Bellringer</a:t>
            </a:r>
            <a:endParaRPr lang="en-US" sz="2800">
              <a:solidFill>
                <a:srgbClr val="FFCC00"/>
              </a:solidFill>
            </a:endParaRPr>
          </a:p>
        </p:txBody>
      </p:sp>
      <p:sp>
        <p:nvSpPr>
          <p:cNvPr id="155660" name="Rectangle 12"/>
          <p:cNvSpPr>
            <a:spLocks noChangeArrowheads="1"/>
          </p:cNvSpPr>
          <p:nvPr/>
        </p:nvSpPr>
        <p:spPr bwMode="auto">
          <a:xfrm>
            <a:off x="931863" y="2790825"/>
            <a:ext cx="7072312" cy="2281238"/>
          </a:xfrm>
          <a:prstGeom prst="rect">
            <a:avLst/>
          </a:prstGeom>
          <a:noFill/>
          <a:ln w="12700">
            <a:noFill/>
            <a:miter lim="800000"/>
            <a:headEnd/>
            <a:tailEnd/>
          </a:ln>
          <a:effectLst/>
        </p:spPr>
        <p:txBody>
          <a:bodyPr lIns="90487" tIns="44450" rIns="90487" bIns="44450">
            <a:spAutoFit/>
          </a:bodyPr>
          <a:lstStyle/>
          <a:p>
            <a:pPr>
              <a:buClr>
                <a:srgbClr val="FFCC00"/>
              </a:buClr>
            </a:pPr>
            <a:r>
              <a:rPr lang="en-US" sz="2400">
                <a:solidFill>
                  <a:schemeClr val="bg1"/>
                </a:solidFill>
                <a:cs typeface="Times New Roman" charset="0"/>
              </a:rPr>
              <a:t>Examine the filter mask. Make a list of three situations in which one might wear such a mask.</a:t>
            </a:r>
          </a:p>
          <a:p>
            <a:pPr>
              <a:buClr>
                <a:srgbClr val="FFCC00"/>
              </a:buClr>
            </a:pPr>
            <a:endParaRPr lang="en-US" sz="2400">
              <a:solidFill>
                <a:schemeClr val="bg1"/>
              </a:solidFill>
            </a:endParaRPr>
          </a:p>
          <a:p>
            <a:pPr>
              <a:buClr>
                <a:srgbClr val="FFCC00"/>
              </a:buClr>
              <a:buFontTx/>
              <a:buChar char="•"/>
            </a:pPr>
            <a:endParaRPr lang="en-US" sz="800">
              <a:solidFill>
                <a:schemeClr val="bg1"/>
              </a:solidFill>
            </a:endParaRPr>
          </a:p>
          <a:p>
            <a:pPr>
              <a:buClr>
                <a:srgbClr val="FFCC00"/>
              </a:buClr>
            </a:pPr>
            <a:r>
              <a:rPr lang="en-US" sz="2400">
                <a:solidFill>
                  <a:schemeClr val="bg1"/>
                </a:solidFill>
                <a:cs typeface="Times New Roman" charset="0"/>
              </a:rPr>
              <a:t>Write your list in your</a:t>
            </a:r>
            <a:r>
              <a:rPr lang="en-US" sz="2400">
                <a:solidFill>
                  <a:schemeClr val="tx2"/>
                </a:solidFill>
                <a:cs typeface="Times New Roman" charset="0"/>
              </a:rPr>
              <a:t> </a:t>
            </a:r>
            <a:r>
              <a:rPr lang="en-US" sz="2400" b="1">
                <a:solidFill>
                  <a:srgbClr val="FFCC00"/>
                </a:solidFill>
                <a:cs typeface="Times New Roman" charset="0"/>
              </a:rPr>
              <a:t>science journal.</a:t>
            </a:r>
            <a:endParaRPr lang="en-US" sz="2400">
              <a:solidFill>
                <a:schemeClr val="tx2"/>
              </a:solidFill>
            </a:endParaRPr>
          </a:p>
          <a:p>
            <a:pPr>
              <a:buClr>
                <a:srgbClr val="FFCC00"/>
              </a:buClr>
              <a:buFontTx/>
              <a:buChar char="•"/>
            </a:pPr>
            <a:endParaRPr lang="en-US" sz="800">
              <a:solidFill>
                <a:schemeClr val="bg1"/>
              </a:solidFill>
            </a:endParaRPr>
          </a:p>
          <a:p>
            <a:pPr>
              <a:buClr>
                <a:srgbClr val="FFCC00"/>
              </a:buClr>
              <a:buFontTx/>
              <a:buChar char="•"/>
            </a:pPr>
            <a:endParaRPr lang="en-US" sz="800">
              <a:solidFill>
                <a:schemeClr val="bg1"/>
              </a:solidFill>
            </a:endParaRPr>
          </a:p>
        </p:txBody>
      </p:sp>
      <p:sp>
        <p:nvSpPr>
          <p:cNvPr id="155661" name="Rectangle 13"/>
          <p:cNvSpPr>
            <a:spLocks noChangeArrowheads="1"/>
          </p:cNvSpPr>
          <p:nvPr/>
        </p:nvSpPr>
        <p:spPr bwMode="auto">
          <a:xfrm>
            <a:off x="1133926" y="152400"/>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Tree>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81" name="Picture 9" descr="End-of-Slide_navy_button.jpg                                   0008B4D6&#10;Czeslaw HD                     BAC9BB27:"/>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56682" name="Text Box 10"/>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4  </a:t>
            </a:r>
            <a:r>
              <a:rPr lang="en-US" sz="2000" b="1">
                <a:solidFill>
                  <a:schemeClr val="bg1"/>
                </a:solidFill>
              </a:rPr>
              <a:t>Air Pollution</a:t>
            </a:r>
          </a:p>
        </p:txBody>
      </p:sp>
      <p:sp>
        <p:nvSpPr>
          <p:cNvPr id="156683" name="Rectangle 11"/>
          <p:cNvSpPr>
            <a:spLocks noChangeArrowheads="1"/>
          </p:cNvSpPr>
          <p:nvPr/>
        </p:nvSpPr>
        <p:spPr bwMode="auto">
          <a:xfrm>
            <a:off x="904875" y="1379538"/>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Objectives</a:t>
            </a:r>
          </a:p>
        </p:txBody>
      </p:sp>
      <p:sp>
        <p:nvSpPr>
          <p:cNvPr id="156684" name="Rectangle 12"/>
          <p:cNvSpPr>
            <a:spLocks noChangeArrowheads="1"/>
          </p:cNvSpPr>
          <p:nvPr/>
        </p:nvSpPr>
        <p:spPr bwMode="auto">
          <a:xfrm>
            <a:off x="904875" y="2141538"/>
            <a:ext cx="7620000" cy="3862387"/>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sz="2400" b="1"/>
              <a:t> </a:t>
            </a:r>
            <a:r>
              <a:rPr lang="en-US" sz="2400" b="1">
                <a:solidFill>
                  <a:srgbClr val="FFCC00"/>
                </a:solidFill>
              </a:rPr>
              <a:t>Compare</a:t>
            </a:r>
            <a:r>
              <a:rPr lang="en-US" sz="2400">
                <a:solidFill>
                  <a:schemeClr val="bg1"/>
                </a:solidFill>
              </a:rPr>
              <a:t> primary and secondary air pollution.</a:t>
            </a:r>
          </a:p>
          <a:p>
            <a:pPr>
              <a:buClr>
                <a:srgbClr val="FFCC00"/>
              </a:buClr>
            </a:pPr>
            <a:endParaRPr lang="en-US" sz="2400">
              <a:solidFill>
                <a:schemeClr val="bg1"/>
              </a:solidFill>
            </a:endParaRPr>
          </a:p>
          <a:p>
            <a:pPr>
              <a:buClr>
                <a:srgbClr val="FFCC00"/>
              </a:buClr>
              <a:buFontTx/>
              <a:buChar char="•"/>
            </a:pPr>
            <a:r>
              <a:rPr lang="en-US" sz="2400" b="1">
                <a:solidFill>
                  <a:schemeClr val="bg1"/>
                </a:solidFill>
              </a:rPr>
              <a:t> </a:t>
            </a:r>
            <a:r>
              <a:rPr lang="en-US" sz="2400" b="1">
                <a:solidFill>
                  <a:srgbClr val="FFCC00"/>
                </a:solidFill>
              </a:rPr>
              <a:t>Identify</a:t>
            </a:r>
            <a:r>
              <a:rPr lang="en-US" sz="2400" b="1">
                <a:solidFill>
                  <a:schemeClr val="bg1"/>
                </a:solidFill>
              </a:rPr>
              <a:t> </a:t>
            </a:r>
            <a:r>
              <a:rPr lang="en-US" sz="2400">
                <a:solidFill>
                  <a:schemeClr val="bg1"/>
                </a:solidFill>
              </a:rPr>
              <a:t>the major sources of pollution.</a:t>
            </a:r>
            <a:endParaRPr lang="en-US" sz="2400" b="1">
              <a:solidFill>
                <a:schemeClr val="bg1"/>
              </a:solidFill>
            </a:endParaRPr>
          </a:p>
          <a:p>
            <a:pPr>
              <a:buClr>
                <a:srgbClr val="FFCC00"/>
              </a:buClr>
              <a:buFontTx/>
              <a:buChar char="•"/>
            </a:pPr>
            <a:endParaRPr lang="en-US" sz="2400">
              <a:solidFill>
                <a:schemeClr val="bg1"/>
              </a:solidFill>
            </a:endParaRPr>
          </a:p>
          <a:p>
            <a:pPr>
              <a:buClr>
                <a:srgbClr val="FFCC00"/>
              </a:buClr>
              <a:buFontTx/>
              <a:buChar char="•"/>
            </a:pPr>
            <a:r>
              <a:rPr lang="en-US" sz="2400">
                <a:solidFill>
                  <a:schemeClr val="bg1"/>
                </a:solidFill>
              </a:rPr>
              <a:t> </a:t>
            </a:r>
            <a:r>
              <a:rPr lang="en-US" sz="2400" b="1">
                <a:solidFill>
                  <a:srgbClr val="FFCC00"/>
                </a:solidFill>
              </a:rPr>
              <a:t>Explain </a:t>
            </a:r>
            <a:r>
              <a:rPr lang="en-US" sz="2400">
                <a:solidFill>
                  <a:schemeClr val="bg1"/>
                </a:solidFill>
              </a:rPr>
              <a:t>the effects of the ozone hole.</a:t>
            </a:r>
          </a:p>
          <a:p>
            <a:pPr>
              <a:buClr>
                <a:srgbClr val="FFCC00"/>
              </a:buClr>
              <a:buFontTx/>
              <a:buChar char="•"/>
            </a:pPr>
            <a:endParaRPr lang="en-US" sz="2400" b="1">
              <a:solidFill>
                <a:srgbClr val="FFCC00"/>
              </a:solidFill>
            </a:endParaRPr>
          </a:p>
          <a:p>
            <a:pPr>
              <a:buClr>
                <a:srgbClr val="FFCC00"/>
              </a:buClr>
              <a:buFontTx/>
              <a:buChar char="•"/>
            </a:pPr>
            <a:r>
              <a:rPr lang="en-US" sz="2400">
                <a:solidFill>
                  <a:schemeClr val="bg1"/>
                </a:solidFill>
              </a:rPr>
              <a:t> </a:t>
            </a:r>
            <a:r>
              <a:rPr lang="en-US" sz="2400" b="1">
                <a:solidFill>
                  <a:srgbClr val="FFCC00"/>
                </a:solidFill>
              </a:rPr>
              <a:t>List </a:t>
            </a:r>
            <a:r>
              <a:rPr lang="en-US" sz="2400">
                <a:solidFill>
                  <a:schemeClr val="bg1"/>
                </a:solidFill>
              </a:rPr>
              <a:t>five effects of air pollution on the human body.</a:t>
            </a:r>
          </a:p>
          <a:p>
            <a:pPr>
              <a:buClr>
                <a:srgbClr val="FFCC00"/>
              </a:buClr>
              <a:buFontTx/>
              <a:buChar char="•"/>
            </a:pPr>
            <a:endParaRPr lang="en-US" sz="2400">
              <a:solidFill>
                <a:schemeClr val="bg1"/>
              </a:solidFill>
            </a:endParaRPr>
          </a:p>
          <a:p>
            <a:pPr>
              <a:buClr>
                <a:srgbClr val="FFCC00"/>
              </a:buClr>
              <a:buFontTx/>
              <a:buChar char="•"/>
            </a:pPr>
            <a:r>
              <a:rPr lang="en-US" sz="2400">
                <a:solidFill>
                  <a:schemeClr val="bg1"/>
                </a:solidFill>
              </a:rPr>
              <a:t> </a:t>
            </a:r>
            <a:r>
              <a:rPr lang="en-US" sz="2400" b="1">
                <a:solidFill>
                  <a:srgbClr val="FFCC00"/>
                </a:solidFill>
              </a:rPr>
              <a:t>Identify </a:t>
            </a:r>
            <a:r>
              <a:rPr lang="en-US" sz="2400">
                <a:solidFill>
                  <a:schemeClr val="bg1"/>
                </a:solidFill>
              </a:rPr>
              <a:t>ways to reduce air pollution.</a:t>
            </a:r>
            <a:endParaRPr lang="en-US" sz="800">
              <a:solidFill>
                <a:schemeClr val="bg1"/>
              </a:solidFill>
            </a:endParaRPr>
          </a:p>
          <a:p>
            <a:pPr>
              <a:buClr>
                <a:srgbClr val="FFCC00"/>
              </a:buClr>
              <a:buFontTx/>
              <a:buChar char="•"/>
            </a:pPr>
            <a:endParaRPr lang="en-US" sz="800">
              <a:solidFill>
                <a:schemeClr val="bg1"/>
              </a:solidFill>
            </a:endParaRPr>
          </a:p>
        </p:txBody>
      </p:sp>
      <p:sp>
        <p:nvSpPr>
          <p:cNvPr id="156685" name="Rectangle 13"/>
          <p:cNvSpPr>
            <a:spLocks noChangeArrowheads="1"/>
          </p:cNvSpPr>
          <p:nvPr/>
        </p:nvSpPr>
        <p:spPr bwMode="auto">
          <a:xfrm>
            <a:off x="1133926"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34" name="Picture 18" descr="End-of-Slide_navy_button.jpg                                   0008B4D6&#10;Czeslaw HD                     BAC9BB27:"/>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11619" name="Text Box 3"/>
          <p:cNvSpPr txBox="1">
            <a:spLocks noChangeArrowheads="1"/>
          </p:cNvSpPr>
          <p:nvPr/>
        </p:nvSpPr>
        <p:spPr bwMode="auto">
          <a:xfrm>
            <a:off x="3429000" y="0"/>
            <a:ext cx="4343400" cy="7016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1  </a:t>
            </a:r>
            <a:r>
              <a:rPr lang="en-US" sz="2000" b="1">
                <a:solidFill>
                  <a:schemeClr val="bg1"/>
                </a:solidFill>
              </a:rPr>
              <a:t>Characteristics of the  Atmosphere</a:t>
            </a:r>
            <a:endParaRPr lang="en-US" sz="2000" b="1">
              <a:solidFill>
                <a:srgbClr val="FFCC00"/>
              </a:solidFill>
            </a:endParaRPr>
          </a:p>
        </p:txBody>
      </p:sp>
      <p:sp>
        <p:nvSpPr>
          <p:cNvPr id="111620" name="Rectangle 4"/>
          <p:cNvSpPr>
            <a:spLocks noChangeArrowheads="1"/>
          </p:cNvSpPr>
          <p:nvPr/>
        </p:nvSpPr>
        <p:spPr bwMode="auto">
          <a:xfrm>
            <a:off x="828675" y="1922463"/>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Bellringer</a:t>
            </a:r>
            <a:endParaRPr lang="en-US" sz="2800">
              <a:solidFill>
                <a:srgbClr val="FFCC00"/>
              </a:solidFill>
            </a:endParaRPr>
          </a:p>
        </p:txBody>
      </p:sp>
      <p:sp>
        <p:nvSpPr>
          <p:cNvPr id="111621" name="Rectangle 5"/>
          <p:cNvSpPr>
            <a:spLocks noChangeArrowheads="1"/>
          </p:cNvSpPr>
          <p:nvPr/>
        </p:nvSpPr>
        <p:spPr bwMode="auto">
          <a:xfrm>
            <a:off x="914400" y="2732088"/>
            <a:ext cx="7620000" cy="1916112"/>
          </a:xfrm>
          <a:prstGeom prst="rect">
            <a:avLst/>
          </a:prstGeom>
          <a:noFill/>
          <a:ln w="12700">
            <a:noFill/>
            <a:miter lim="800000"/>
            <a:headEnd/>
            <a:tailEnd/>
          </a:ln>
          <a:effectLst/>
        </p:spPr>
        <p:txBody>
          <a:bodyPr lIns="90487" tIns="44450" rIns="90487" bIns="44450">
            <a:spAutoFit/>
          </a:bodyPr>
          <a:lstStyle/>
          <a:p>
            <a:pPr>
              <a:buClr>
                <a:srgbClr val="FFCC00"/>
              </a:buClr>
            </a:pPr>
            <a:r>
              <a:rPr lang="en-US" sz="2400">
                <a:solidFill>
                  <a:schemeClr val="bg1"/>
                </a:solidFill>
                <a:cs typeface="Times New Roman" charset="0"/>
              </a:rPr>
              <a:t>List the ways that the atmosphere is different from outer space.</a:t>
            </a:r>
          </a:p>
          <a:p>
            <a:pPr>
              <a:buClr>
                <a:srgbClr val="FFCC00"/>
              </a:buClr>
            </a:pPr>
            <a:endParaRPr lang="en-US" sz="2400">
              <a:solidFill>
                <a:schemeClr val="bg1"/>
              </a:solidFill>
            </a:endParaRPr>
          </a:p>
          <a:p>
            <a:pPr>
              <a:buClr>
                <a:srgbClr val="FFCC00"/>
              </a:buClr>
              <a:buFontTx/>
              <a:buChar char="•"/>
            </a:pPr>
            <a:endParaRPr lang="en-US" sz="800">
              <a:solidFill>
                <a:schemeClr val="bg1"/>
              </a:solidFill>
            </a:endParaRPr>
          </a:p>
          <a:p>
            <a:pPr>
              <a:buClr>
                <a:srgbClr val="FFCC00"/>
              </a:buClr>
            </a:pPr>
            <a:r>
              <a:rPr lang="en-US" sz="2400">
                <a:solidFill>
                  <a:schemeClr val="bg1"/>
                </a:solidFill>
                <a:cs typeface="Times New Roman" charset="0"/>
              </a:rPr>
              <a:t>Write your list in your </a:t>
            </a:r>
            <a:r>
              <a:rPr lang="en-US" sz="2400" b="1">
                <a:solidFill>
                  <a:srgbClr val="FFCC00"/>
                </a:solidFill>
                <a:cs typeface="Times New Roman" charset="0"/>
              </a:rPr>
              <a:t>science journal.</a:t>
            </a:r>
            <a:endParaRPr lang="en-US" sz="2400">
              <a:solidFill>
                <a:schemeClr val="bg1"/>
              </a:solidFill>
            </a:endParaRPr>
          </a:p>
          <a:p>
            <a:pPr>
              <a:buClr>
                <a:srgbClr val="FFCC00"/>
              </a:buClr>
              <a:buFontTx/>
              <a:buChar char="•"/>
            </a:pPr>
            <a:endParaRPr lang="en-US" sz="800">
              <a:solidFill>
                <a:schemeClr val="bg1"/>
              </a:solidFill>
            </a:endParaRPr>
          </a:p>
          <a:p>
            <a:pPr>
              <a:buClr>
                <a:srgbClr val="FFCC00"/>
              </a:buClr>
              <a:buFontTx/>
              <a:buChar char="•"/>
            </a:pPr>
            <a:endParaRPr lang="en-US" sz="800">
              <a:solidFill>
                <a:schemeClr val="bg1"/>
              </a:solidFill>
            </a:endParaRPr>
          </a:p>
        </p:txBody>
      </p:sp>
      <p:sp>
        <p:nvSpPr>
          <p:cNvPr id="111622" name="Rectangle 6"/>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05" name="Picture 9" descr="End-of-Slide_navy_button.jpg                                   0008B4D6&#10;Czeslaw HD                     BAC9BB27:"/>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57706" name="Text Box 10"/>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4  </a:t>
            </a:r>
            <a:r>
              <a:rPr lang="en-US" sz="2000" b="1">
                <a:solidFill>
                  <a:schemeClr val="bg1"/>
                </a:solidFill>
              </a:rPr>
              <a:t>Air Pollution</a:t>
            </a:r>
          </a:p>
        </p:txBody>
      </p:sp>
      <p:sp>
        <p:nvSpPr>
          <p:cNvPr id="157707" name="Rectangle 11"/>
          <p:cNvSpPr>
            <a:spLocks noChangeArrowheads="1"/>
          </p:cNvSpPr>
          <p:nvPr/>
        </p:nvSpPr>
        <p:spPr bwMode="auto">
          <a:xfrm>
            <a:off x="904875" y="1712913"/>
            <a:ext cx="7629525" cy="942975"/>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Primary Pollutants</a:t>
            </a:r>
            <a:endParaRPr lang="en-US" sz="2800">
              <a:solidFill>
                <a:srgbClr val="FFCC00"/>
              </a:solidFill>
            </a:endParaRPr>
          </a:p>
          <a:p>
            <a:endParaRPr lang="en-US" sz="2800" b="1">
              <a:solidFill>
                <a:srgbClr val="FFCC00"/>
              </a:solidFill>
            </a:endParaRPr>
          </a:p>
        </p:txBody>
      </p:sp>
      <p:sp>
        <p:nvSpPr>
          <p:cNvPr id="157708" name="Rectangle 12"/>
          <p:cNvSpPr>
            <a:spLocks noChangeArrowheads="1"/>
          </p:cNvSpPr>
          <p:nvPr/>
        </p:nvSpPr>
        <p:spPr bwMode="auto">
          <a:xfrm>
            <a:off x="904875" y="2474913"/>
            <a:ext cx="7620000" cy="2401887"/>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sz="2400">
                <a:solidFill>
                  <a:schemeClr val="bg1"/>
                </a:solidFill>
              </a:rPr>
              <a:t> Pollutants that are put directly into the air by human or natural activity are </a:t>
            </a:r>
            <a:r>
              <a:rPr lang="en-US" sz="2400" b="1">
                <a:solidFill>
                  <a:srgbClr val="FFCC00"/>
                </a:solidFill>
              </a:rPr>
              <a:t>primary pollutants.</a:t>
            </a:r>
          </a:p>
          <a:p>
            <a:pPr>
              <a:buClr>
                <a:srgbClr val="FFCC00"/>
              </a:buClr>
            </a:pPr>
            <a:endParaRPr lang="en-US" sz="2400">
              <a:solidFill>
                <a:schemeClr val="bg1"/>
              </a:solidFill>
            </a:endParaRPr>
          </a:p>
          <a:p>
            <a:pPr>
              <a:buClr>
                <a:srgbClr val="FFCC00"/>
              </a:buClr>
              <a:buFontTx/>
              <a:buChar char="•"/>
            </a:pPr>
            <a:r>
              <a:rPr lang="en-US" sz="2400">
                <a:solidFill>
                  <a:schemeClr val="bg1"/>
                </a:solidFill>
              </a:rPr>
              <a:t> Primary pollutants from human sources include carbon monoxide, dust, smoke, and chemicals from paint and other substances.</a:t>
            </a:r>
            <a:endParaRPr lang="en-US" sz="800">
              <a:solidFill>
                <a:schemeClr val="bg1"/>
              </a:solidFill>
            </a:endParaRPr>
          </a:p>
          <a:p>
            <a:pPr>
              <a:buClr>
                <a:srgbClr val="FFCC00"/>
              </a:buClr>
              <a:buFontTx/>
              <a:buChar char="•"/>
            </a:pPr>
            <a:endParaRPr lang="en-US" sz="800">
              <a:solidFill>
                <a:schemeClr val="bg1"/>
              </a:solidFill>
            </a:endParaRPr>
          </a:p>
        </p:txBody>
      </p:sp>
      <p:sp>
        <p:nvSpPr>
          <p:cNvPr id="157709" name="Rectangle 13"/>
          <p:cNvSpPr>
            <a:spLocks noChangeArrowheads="1"/>
          </p:cNvSpPr>
          <p:nvPr/>
        </p:nvSpPr>
        <p:spPr bwMode="auto">
          <a:xfrm>
            <a:off x="1133926" y="201613"/>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77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7708">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57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8"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9" name="Picture 9" descr="End-of-Slide_navy_button.jpg                                   0008B4D6&#10;Czeslaw HD                     BAC9BB27:"/>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58730" name="Text Box 10"/>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4  </a:t>
            </a:r>
            <a:r>
              <a:rPr lang="en-US" sz="2000" b="1">
                <a:solidFill>
                  <a:schemeClr val="bg1"/>
                </a:solidFill>
              </a:rPr>
              <a:t>Air Pollution</a:t>
            </a:r>
          </a:p>
        </p:txBody>
      </p:sp>
      <p:sp>
        <p:nvSpPr>
          <p:cNvPr id="158731" name="Rectangle 11"/>
          <p:cNvSpPr>
            <a:spLocks noChangeArrowheads="1"/>
          </p:cNvSpPr>
          <p:nvPr/>
        </p:nvSpPr>
        <p:spPr bwMode="auto">
          <a:xfrm>
            <a:off x="904875" y="1504950"/>
            <a:ext cx="7705725" cy="942975"/>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Secondary Pollutants</a:t>
            </a:r>
            <a:endParaRPr lang="en-US" sz="2800">
              <a:solidFill>
                <a:srgbClr val="FFCC00"/>
              </a:solidFill>
            </a:endParaRPr>
          </a:p>
          <a:p>
            <a:endParaRPr lang="en-US" sz="2800" b="1">
              <a:solidFill>
                <a:srgbClr val="FFCC00"/>
              </a:solidFill>
            </a:endParaRPr>
          </a:p>
        </p:txBody>
      </p:sp>
      <p:sp>
        <p:nvSpPr>
          <p:cNvPr id="158732" name="Rectangle 12"/>
          <p:cNvSpPr>
            <a:spLocks noChangeArrowheads="1"/>
          </p:cNvSpPr>
          <p:nvPr/>
        </p:nvSpPr>
        <p:spPr bwMode="auto">
          <a:xfrm>
            <a:off x="904875" y="2324100"/>
            <a:ext cx="7620000" cy="3009900"/>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sz="2400">
                <a:solidFill>
                  <a:schemeClr val="bg1"/>
                </a:solidFill>
              </a:rPr>
              <a:t> Pollutants that form when primary pollutants react with other primary pollutants or with naturally occurring substances, such as water vapor, are </a:t>
            </a:r>
            <a:r>
              <a:rPr lang="en-US" sz="2400" b="1">
                <a:solidFill>
                  <a:srgbClr val="FFCC00"/>
                </a:solidFill>
              </a:rPr>
              <a:t>secondary pollutants.</a:t>
            </a:r>
          </a:p>
          <a:p>
            <a:pPr>
              <a:buClr>
                <a:srgbClr val="FFCC00"/>
              </a:buClr>
            </a:pPr>
            <a:endParaRPr lang="en-US" sz="2400">
              <a:solidFill>
                <a:schemeClr val="bg1"/>
              </a:solidFill>
            </a:endParaRPr>
          </a:p>
          <a:p>
            <a:pPr>
              <a:buClr>
                <a:srgbClr val="FFCC00"/>
              </a:buClr>
              <a:buFontTx/>
              <a:buChar char="•"/>
            </a:pPr>
            <a:r>
              <a:rPr lang="en-US" sz="2400">
                <a:solidFill>
                  <a:schemeClr val="bg1"/>
                </a:solidFill>
              </a:rPr>
              <a:t> Smog is a secondary pollutant that forms when ozone and vehicle exhaust react with sunlight, as shown in the next slide.</a:t>
            </a:r>
            <a:endParaRPr lang="en-US" sz="800">
              <a:solidFill>
                <a:schemeClr val="bg1"/>
              </a:solidFill>
            </a:endParaRPr>
          </a:p>
        </p:txBody>
      </p:sp>
      <p:sp>
        <p:nvSpPr>
          <p:cNvPr id="158733" name="Rectangle 13"/>
          <p:cNvSpPr>
            <a:spLocks noChangeArrowheads="1"/>
          </p:cNvSpPr>
          <p:nvPr/>
        </p:nvSpPr>
        <p:spPr bwMode="auto">
          <a:xfrm>
            <a:off x="1133926" y="201613"/>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87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8732">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58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32"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7" name="Picture 9" descr="End-of-Slide_navy_button.jpg                                   0008B4D6&#10;Czeslaw HD                     BAC9BB27:"/>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96618" name="Text Box 10"/>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4  </a:t>
            </a:r>
            <a:r>
              <a:rPr lang="en-US" sz="2000" b="1">
                <a:solidFill>
                  <a:schemeClr val="bg1"/>
                </a:solidFill>
              </a:rPr>
              <a:t>Air Pollution</a:t>
            </a:r>
          </a:p>
        </p:txBody>
      </p:sp>
      <p:sp>
        <p:nvSpPr>
          <p:cNvPr id="196619" name="Rectangle 11"/>
          <p:cNvSpPr>
            <a:spLocks noChangeArrowheads="1"/>
          </p:cNvSpPr>
          <p:nvPr/>
        </p:nvSpPr>
        <p:spPr bwMode="auto">
          <a:xfrm>
            <a:off x="762000" y="1343025"/>
            <a:ext cx="7705725" cy="942975"/>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Secondary Pollutants, </a:t>
            </a:r>
            <a:r>
              <a:rPr lang="en-US" sz="2800" i="1">
                <a:solidFill>
                  <a:srgbClr val="FFCC00"/>
                </a:solidFill>
              </a:rPr>
              <a:t>continued</a:t>
            </a:r>
            <a:endParaRPr lang="en-US" sz="2800">
              <a:solidFill>
                <a:srgbClr val="FFCC00"/>
              </a:solidFill>
            </a:endParaRPr>
          </a:p>
          <a:p>
            <a:endParaRPr lang="en-US" sz="2800" b="1">
              <a:solidFill>
                <a:srgbClr val="FFCC00"/>
              </a:solidFill>
            </a:endParaRPr>
          </a:p>
        </p:txBody>
      </p:sp>
      <p:sp>
        <p:nvSpPr>
          <p:cNvPr id="196621" name="Rectangle 13"/>
          <p:cNvSpPr>
            <a:spLocks noChangeArrowheads="1"/>
          </p:cNvSpPr>
          <p:nvPr/>
        </p:nvSpPr>
        <p:spPr bwMode="auto">
          <a:xfrm>
            <a:off x="1133926" y="201613"/>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pic>
        <p:nvPicPr>
          <p:cNvPr id="196624" name="Picture 16" descr="HST-G7_Ch2_pg57_33.jpg                                         0008BFA0Seagate                        BC5C1CAB:"/>
          <p:cNvPicPr>
            <a:picLocks noChangeAspect="1" noChangeArrowheads="1"/>
          </p:cNvPicPr>
          <p:nvPr/>
        </p:nvPicPr>
        <p:blipFill>
          <a:blip r:embed="rId4" cstate="print"/>
          <a:srcRect/>
          <a:stretch>
            <a:fillRect/>
          </a:stretch>
        </p:blipFill>
        <p:spPr bwMode="auto">
          <a:xfrm>
            <a:off x="3306763" y="1873250"/>
            <a:ext cx="2840037" cy="4137025"/>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966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801" name="Picture 9" descr="End-of-Slide_navy_button.jpg                                   0008B4D6&#10;Czeslaw HD                     BAC9BB27:"/>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61802" name="Text Box 10"/>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4  </a:t>
            </a:r>
            <a:r>
              <a:rPr lang="en-US" sz="2000" b="1">
                <a:solidFill>
                  <a:schemeClr val="bg1"/>
                </a:solidFill>
              </a:rPr>
              <a:t>Air Pollution</a:t>
            </a:r>
          </a:p>
        </p:txBody>
      </p:sp>
      <p:sp>
        <p:nvSpPr>
          <p:cNvPr id="161803" name="Rectangle 11"/>
          <p:cNvSpPr>
            <a:spLocks noChangeArrowheads="1"/>
          </p:cNvSpPr>
          <p:nvPr/>
        </p:nvSpPr>
        <p:spPr bwMode="auto">
          <a:xfrm>
            <a:off x="904875" y="1295400"/>
            <a:ext cx="7705725" cy="942975"/>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Sources of Human-Caused Air Pollution</a:t>
            </a:r>
            <a:endParaRPr lang="en-US" sz="2800">
              <a:solidFill>
                <a:srgbClr val="FFCC00"/>
              </a:solidFill>
            </a:endParaRPr>
          </a:p>
          <a:p>
            <a:endParaRPr lang="en-US" sz="2800" b="1">
              <a:solidFill>
                <a:srgbClr val="FFCC00"/>
              </a:solidFill>
            </a:endParaRPr>
          </a:p>
        </p:txBody>
      </p:sp>
      <p:sp>
        <p:nvSpPr>
          <p:cNvPr id="161804" name="Rectangle 12"/>
          <p:cNvSpPr>
            <a:spLocks noChangeArrowheads="1"/>
          </p:cNvSpPr>
          <p:nvPr/>
        </p:nvSpPr>
        <p:spPr bwMode="auto">
          <a:xfrm>
            <a:off x="904875" y="1905000"/>
            <a:ext cx="7620000" cy="3862388"/>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sz="2400" b="1"/>
              <a:t> </a:t>
            </a:r>
            <a:r>
              <a:rPr lang="en-US" sz="2400" b="1">
                <a:solidFill>
                  <a:srgbClr val="FFCC00"/>
                </a:solidFill>
              </a:rPr>
              <a:t>Industrial Air Pollution</a:t>
            </a:r>
            <a:r>
              <a:rPr lang="en-US" sz="2400">
                <a:solidFill>
                  <a:schemeClr val="bg1"/>
                </a:solidFill>
              </a:rPr>
              <a:t>  Many industrial plants and electric power plants burn fossil fuels, such as coal, to produce energy. Burning some types of coal without pollution controls can release large amounts of air pollution.</a:t>
            </a:r>
          </a:p>
          <a:p>
            <a:pPr>
              <a:buClr>
                <a:srgbClr val="FFCC00"/>
              </a:buClr>
            </a:pPr>
            <a:endParaRPr lang="en-US" sz="2400">
              <a:solidFill>
                <a:schemeClr val="bg1"/>
              </a:solidFill>
            </a:endParaRPr>
          </a:p>
          <a:p>
            <a:pPr>
              <a:buClr>
                <a:srgbClr val="FFCC00"/>
              </a:buClr>
              <a:buFontTx/>
              <a:buChar char="•"/>
            </a:pPr>
            <a:r>
              <a:rPr lang="en-US" sz="2400" b="1">
                <a:solidFill>
                  <a:schemeClr val="bg1"/>
                </a:solidFill>
              </a:rPr>
              <a:t> </a:t>
            </a:r>
            <a:r>
              <a:rPr lang="en-US" sz="2400" b="1">
                <a:solidFill>
                  <a:srgbClr val="FFCC00"/>
                </a:solidFill>
              </a:rPr>
              <a:t>Indoor Air Pollution</a:t>
            </a:r>
            <a:r>
              <a:rPr lang="en-US" sz="2400">
                <a:solidFill>
                  <a:schemeClr val="bg1"/>
                </a:solidFill>
              </a:rPr>
              <a:t>  Sometimes, the air inside a building can be more polluted than the air outside. Sources of indoor air pollution are shown on the next slide.</a:t>
            </a:r>
            <a:endParaRPr lang="en-US" sz="800">
              <a:solidFill>
                <a:schemeClr val="bg1"/>
              </a:solidFill>
            </a:endParaRPr>
          </a:p>
          <a:p>
            <a:pPr>
              <a:buClr>
                <a:srgbClr val="FFCC00"/>
              </a:buClr>
              <a:buFontTx/>
              <a:buChar char="•"/>
            </a:pPr>
            <a:endParaRPr lang="en-US" sz="800">
              <a:solidFill>
                <a:schemeClr val="bg1"/>
              </a:solidFill>
            </a:endParaRPr>
          </a:p>
        </p:txBody>
      </p:sp>
      <p:sp>
        <p:nvSpPr>
          <p:cNvPr id="161805" name="Rectangle 13"/>
          <p:cNvSpPr>
            <a:spLocks noChangeArrowheads="1"/>
          </p:cNvSpPr>
          <p:nvPr/>
        </p:nvSpPr>
        <p:spPr bwMode="auto">
          <a:xfrm>
            <a:off x="1133926" y="201613"/>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18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1804">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61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4"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41" name="Picture 9" descr="End-of-Slide_navy_button.jpg                                   0008B4D6&#10;Czeslaw HD                     BAC9BB27:"/>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97642" name="Text Box 10"/>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4  </a:t>
            </a:r>
            <a:r>
              <a:rPr lang="en-US" sz="2000" b="1">
                <a:solidFill>
                  <a:schemeClr val="bg1"/>
                </a:solidFill>
              </a:rPr>
              <a:t>Air Pollution</a:t>
            </a:r>
          </a:p>
        </p:txBody>
      </p:sp>
      <p:sp>
        <p:nvSpPr>
          <p:cNvPr id="197643" name="Rectangle 11"/>
          <p:cNvSpPr>
            <a:spLocks noChangeArrowheads="1"/>
          </p:cNvSpPr>
          <p:nvPr/>
        </p:nvSpPr>
        <p:spPr bwMode="auto">
          <a:xfrm>
            <a:off x="904875" y="1219200"/>
            <a:ext cx="77057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Indoor Air Pollution, </a:t>
            </a:r>
            <a:r>
              <a:rPr lang="en-US" sz="2800" i="1">
                <a:solidFill>
                  <a:srgbClr val="FFCC00"/>
                </a:solidFill>
              </a:rPr>
              <a:t>continued</a:t>
            </a:r>
            <a:endParaRPr lang="en-US" sz="2400" b="1">
              <a:solidFill>
                <a:srgbClr val="FFCC00"/>
              </a:solidFill>
            </a:endParaRPr>
          </a:p>
        </p:txBody>
      </p:sp>
      <p:sp>
        <p:nvSpPr>
          <p:cNvPr id="197645" name="Rectangle 13"/>
          <p:cNvSpPr>
            <a:spLocks noChangeArrowheads="1"/>
          </p:cNvSpPr>
          <p:nvPr/>
        </p:nvSpPr>
        <p:spPr bwMode="auto">
          <a:xfrm>
            <a:off x="1133926" y="201613"/>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pic>
        <p:nvPicPr>
          <p:cNvPr id="197648" name="Picture 16" descr="HST-G7_Ch2_pg58_36.jpg                                         0008BFA0Seagate                        BC5C1CAB:"/>
          <p:cNvPicPr>
            <a:picLocks noChangeAspect="1" noChangeArrowheads="1"/>
          </p:cNvPicPr>
          <p:nvPr/>
        </p:nvPicPr>
        <p:blipFill>
          <a:blip r:embed="rId4" cstate="print"/>
          <a:srcRect/>
          <a:stretch>
            <a:fillRect/>
          </a:stretch>
        </p:blipFill>
        <p:spPr bwMode="auto">
          <a:xfrm>
            <a:off x="1281113" y="1838325"/>
            <a:ext cx="6643687" cy="4030663"/>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97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9" name="Picture 9" descr="End-of-Slide_navy_button.jpg                                   0008B4D6&#10;Czeslaw HD                     BAC9BB27:"/>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63850" name="Text Box 10"/>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4  </a:t>
            </a:r>
            <a:r>
              <a:rPr lang="en-US" sz="2000" b="1">
                <a:solidFill>
                  <a:schemeClr val="bg1"/>
                </a:solidFill>
              </a:rPr>
              <a:t>Air Pollution</a:t>
            </a:r>
          </a:p>
        </p:txBody>
      </p:sp>
      <p:sp>
        <p:nvSpPr>
          <p:cNvPr id="163851" name="Rectangle 11"/>
          <p:cNvSpPr>
            <a:spLocks noChangeArrowheads="1"/>
          </p:cNvSpPr>
          <p:nvPr/>
        </p:nvSpPr>
        <p:spPr bwMode="auto">
          <a:xfrm>
            <a:off x="904875" y="1549400"/>
            <a:ext cx="7705725" cy="942975"/>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Acid Precipitation</a:t>
            </a:r>
            <a:endParaRPr lang="en-US" sz="2800">
              <a:solidFill>
                <a:srgbClr val="FFCC00"/>
              </a:solidFill>
            </a:endParaRPr>
          </a:p>
          <a:p>
            <a:endParaRPr lang="en-US" sz="2800" b="1">
              <a:solidFill>
                <a:srgbClr val="FFCC00"/>
              </a:solidFill>
            </a:endParaRPr>
          </a:p>
        </p:txBody>
      </p:sp>
      <p:sp>
        <p:nvSpPr>
          <p:cNvPr id="163852" name="Rectangle 12"/>
          <p:cNvSpPr>
            <a:spLocks noChangeArrowheads="1"/>
          </p:cNvSpPr>
          <p:nvPr/>
        </p:nvSpPr>
        <p:spPr bwMode="auto">
          <a:xfrm>
            <a:off x="904875" y="2368550"/>
            <a:ext cx="7620000" cy="2889250"/>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sz="2400"/>
              <a:t> </a:t>
            </a:r>
            <a:r>
              <a:rPr lang="en-US" sz="2400">
                <a:solidFill>
                  <a:schemeClr val="bg1"/>
                </a:solidFill>
              </a:rPr>
              <a:t>Rain, sleet or snow that contains a high concentration of acids is called </a:t>
            </a:r>
            <a:r>
              <a:rPr lang="en-US" sz="2400" b="1">
                <a:solidFill>
                  <a:srgbClr val="FFCC00"/>
                </a:solidFill>
              </a:rPr>
              <a:t>acid precipitation.</a:t>
            </a:r>
            <a:r>
              <a:rPr lang="en-US" sz="2400" b="1"/>
              <a:t> </a:t>
            </a:r>
          </a:p>
          <a:p>
            <a:pPr>
              <a:buClr>
                <a:srgbClr val="FFCC00"/>
              </a:buClr>
              <a:buFontTx/>
              <a:buChar char="•"/>
            </a:pPr>
            <a:endParaRPr lang="en-US" sz="2400" b="1"/>
          </a:p>
          <a:p>
            <a:pPr>
              <a:buClr>
                <a:srgbClr val="FFCC00"/>
              </a:buClr>
              <a:buFontTx/>
              <a:buChar char="•"/>
            </a:pPr>
            <a:r>
              <a:rPr lang="en-US" sz="2400" b="1"/>
              <a:t> </a:t>
            </a:r>
            <a:r>
              <a:rPr lang="en-US" sz="2400" b="1">
                <a:solidFill>
                  <a:srgbClr val="FFCC00"/>
                </a:solidFill>
              </a:rPr>
              <a:t>Acid Precipitation and Plants</a:t>
            </a:r>
            <a:r>
              <a:rPr lang="en-US" sz="2400">
                <a:solidFill>
                  <a:schemeClr val="bg1"/>
                </a:solidFill>
              </a:rPr>
              <a:t>  Acid precipitation can cause the acidity of soil to increase. This process, called </a:t>
            </a:r>
            <a:r>
              <a:rPr lang="en-US" sz="2400" i="1">
                <a:solidFill>
                  <a:schemeClr val="bg1"/>
                </a:solidFill>
              </a:rPr>
              <a:t>acidificatio</a:t>
            </a:r>
            <a:r>
              <a:rPr lang="en-US" sz="2400">
                <a:solidFill>
                  <a:schemeClr val="bg1"/>
                </a:solidFill>
              </a:rPr>
              <a:t>n, changes the balance of a soil’s chemistry and negatively affects plants.</a:t>
            </a:r>
          </a:p>
          <a:p>
            <a:pPr>
              <a:buClr>
                <a:srgbClr val="FFCC00"/>
              </a:buClr>
            </a:pPr>
            <a:endParaRPr lang="en-US" sz="800">
              <a:solidFill>
                <a:schemeClr val="bg1"/>
              </a:solidFill>
            </a:endParaRPr>
          </a:p>
          <a:p>
            <a:pPr>
              <a:buClr>
                <a:srgbClr val="FFCC00"/>
              </a:buClr>
              <a:buFontTx/>
              <a:buChar char="•"/>
            </a:pPr>
            <a:endParaRPr lang="en-US" sz="800">
              <a:solidFill>
                <a:schemeClr val="bg1"/>
              </a:solidFill>
            </a:endParaRPr>
          </a:p>
        </p:txBody>
      </p:sp>
      <p:sp>
        <p:nvSpPr>
          <p:cNvPr id="163853" name="Rectangle 13"/>
          <p:cNvSpPr>
            <a:spLocks noChangeArrowheads="1"/>
          </p:cNvSpPr>
          <p:nvPr/>
        </p:nvSpPr>
        <p:spPr bwMode="auto">
          <a:xfrm>
            <a:off x="1133926" y="201613"/>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52">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63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2"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73" name="Picture 9" descr="End-of-Slide_navy_button.jpg                                   0008B4D6&#10;Czeslaw HD                     BAC9BB27:"/>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64874" name="Text Box 10"/>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4  </a:t>
            </a:r>
            <a:r>
              <a:rPr lang="en-US" sz="2000" b="1">
                <a:solidFill>
                  <a:schemeClr val="bg1"/>
                </a:solidFill>
              </a:rPr>
              <a:t>Air Pollution</a:t>
            </a:r>
          </a:p>
        </p:txBody>
      </p:sp>
      <p:sp>
        <p:nvSpPr>
          <p:cNvPr id="164875" name="Rectangle 11"/>
          <p:cNvSpPr>
            <a:spLocks noChangeArrowheads="1"/>
          </p:cNvSpPr>
          <p:nvPr/>
        </p:nvSpPr>
        <p:spPr bwMode="auto">
          <a:xfrm>
            <a:off x="904875" y="1562100"/>
            <a:ext cx="7705725" cy="942975"/>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Acid Precipitation, </a:t>
            </a:r>
            <a:r>
              <a:rPr lang="en-US" sz="2800" i="1">
                <a:solidFill>
                  <a:srgbClr val="FFCC00"/>
                </a:solidFill>
              </a:rPr>
              <a:t>continued</a:t>
            </a:r>
            <a:endParaRPr lang="en-US" sz="2800">
              <a:solidFill>
                <a:srgbClr val="FFCC00"/>
              </a:solidFill>
            </a:endParaRPr>
          </a:p>
          <a:p>
            <a:endParaRPr lang="en-US" sz="2800" b="1">
              <a:solidFill>
                <a:srgbClr val="FFCC00"/>
              </a:solidFill>
            </a:endParaRPr>
          </a:p>
        </p:txBody>
      </p:sp>
      <p:sp>
        <p:nvSpPr>
          <p:cNvPr id="164876" name="Rectangle 12"/>
          <p:cNvSpPr>
            <a:spLocks noChangeArrowheads="1"/>
          </p:cNvSpPr>
          <p:nvPr/>
        </p:nvSpPr>
        <p:spPr bwMode="auto">
          <a:xfrm>
            <a:off x="904875" y="2247900"/>
            <a:ext cx="7620000" cy="3009900"/>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sz="2400" b="1">
                <a:solidFill>
                  <a:srgbClr val="FFCC00"/>
                </a:solidFill>
              </a:rPr>
              <a:t> The Effects of Acid Precipitation on Forests </a:t>
            </a:r>
            <a:r>
              <a:rPr lang="en-US" sz="2400">
                <a:solidFill>
                  <a:schemeClr val="bg1"/>
                </a:solidFill>
              </a:rPr>
              <a:t> In some areas of the world, acid precipitation has damaged large areas of forest.</a:t>
            </a:r>
          </a:p>
          <a:p>
            <a:pPr>
              <a:buClr>
                <a:srgbClr val="FFCC00"/>
              </a:buClr>
              <a:buFontTx/>
              <a:buChar char="•"/>
            </a:pPr>
            <a:endParaRPr lang="en-US" sz="2400">
              <a:solidFill>
                <a:schemeClr val="bg1"/>
              </a:solidFill>
            </a:endParaRPr>
          </a:p>
          <a:p>
            <a:pPr>
              <a:buClr>
                <a:srgbClr val="FFCC00"/>
              </a:buClr>
              <a:buFontTx/>
              <a:buChar char="•"/>
            </a:pPr>
            <a:r>
              <a:rPr lang="en-US" sz="2400">
                <a:solidFill>
                  <a:schemeClr val="bg1"/>
                </a:solidFill>
              </a:rPr>
              <a:t> </a:t>
            </a:r>
            <a:r>
              <a:rPr lang="en-US" sz="2400" b="1">
                <a:solidFill>
                  <a:srgbClr val="FFCC00"/>
                </a:solidFill>
              </a:rPr>
              <a:t>Acid Precipitation and Aquatic Ecosystems </a:t>
            </a:r>
            <a:r>
              <a:rPr lang="en-US" sz="2400" b="1">
                <a:solidFill>
                  <a:schemeClr val="bg1"/>
                </a:solidFill>
              </a:rPr>
              <a:t> </a:t>
            </a:r>
            <a:r>
              <a:rPr lang="en-US" sz="2400">
                <a:solidFill>
                  <a:schemeClr val="bg1"/>
                </a:solidFill>
              </a:rPr>
              <a:t>If acid precipitation increases the acidity of a lake or stream, aquatic plants, fish, and other aquatic organisms may die.</a:t>
            </a:r>
          </a:p>
        </p:txBody>
      </p:sp>
      <p:sp>
        <p:nvSpPr>
          <p:cNvPr id="164877" name="Rectangle 13"/>
          <p:cNvSpPr>
            <a:spLocks noChangeArrowheads="1"/>
          </p:cNvSpPr>
          <p:nvPr/>
        </p:nvSpPr>
        <p:spPr bwMode="auto">
          <a:xfrm>
            <a:off x="1133926" y="201613"/>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48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4876">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648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6"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Picture 2" descr="End-of-Slide_navy_button.jpg                                   0008B4D6&#10;Czeslaw HD                     BAC9BB27:"/>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48835" name="Text Box 3"/>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4  </a:t>
            </a:r>
            <a:r>
              <a:rPr lang="en-US" sz="2000" b="1">
                <a:solidFill>
                  <a:schemeClr val="bg1"/>
                </a:solidFill>
              </a:rPr>
              <a:t>Air Pollution</a:t>
            </a:r>
          </a:p>
        </p:txBody>
      </p:sp>
      <p:sp>
        <p:nvSpPr>
          <p:cNvPr id="248836" name="Rectangle 4"/>
          <p:cNvSpPr>
            <a:spLocks noChangeArrowheads="1"/>
          </p:cNvSpPr>
          <p:nvPr/>
        </p:nvSpPr>
        <p:spPr bwMode="auto">
          <a:xfrm>
            <a:off x="904875" y="1562100"/>
            <a:ext cx="7705725" cy="942975"/>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The Ozone Hole</a:t>
            </a:r>
            <a:endParaRPr lang="en-US" sz="2800">
              <a:solidFill>
                <a:srgbClr val="FFCC00"/>
              </a:solidFill>
            </a:endParaRPr>
          </a:p>
          <a:p>
            <a:endParaRPr lang="en-US" sz="2800" b="1">
              <a:solidFill>
                <a:srgbClr val="FFCC00"/>
              </a:solidFill>
            </a:endParaRPr>
          </a:p>
        </p:txBody>
      </p:sp>
      <p:sp>
        <p:nvSpPr>
          <p:cNvPr id="248837" name="Rectangle 5"/>
          <p:cNvSpPr>
            <a:spLocks noChangeArrowheads="1"/>
          </p:cNvSpPr>
          <p:nvPr/>
        </p:nvSpPr>
        <p:spPr bwMode="auto">
          <a:xfrm>
            <a:off x="904875" y="2247900"/>
            <a:ext cx="7620000" cy="3740150"/>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sz="2400" b="1">
                <a:solidFill>
                  <a:schemeClr val="bg1"/>
                </a:solidFill>
              </a:rPr>
              <a:t> </a:t>
            </a:r>
            <a:r>
              <a:rPr lang="en-US" sz="2400">
                <a:solidFill>
                  <a:schemeClr val="bg1"/>
                </a:solidFill>
              </a:rPr>
              <a:t>The Earth’s protective ozone layer is thinning over the Arctic and Antarctic regions.  These ozone holes allow more UV radiation, which damages genes and can cause skin cancer, to reach the earth’s surface.</a:t>
            </a:r>
            <a:endParaRPr lang="en-US" sz="2400"/>
          </a:p>
          <a:p>
            <a:pPr>
              <a:buClr>
                <a:srgbClr val="FFCC00"/>
              </a:buClr>
            </a:pPr>
            <a:endParaRPr lang="en-US" sz="2400"/>
          </a:p>
          <a:p>
            <a:pPr>
              <a:buClr>
                <a:srgbClr val="FFCC00"/>
              </a:buClr>
              <a:buFontTx/>
              <a:buChar char="•"/>
            </a:pPr>
            <a:r>
              <a:rPr lang="en-US" sz="2400"/>
              <a:t> </a:t>
            </a:r>
            <a:r>
              <a:rPr lang="en-US" sz="2400" b="1">
                <a:solidFill>
                  <a:srgbClr val="FFCC00"/>
                </a:solidFill>
              </a:rPr>
              <a:t>Cooperation to Reduce the Ozone Hole</a:t>
            </a:r>
            <a:r>
              <a:rPr lang="en-US" sz="2400"/>
              <a:t>  </a:t>
            </a:r>
            <a:r>
              <a:rPr lang="en-US" sz="2400">
                <a:solidFill>
                  <a:schemeClr val="bg1"/>
                </a:solidFill>
              </a:rPr>
              <a:t>In 1987, many nations agreed to reduce the use of CFCs, the chemicals that cause ozone depletion.  Because CFCs remain active for 60 to 120 years, however, it will take many years for the ozone layer to recover. </a:t>
            </a:r>
          </a:p>
        </p:txBody>
      </p:sp>
      <p:sp>
        <p:nvSpPr>
          <p:cNvPr id="248838" name="Rectangle 6"/>
          <p:cNvSpPr>
            <a:spLocks noChangeArrowheads="1"/>
          </p:cNvSpPr>
          <p:nvPr/>
        </p:nvSpPr>
        <p:spPr bwMode="auto">
          <a:xfrm>
            <a:off x="1133926" y="201613"/>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88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8837">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248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95" name="Rectangle 11"/>
          <p:cNvSpPr>
            <a:spLocks noChangeArrowheads="1"/>
          </p:cNvSpPr>
          <p:nvPr/>
        </p:nvSpPr>
        <p:spPr bwMode="auto">
          <a:xfrm>
            <a:off x="904875" y="1447800"/>
            <a:ext cx="6562725" cy="515938"/>
          </a:xfrm>
          <a:prstGeom prst="rect">
            <a:avLst/>
          </a:prstGeom>
          <a:noFill/>
          <a:ln w="12700">
            <a:noFill/>
            <a:miter lim="800000"/>
            <a:headEnd/>
            <a:tailEnd/>
          </a:ln>
          <a:effectLst/>
        </p:spPr>
        <p:txBody>
          <a:bodyPr lIns="90487" tIns="44450" rIns="90487" bIns="44450">
            <a:spAutoFit/>
          </a:bodyPr>
          <a:lstStyle/>
          <a:p>
            <a:pPr>
              <a:spcBef>
                <a:spcPct val="50000"/>
              </a:spcBef>
            </a:pPr>
            <a:r>
              <a:rPr lang="en-US" sz="2800" b="1">
                <a:solidFill>
                  <a:srgbClr val="FFCC00"/>
                </a:solidFill>
              </a:rPr>
              <a:t>Ozone and Ozone Holes</a:t>
            </a:r>
          </a:p>
        </p:txBody>
      </p:sp>
      <p:sp>
        <p:nvSpPr>
          <p:cNvPr id="195597" name="Rectangle 13"/>
          <p:cNvSpPr>
            <a:spLocks noChangeArrowheads="1"/>
          </p:cNvSpPr>
          <p:nvPr/>
        </p:nvSpPr>
        <p:spPr bwMode="auto">
          <a:xfrm>
            <a:off x="1133926" y="201613"/>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pic>
        <p:nvPicPr>
          <p:cNvPr id="195608" name="Picture 24" descr="End-of-Slide_navy_button.jpg                                   0008B4D6&#10;Czeslaw HD                     BAC9BB27:"/>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195611" name="Text Box 27"/>
          <p:cNvSpPr txBox="1">
            <a:spLocks noChangeArrowheads="1"/>
          </p:cNvSpPr>
          <p:nvPr/>
        </p:nvSpPr>
        <p:spPr bwMode="auto">
          <a:xfrm>
            <a:off x="3352800" y="136525"/>
            <a:ext cx="5105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4  </a:t>
            </a:r>
            <a:r>
              <a:rPr lang="en-US" sz="2000" b="1">
                <a:solidFill>
                  <a:schemeClr val="bg1"/>
                </a:solidFill>
              </a:rPr>
              <a:t>Air Pollution</a:t>
            </a:r>
          </a:p>
        </p:txBody>
      </p:sp>
      <p:sp>
        <p:nvSpPr>
          <p:cNvPr id="195612" name="Rectangle 28"/>
          <p:cNvSpPr>
            <a:spLocks noChangeArrowheads="1"/>
          </p:cNvSpPr>
          <p:nvPr/>
        </p:nvSpPr>
        <p:spPr bwMode="auto">
          <a:xfrm>
            <a:off x="1219200" y="1676400"/>
            <a:ext cx="7315200" cy="3444875"/>
          </a:xfrm>
          <a:prstGeom prst="rect">
            <a:avLst/>
          </a:prstGeom>
          <a:noFill/>
          <a:ln w="12700">
            <a:noFill/>
            <a:miter lim="800000"/>
            <a:headEnd/>
            <a:tailEnd/>
          </a:ln>
          <a:effectLst/>
        </p:spPr>
        <p:txBody>
          <a:bodyPr>
            <a:spAutoFit/>
          </a:bodyPr>
          <a:lstStyle/>
          <a:p>
            <a:endParaRPr lang="en-US" sz="2000" b="1">
              <a:solidFill>
                <a:schemeClr val="bg1"/>
              </a:solidFill>
            </a:endParaRPr>
          </a:p>
          <a:p>
            <a:endParaRPr lang="en-US" sz="2000" b="1">
              <a:solidFill>
                <a:schemeClr val="bg1"/>
              </a:solidFill>
            </a:endParaRPr>
          </a:p>
          <a:p>
            <a:r>
              <a:rPr lang="en-US" sz="2000" b="1">
                <a:solidFill>
                  <a:schemeClr val="bg1"/>
                </a:solidFill>
              </a:rPr>
              <a:t>Click below to watch the Visual Concept.</a:t>
            </a:r>
          </a:p>
          <a:p>
            <a:endParaRPr lang="en-US" sz="2000" b="1">
              <a:solidFill>
                <a:schemeClr val="bg1"/>
              </a:solidFill>
            </a:endParaRPr>
          </a:p>
          <a:p>
            <a:endParaRPr lang="en-US" sz="2000" b="1">
              <a:solidFill>
                <a:schemeClr val="bg1"/>
              </a:solidFill>
            </a:endParaRPr>
          </a:p>
          <a:p>
            <a:endParaRPr lang="en-US" sz="2000" b="1">
              <a:solidFill>
                <a:schemeClr val="bg1"/>
              </a:solidFill>
            </a:endParaRPr>
          </a:p>
          <a:p>
            <a:endParaRPr lang="en-US" sz="2000" b="1">
              <a:solidFill>
                <a:schemeClr val="bg1"/>
              </a:solidFill>
            </a:endParaRPr>
          </a:p>
          <a:p>
            <a:endParaRPr lang="en-US" sz="2000" b="1">
              <a:solidFill>
                <a:schemeClr val="bg1"/>
              </a:solidFill>
            </a:endParaRPr>
          </a:p>
          <a:p>
            <a:endParaRPr lang="en-US" sz="2000" b="1">
              <a:solidFill>
                <a:schemeClr val="bg1"/>
              </a:solidFill>
            </a:endParaRPr>
          </a:p>
          <a:p>
            <a:r>
              <a:rPr lang="en-US" sz="2000" b="1">
                <a:solidFill>
                  <a:schemeClr val="bg1"/>
                </a:solidFill>
              </a:rPr>
              <a:t>You may stop the video at any time by pressing </a:t>
            </a:r>
            <a:br>
              <a:rPr lang="en-US" sz="2000" b="1">
                <a:solidFill>
                  <a:schemeClr val="bg1"/>
                </a:solidFill>
              </a:rPr>
            </a:br>
            <a:r>
              <a:rPr lang="en-US" sz="2000" b="1">
                <a:solidFill>
                  <a:schemeClr val="bg1"/>
                </a:solidFill>
              </a:rPr>
              <a:t>the </a:t>
            </a:r>
            <a:r>
              <a:rPr lang="en-US" sz="2000" b="1">
                <a:solidFill>
                  <a:srgbClr val="FFCC00"/>
                </a:solidFill>
              </a:rPr>
              <a:t>Esc </a:t>
            </a:r>
            <a:r>
              <a:rPr lang="en-US" sz="2000" b="1">
                <a:solidFill>
                  <a:schemeClr val="bg1"/>
                </a:solidFill>
              </a:rPr>
              <a:t>key.</a:t>
            </a:r>
          </a:p>
        </p:txBody>
      </p:sp>
      <p:pic>
        <p:nvPicPr>
          <p:cNvPr id="195613" name="Picture 29" descr="&#10;onebutton.jpg                                                  000E8620OS_Apps                        BAC9BB27:">
            <a:hlinkClick r:id="rId5"/>
          </p:cNvPr>
          <p:cNvPicPr>
            <a:picLocks noChangeAspect="1" noChangeArrowheads="1"/>
          </p:cNvPicPr>
          <p:nvPr/>
        </p:nvPicPr>
        <p:blipFill>
          <a:blip r:embed="rId6" cstate="print"/>
          <a:srcRect/>
          <a:stretch>
            <a:fillRect/>
          </a:stretch>
        </p:blipFill>
        <p:spPr bwMode="auto">
          <a:xfrm>
            <a:off x="2514600" y="3200400"/>
            <a:ext cx="3676650" cy="806450"/>
          </a:xfrm>
          <a:prstGeom prst="rect">
            <a:avLst/>
          </a:prstGeom>
          <a:noFill/>
        </p:spPr>
      </p:pic>
      <p:sp>
        <p:nvSpPr>
          <p:cNvPr id="195614" name="Rectangle 30"/>
          <p:cNvSpPr>
            <a:spLocks noChangeArrowheads="1"/>
          </p:cNvSpPr>
          <p:nvPr/>
        </p:nvSpPr>
        <p:spPr bwMode="auto">
          <a:xfrm>
            <a:off x="2676525" y="3379788"/>
            <a:ext cx="3352800" cy="366712"/>
          </a:xfrm>
          <a:prstGeom prst="rect">
            <a:avLst/>
          </a:prstGeom>
          <a:noFill/>
          <a:ln w="12700">
            <a:noFill/>
            <a:miter lim="800000"/>
            <a:headEnd/>
            <a:tailEnd/>
          </a:ln>
          <a:effectLst/>
        </p:spPr>
        <p:txBody>
          <a:bodyPr>
            <a:spAutoFit/>
          </a:bodyPr>
          <a:lstStyle/>
          <a:p>
            <a:pPr algn="ctr"/>
            <a:r>
              <a:rPr lang="en-US" sz="1800" b="1">
                <a:solidFill>
                  <a:srgbClr val="000099"/>
                </a:solidFill>
                <a:hlinkClick r:id="rId5"/>
              </a:rPr>
              <a:t>Visual Concept</a:t>
            </a:r>
            <a:endParaRPr lang="en-US" sz="1800" b="1">
              <a:solidFill>
                <a:srgbClr val="000099"/>
              </a:solidFill>
            </a:endParaRPr>
          </a:p>
        </p:txBody>
      </p:sp>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956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45" name="Picture 9" descr="End-of-Slide_navy_button.jpg                                   0008B4D6&#10;Czeslaw HD                     BAC9BB27:"/>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67946" name="Text Box 10"/>
          <p:cNvSpPr txBox="1">
            <a:spLocks noChangeArrowheads="1"/>
          </p:cNvSpPr>
          <p:nvPr/>
        </p:nvSpPr>
        <p:spPr bwMode="auto">
          <a:xfrm>
            <a:off x="3429000" y="152400"/>
            <a:ext cx="4343400" cy="7016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4  </a:t>
            </a:r>
            <a:r>
              <a:rPr lang="en-US" sz="2000" b="1">
                <a:solidFill>
                  <a:schemeClr val="bg1"/>
                </a:solidFill>
              </a:rPr>
              <a:t>Air Pollution</a:t>
            </a:r>
          </a:p>
          <a:p>
            <a:endParaRPr lang="en-US" sz="2000" b="1">
              <a:solidFill>
                <a:srgbClr val="FFCC00"/>
              </a:solidFill>
            </a:endParaRPr>
          </a:p>
        </p:txBody>
      </p:sp>
      <p:sp>
        <p:nvSpPr>
          <p:cNvPr id="167947" name="Rectangle 11"/>
          <p:cNvSpPr>
            <a:spLocks noChangeArrowheads="1"/>
          </p:cNvSpPr>
          <p:nvPr/>
        </p:nvSpPr>
        <p:spPr bwMode="auto">
          <a:xfrm>
            <a:off x="904875" y="1666875"/>
            <a:ext cx="77057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Air Pollution and Human Health</a:t>
            </a:r>
          </a:p>
        </p:txBody>
      </p:sp>
      <p:sp>
        <p:nvSpPr>
          <p:cNvPr id="167948" name="Rectangle 12"/>
          <p:cNvSpPr>
            <a:spLocks noChangeArrowheads="1"/>
          </p:cNvSpPr>
          <p:nvPr/>
        </p:nvSpPr>
        <p:spPr bwMode="auto">
          <a:xfrm>
            <a:off x="904875" y="2460625"/>
            <a:ext cx="7705725" cy="2644775"/>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sz="2400" b="1"/>
              <a:t> </a:t>
            </a:r>
            <a:r>
              <a:rPr lang="en-US" sz="2400" b="1">
                <a:solidFill>
                  <a:srgbClr val="FFCC00"/>
                </a:solidFill>
              </a:rPr>
              <a:t>Short-Term Effects</a:t>
            </a:r>
            <a:r>
              <a:rPr lang="en-US" sz="2400">
                <a:solidFill>
                  <a:schemeClr val="bg1"/>
                </a:solidFill>
              </a:rPr>
              <a:t> of air pollution, such as coughing, headaches, and eye irritation can be avoided by staying indoors on days when the air quality is poor.</a:t>
            </a:r>
          </a:p>
          <a:p>
            <a:pPr>
              <a:buClr>
                <a:srgbClr val="FFCC00"/>
              </a:buClr>
              <a:buFontTx/>
              <a:buChar char="•"/>
            </a:pPr>
            <a:endParaRPr lang="en-US" sz="2400">
              <a:solidFill>
                <a:schemeClr val="bg1"/>
              </a:solidFill>
            </a:endParaRPr>
          </a:p>
          <a:p>
            <a:pPr>
              <a:buClr>
                <a:srgbClr val="FFCC00"/>
              </a:buClr>
              <a:buFontTx/>
              <a:buChar char="•"/>
            </a:pPr>
            <a:r>
              <a:rPr lang="en-US" sz="2400" b="1">
                <a:solidFill>
                  <a:schemeClr val="bg1"/>
                </a:solidFill>
              </a:rPr>
              <a:t> </a:t>
            </a:r>
            <a:r>
              <a:rPr lang="en-US" sz="2400" b="1">
                <a:solidFill>
                  <a:srgbClr val="FFCC00"/>
                </a:solidFill>
              </a:rPr>
              <a:t>Long-Term Effects</a:t>
            </a:r>
            <a:r>
              <a:rPr lang="en-US" sz="2400">
                <a:solidFill>
                  <a:schemeClr val="bg1"/>
                </a:solidFill>
              </a:rPr>
              <a:t> of air pollution, such as lung cancer, are particularly dangerous because they may not be noticed until many years after exposure.</a:t>
            </a:r>
          </a:p>
        </p:txBody>
      </p:sp>
      <p:sp>
        <p:nvSpPr>
          <p:cNvPr id="167949" name="Rectangle 13"/>
          <p:cNvSpPr>
            <a:spLocks noChangeArrowheads="1"/>
          </p:cNvSpPr>
          <p:nvPr/>
        </p:nvSpPr>
        <p:spPr bwMode="auto">
          <a:xfrm>
            <a:off x="1133926" y="201613"/>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79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7948">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67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8"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7" name="Picture 9" descr="End-of-Slide_navy_button.jpg                                   0008B4D6&#10;Czeslaw HD                     BAC9BB27:"/>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30058" name="Text Box 10"/>
          <p:cNvSpPr txBox="1">
            <a:spLocks noChangeArrowheads="1"/>
          </p:cNvSpPr>
          <p:nvPr/>
        </p:nvSpPr>
        <p:spPr bwMode="auto">
          <a:xfrm>
            <a:off x="3429000" y="0"/>
            <a:ext cx="4343400" cy="7016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1  </a:t>
            </a:r>
            <a:r>
              <a:rPr lang="en-US" sz="2000" b="1">
                <a:solidFill>
                  <a:schemeClr val="bg1"/>
                </a:solidFill>
              </a:rPr>
              <a:t>Characteristics of the  Atmosphere</a:t>
            </a:r>
            <a:endParaRPr lang="en-US" sz="2000" b="1">
              <a:solidFill>
                <a:srgbClr val="FFCC00"/>
              </a:solidFill>
            </a:endParaRPr>
          </a:p>
        </p:txBody>
      </p:sp>
      <p:sp>
        <p:nvSpPr>
          <p:cNvPr id="130059" name="Rectangle 11"/>
          <p:cNvSpPr>
            <a:spLocks noChangeArrowheads="1"/>
          </p:cNvSpPr>
          <p:nvPr/>
        </p:nvSpPr>
        <p:spPr bwMode="auto">
          <a:xfrm>
            <a:off x="904875" y="1439863"/>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Objectives</a:t>
            </a:r>
            <a:endParaRPr lang="en-US" sz="2800">
              <a:solidFill>
                <a:srgbClr val="FFCC00"/>
              </a:solidFill>
            </a:endParaRPr>
          </a:p>
        </p:txBody>
      </p:sp>
      <p:sp>
        <p:nvSpPr>
          <p:cNvPr id="130060" name="Rectangle 12"/>
          <p:cNvSpPr>
            <a:spLocks noChangeArrowheads="1"/>
          </p:cNvSpPr>
          <p:nvPr/>
        </p:nvSpPr>
        <p:spPr bwMode="auto">
          <a:xfrm>
            <a:off x="904875" y="2201863"/>
            <a:ext cx="7620000" cy="3132137"/>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sz="2400" b="1"/>
              <a:t> </a:t>
            </a:r>
            <a:r>
              <a:rPr lang="en-US" sz="2400" b="1">
                <a:solidFill>
                  <a:srgbClr val="FFCC00"/>
                </a:solidFill>
              </a:rPr>
              <a:t>Describe</a:t>
            </a:r>
            <a:r>
              <a:rPr lang="en-US" sz="2400">
                <a:solidFill>
                  <a:schemeClr val="bg1"/>
                </a:solidFill>
              </a:rPr>
              <a:t> the composition of Earth’s atmosphere.</a:t>
            </a:r>
          </a:p>
          <a:p>
            <a:pPr>
              <a:buClr>
                <a:srgbClr val="FFCC00"/>
              </a:buClr>
            </a:pPr>
            <a:endParaRPr lang="en-US" sz="2400">
              <a:solidFill>
                <a:schemeClr val="bg1"/>
              </a:solidFill>
            </a:endParaRPr>
          </a:p>
          <a:p>
            <a:pPr>
              <a:buClr>
                <a:srgbClr val="FFCC00"/>
              </a:buClr>
              <a:buFontTx/>
              <a:buChar char="•"/>
            </a:pPr>
            <a:r>
              <a:rPr lang="en-US" sz="2400">
                <a:solidFill>
                  <a:schemeClr val="bg1"/>
                </a:solidFill>
              </a:rPr>
              <a:t> </a:t>
            </a:r>
            <a:r>
              <a:rPr lang="en-US" sz="2400" b="1">
                <a:solidFill>
                  <a:srgbClr val="FFCC00"/>
                </a:solidFill>
              </a:rPr>
              <a:t>Explain</a:t>
            </a:r>
            <a:r>
              <a:rPr lang="en-US" sz="2400">
                <a:solidFill>
                  <a:schemeClr val="bg1"/>
                </a:solidFill>
              </a:rPr>
              <a:t> why air pressure changes with altitude.</a:t>
            </a:r>
          </a:p>
          <a:p>
            <a:pPr>
              <a:buClr>
                <a:srgbClr val="FFCC00"/>
              </a:buClr>
              <a:buFontTx/>
              <a:buChar char="•"/>
            </a:pPr>
            <a:endParaRPr lang="en-US" sz="2400">
              <a:solidFill>
                <a:schemeClr val="bg1"/>
              </a:solidFill>
            </a:endParaRPr>
          </a:p>
          <a:p>
            <a:pPr>
              <a:buClr>
                <a:srgbClr val="FFCC00"/>
              </a:buClr>
              <a:buFontTx/>
              <a:buChar char="•"/>
            </a:pPr>
            <a:r>
              <a:rPr lang="en-US" sz="2400">
                <a:solidFill>
                  <a:schemeClr val="bg1"/>
                </a:solidFill>
              </a:rPr>
              <a:t> </a:t>
            </a:r>
            <a:r>
              <a:rPr lang="en-US" sz="2400" b="1">
                <a:solidFill>
                  <a:srgbClr val="FFCC00"/>
                </a:solidFill>
              </a:rPr>
              <a:t>Explain</a:t>
            </a:r>
            <a:r>
              <a:rPr lang="en-US" sz="2400">
                <a:solidFill>
                  <a:schemeClr val="bg1"/>
                </a:solidFill>
              </a:rPr>
              <a:t> how air temperature changes with atmospheric composition.</a:t>
            </a:r>
          </a:p>
          <a:p>
            <a:pPr>
              <a:buClr>
                <a:srgbClr val="FFCC00"/>
              </a:buClr>
            </a:pPr>
            <a:endParaRPr lang="en-US" sz="2400">
              <a:solidFill>
                <a:schemeClr val="bg1"/>
              </a:solidFill>
            </a:endParaRPr>
          </a:p>
          <a:p>
            <a:pPr>
              <a:buClr>
                <a:srgbClr val="FFCC00"/>
              </a:buClr>
              <a:buFontTx/>
              <a:buChar char="•"/>
            </a:pPr>
            <a:r>
              <a:rPr lang="en-US" sz="2400">
                <a:solidFill>
                  <a:schemeClr val="bg1"/>
                </a:solidFill>
              </a:rPr>
              <a:t> </a:t>
            </a:r>
            <a:r>
              <a:rPr lang="en-US" sz="2400" b="1">
                <a:solidFill>
                  <a:srgbClr val="FFCC00"/>
                </a:solidFill>
              </a:rPr>
              <a:t>Describe</a:t>
            </a:r>
            <a:r>
              <a:rPr lang="en-US" sz="2400">
                <a:solidFill>
                  <a:schemeClr val="bg1"/>
                </a:solidFill>
              </a:rPr>
              <a:t> the layers of the atmosphere.</a:t>
            </a:r>
            <a:endParaRPr lang="en-US" sz="800">
              <a:solidFill>
                <a:schemeClr val="bg1"/>
              </a:solidFill>
            </a:endParaRPr>
          </a:p>
          <a:p>
            <a:pPr>
              <a:buClr>
                <a:srgbClr val="FFCC00"/>
              </a:buClr>
              <a:buFontTx/>
              <a:buChar char="•"/>
            </a:pPr>
            <a:endParaRPr lang="en-US" sz="800">
              <a:solidFill>
                <a:schemeClr val="bg1"/>
              </a:solidFill>
            </a:endParaRPr>
          </a:p>
        </p:txBody>
      </p:sp>
      <p:sp>
        <p:nvSpPr>
          <p:cNvPr id="130061" name="Rectangle 13"/>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Tree>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9" name="Picture 9" descr="End-of-Slide_navy_button.jpg                                   0008B4D6&#10;Czeslaw HD                     BAC9BB27:"/>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68970" name="Text Box 10"/>
          <p:cNvSpPr txBox="1">
            <a:spLocks noChangeArrowheads="1"/>
          </p:cNvSpPr>
          <p:nvPr/>
        </p:nvSpPr>
        <p:spPr bwMode="auto">
          <a:xfrm>
            <a:off x="3429000" y="152400"/>
            <a:ext cx="4343400" cy="7016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4  </a:t>
            </a:r>
            <a:r>
              <a:rPr lang="en-US" sz="2000" b="1">
                <a:solidFill>
                  <a:schemeClr val="bg1"/>
                </a:solidFill>
              </a:rPr>
              <a:t>Air Pollution</a:t>
            </a:r>
          </a:p>
          <a:p>
            <a:endParaRPr lang="en-US" sz="2000" b="1">
              <a:solidFill>
                <a:srgbClr val="FFCC00"/>
              </a:solidFill>
            </a:endParaRPr>
          </a:p>
        </p:txBody>
      </p:sp>
      <p:sp>
        <p:nvSpPr>
          <p:cNvPr id="168971" name="Rectangle 11"/>
          <p:cNvSpPr>
            <a:spLocks noChangeArrowheads="1"/>
          </p:cNvSpPr>
          <p:nvPr/>
        </p:nvSpPr>
        <p:spPr bwMode="auto">
          <a:xfrm>
            <a:off x="904875" y="1454150"/>
            <a:ext cx="77057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Cleaning up Air Pollution</a:t>
            </a:r>
          </a:p>
        </p:txBody>
      </p:sp>
      <p:sp>
        <p:nvSpPr>
          <p:cNvPr id="168972" name="Rectangle 12"/>
          <p:cNvSpPr>
            <a:spLocks noChangeArrowheads="1"/>
          </p:cNvSpPr>
          <p:nvPr/>
        </p:nvSpPr>
        <p:spPr bwMode="auto">
          <a:xfrm>
            <a:off x="904875" y="2324100"/>
            <a:ext cx="7620000" cy="3740150"/>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sz="2400">
                <a:solidFill>
                  <a:schemeClr val="bg1"/>
                </a:solidFill>
              </a:rPr>
              <a:t> The EPA sets air quality standards to protect against the effects of air pollution on human health as well as on crops, vegetation, and buildings.</a:t>
            </a:r>
          </a:p>
          <a:p>
            <a:pPr>
              <a:buClr>
                <a:srgbClr val="FFCC00"/>
              </a:buClr>
              <a:buFontTx/>
              <a:buChar char="•"/>
            </a:pPr>
            <a:endParaRPr lang="en-US" sz="2400">
              <a:solidFill>
                <a:schemeClr val="bg1"/>
              </a:solidFill>
            </a:endParaRPr>
          </a:p>
          <a:p>
            <a:pPr>
              <a:buClr>
                <a:srgbClr val="FFCC00"/>
              </a:buClr>
              <a:buFontTx/>
              <a:buChar char="•"/>
            </a:pPr>
            <a:r>
              <a:rPr lang="en-US" sz="2400">
                <a:solidFill>
                  <a:schemeClr val="bg1"/>
                </a:solidFill>
              </a:rPr>
              <a:t> </a:t>
            </a:r>
            <a:r>
              <a:rPr lang="en-US" sz="2400" b="1">
                <a:solidFill>
                  <a:srgbClr val="FFCC00"/>
                </a:solidFill>
              </a:rPr>
              <a:t>Controlling Air Pollution from Industry</a:t>
            </a:r>
            <a:r>
              <a:rPr lang="en-US" sz="2400"/>
              <a:t>  </a:t>
            </a:r>
            <a:r>
              <a:rPr lang="en-US" sz="2400">
                <a:solidFill>
                  <a:schemeClr val="bg1"/>
                </a:solidFill>
              </a:rPr>
              <a:t>The Clean Air Act requires many industries to use pollution-control devices.</a:t>
            </a:r>
          </a:p>
          <a:p>
            <a:pPr>
              <a:buClr>
                <a:srgbClr val="FFCC00"/>
              </a:buClr>
              <a:buFontTx/>
              <a:buChar char="•"/>
            </a:pPr>
            <a:endParaRPr lang="en-US" sz="2400">
              <a:solidFill>
                <a:schemeClr val="bg1"/>
              </a:solidFill>
            </a:endParaRPr>
          </a:p>
          <a:p>
            <a:pPr>
              <a:buClr>
                <a:srgbClr val="FFCC00"/>
              </a:buClr>
              <a:buFontTx/>
              <a:buChar char="•"/>
            </a:pPr>
            <a:endParaRPr lang="en-US" sz="2400">
              <a:solidFill>
                <a:schemeClr val="bg1"/>
              </a:solidFill>
            </a:endParaRPr>
          </a:p>
          <a:p>
            <a:pPr>
              <a:buClr>
                <a:srgbClr val="FFCC00"/>
              </a:buClr>
              <a:buFontTx/>
              <a:buChar char="•"/>
            </a:pPr>
            <a:endParaRPr lang="en-US" sz="2400">
              <a:solidFill>
                <a:schemeClr val="bg1"/>
              </a:solidFill>
            </a:endParaRPr>
          </a:p>
        </p:txBody>
      </p:sp>
      <p:sp>
        <p:nvSpPr>
          <p:cNvPr id="168973" name="Rectangle 13"/>
          <p:cNvSpPr>
            <a:spLocks noChangeArrowheads="1"/>
          </p:cNvSpPr>
          <p:nvPr/>
        </p:nvSpPr>
        <p:spPr bwMode="auto">
          <a:xfrm>
            <a:off x="1133926" y="201613"/>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89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8972">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689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72"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93" name="Picture 9" descr="End-of-Slide_navy_button.jpg                                   0008B4D6&#10;Czeslaw HD                     BAC9BB27:"/>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69994" name="Text Box 10"/>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4  </a:t>
            </a:r>
            <a:r>
              <a:rPr lang="en-US" sz="2000" b="1">
                <a:solidFill>
                  <a:schemeClr val="bg1"/>
                </a:solidFill>
              </a:rPr>
              <a:t>Air Pollution</a:t>
            </a:r>
          </a:p>
        </p:txBody>
      </p:sp>
      <p:sp>
        <p:nvSpPr>
          <p:cNvPr id="169995" name="Rectangle 11"/>
          <p:cNvSpPr>
            <a:spLocks noChangeArrowheads="1"/>
          </p:cNvSpPr>
          <p:nvPr/>
        </p:nvSpPr>
        <p:spPr bwMode="auto">
          <a:xfrm>
            <a:off x="904875" y="1143000"/>
            <a:ext cx="77057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Reducing Air Pollution</a:t>
            </a:r>
          </a:p>
        </p:txBody>
      </p:sp>
      <p:sp>
        <p:nvSpPr>
          <p:cNvPr id="169996" name="Rectangle 12"/>
          <p:cNvSpPr>
            <a:spLocks noChangeArrowheads="1"/>
          </p:cNvSpPr>
          <p:nvPr/>
        </p:nvSpPr>
        <p:spPr bwMode="auto">
          <a:xfrm>
            <a:off x="904875" y="1876425"/>
            <a:ext cx="7620000" cy="4105275"/>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sz="2400" b="1">
                <a:solidFill>
                  <a:srgbClr val="FFCC00"/>
                </a:solidFill>
              </a:rPr>
              <a:t>  The Allowance Trading System</a:t>
            </a:r>
            <a:r>
              <a:rPr lang="en-US" sz="2400" b="1"/>
              <a:t>  </a:t>
            </a:r>
            <a:r>
              <a:rPr lang="en-US" sz="2400">
                <a:solidFill>
                  <a:schemeClr val="bg1"/>
                </a:solidFill>
              </a:rPr>
              <a:t>Companies are fined for exceeding limits and rewarded for low emissions.</a:t>
            </a:r>
          </a:p>
          <a:p>
            <a:pPr>
              <a:buClr>
                <a:srgbClr val="FFCC00"/>
              </a:buClr>
            </a:pPr>
            <a:endParaRPr lang="en-US" sz="2400"/>
          </a:p>
          <a:p>
            <a:pPr>
              <a:buClr>
                <a:srgbClr val="FFCC00"/>
              </a:buClr>
              <a:buFontTx/>
              <a:buChar char="•"/>
            </a:pPr>
            <a:r>
              <a:rPr lang="en-US" sz="2400" i="1">
                <a:solidFill>
                  <a:srgbClr val="FFCC00"/>
                </a:solidFill>
              </a:rPr>
              <a:t> </a:t>
            </a:r>
            <a:r>
              <a:rPr lang="en-US" sz="2400" b="1">
                <a:solidFill>
                  <a:srgbClr val="FFCC00"/>
                </a:solidFill>
              </a:rPr>
              <a:t>Reducing Motor Vehicle Emissions</a:t>
            </a:r>
            <a:r>
              <a:rPr lang="en-US" sz="2400" b="1"/>
              <a:t>  </a:t>
            </a:r>
            <a:r>
              <a:rPr lang="en-US" sz="2400">
                <a:solidFill>
                  <a:schemeClr val="bg1"/>
                </a:solidFill>
              </a:rPr>
              <a:t>The</a:t>
            </a:r>
            <a:r>
              <a:rPr lang="en-US" sz="2400" b="1">
                <a:solidFill>
                  <a:schemeClr val="bg1"/>
                </a:solidFill>
              </a:rPr>
              <a:t> </a:t>
            </a:r>
            <a:r>
              <a:rPr lang="en-US" sz="2400">
                <a:solidFill>
                  <a:schemeClr val="bg1"/>
                </a:solidFill>
              </a:rPr>
              <a:t>EPA requires car makers to meet a certain standard for vehicle exhaust. New technology to reduce emissions is under development.</a:t>
            </a:r>
          </a:p>
          <a:p>
            <a:pPr>
              <a:buClr>
                <a:srgbClr val="FFCC00"/>
              </a:buClr>
              <a:buFontTx/>
              <a:buChar char="•"/>
            </a:pPr>
            <a:endParaRPr lang="en-US" sz="2400">
              <a:solidFill>
                <a:schemeClr val="bg1"/>
              </a:solidFill>
            </a:endParaRPr>
          </a:p>
          <a:p>
            <a:pPr>
              <a:buClr>
                <a:srgbClr val="FFCC00"/>
              </a:buClr>
              <a:buFontTx/>
              <a:buChar char="•"/>
            </a:pPr>
            <a:r>
              <a:rPr lang="en-US" sz="2400">
                <a:solidFill>
                  <a:schemeClr val="bg1"/>
                </a:solidFill>
              </a:rPr>
              <a:t> People can make choices to reduce air pollution, such as car-pooling and conserving electricity</a:t>
            </a:r>
            <a:r>
              <a:rPr lang="en-US" sz="2400" b="1">
                <a:solidFill>
                  <a:schemeClr val="bg1"/>
                </a:solidFill>
              </a:rPr>
              <a:t>.</a:t>
            </a:r>
            <a:endParaRPr lang="en-US" sz="800">
              <a:solidFill>
                <a:schemeClr val="bg1"/>
              </a:solidFill>
            </a:endParaRPr>
          </a:p>
        </p:txBody>
      </p:sp>
      <p:sp>
        <p:nvSpPr>
          <p:cNvPr id="169997" name="Rectangle 13"/>
          <p:cNvSpPr>
            <a:spLocks noChangeArrowheads="1"/>
          </p:cNvSpPr>
          <p:nvPr/>
        </p:nvSpPr>
        <p:spPr bwMode="auto">
          <a:xfrm>
            <a:off x="1133926" y="201613"/>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99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99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9996">
                                            <p:txEl>
                                              <p:pRg st="4" end="4"/>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499"/>
                                          </p:stCondLst>
                                        </p:cTn>
                                        <p:tgtEl>
                                          <p:spTgt spid="1699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6"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7" name="Picture 9" descr="End-of-Slide_navy_button.jpg                                   0008B4D6&#10;Czeslaw HD                     BAC9BB27:"/>
          <p:cNvPicPr>
            <a:picLocks noChangeAspect="1" noChangeArrowheads="1"/>
          </p:cNvPicPr>
          <p:nvPr/>
        </p:nvPicPr>
        <p:blipFill>
          <a:blip r:embed="rId3" cstate="print"/>
          <a:srcRect/>
          <a:stretch>
            <a:fillRect/>
          </a:stretch>
        </p:blipFill>
        <p:spPr bwMode="auto">
          <a:xfrm>
            <a:off x="8101013" y="5503863"/>
            <a:ext cx="585787" cy="595312"/>
          </a:xfrm>
          <a:prstGeom prst="rect">
            <a:avLst/>
          </a:prstGeom>
          <a:noFill/>
        </p:spPr>
      </p:pic>
      <p:sp>
        <p:nvSpPr>
          <p:cNvPr id="191498" name="Text Box 10"/>
          <p:cNvSpPr txBox="1">
            <a:spLocks noChangeArrowheads="1"/>
          </p:cNvSpPr>
          <p:nvPr/>
        </p:nvSpPr>
        <p:spPr bwMode="auto">
          <a:xfrm>
            <a:off x="3429000" y="155575"/>
            <a:ext cx="4672013" cy="396875"/>
          </a:xfrm>
          <a:prstGeom prst="rect">
            <a:avLst/>
          </a:prstGeom>
          <a:noFill/>
          <a:ln w="12700">
            <a:noFill/>
            <a:miter lim="800000"/>
            <a:headEnd/>
            <a:tailEnd/>
          </a:ln>
          <a:effectLst/>
        </p:spPr>
        <p:txBody>
          <a:bodyPr>
            <a:spAutoFit/>
          </a:bodyPr>
          <a:lstStyle/>
          <a:p>
            <a:r>
              <a:rPr lang="en-US" sz="2000" b="1">
                <a:solidFill>
                  <a:srgbClr val="FFCC00"/>
                </a:solidFill>
              </a:rPr>
              <a:t>The Atmosphere</a:t>
            </a:r>
          </a:p>
        </p:txBody>
      </p:sp>
      <p:sp>
        <p:nvSpPr>
          <p:cNvPr id="191499" name="Rectangle 11"/>
          <p:cNvSpPr>
            <a:spLocks noChangeArrowheads="1"/>
          </p:cNvSpPr>
          <p:nvPr/>
        </p:nvSpPr>
        <p:spPr bwMode="auto">
          <a:xfrm>
            <a:off x="904875" y="1541463"/>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Concept Map</a:t>
            </a:r>
            <a:endParaRPr lang="en-US" sz="2800">
              <a:solidFill>
                <a:srgbClr val="FFCC00"/>
              </a:solidFill>
            </a:endParaRPr>
          </a:p>
        </p:txBody>
      </p:sp>
      <p:sp>
        <p:nvSpPr>
          <p:cNvPr id="191500" name="Rectangle 12"/>
          <p:cNvSpPr>
            <a:spLocks noChangeArrowheads="1"/>
          </p:cNvSpPr>
          <p:nvPr/>
        </p:nvSpPr>
        <p:spPr bwMode="auto">
          <a:xfrm>
            <a:off x="904875" y="2228850"/>
            <a:ext cx="7705725" cy="819150"/>
          </a:xfrm>
          <a:prstGeom prst="rect">
            <a:avLst/>
          </a:prstGeom>
          <a:noFill/>
          <a:ln w="12700">
            <a:noFill/>
            <a:miter lim="800000"/>
            <a:headEnd/>
            <a:tailEnd/>
          </a:ln>
          <a:effectLst/>
        </p:spPr>
        <p:txBody>
          <a:bodyPr lIns="90487" tIns="44450" rIns="90487" bIns="44450">
            <a:spAutoFit/>
          </a:bodyPr>
          <a:lstStyle/>
          <a:p>
            <a:pPr>
              <a:buClr>
                <a:srgbClr val="FFCC00"/>
              </a:buClr>
            </a:pPr>
            <a:r>
              <a:rPr lang="en-US" sz="2400">
                <a:solidFill>
                  <a:schemeClr val="bg1"/>
                </a:solidFill>
                <a:cs typeface="Times New Roman" charset="0"/>
              </a:rPr>
              <a:t>Use the terms below to complete the concept map on the next slide.</a:t>
            </a:r>
            <a:endParaRPr lang="en-US" sz="2400">
              <a:solidFill>
                <a:schemeClr val="bg1"/>
              </a:solidFill>
              <a:cs typeface="Times" charset="0"/>
            </a:endParaRPr>
          </a:p>
        </p:txBody>
      </p:sp>
      <p:sp>
        <p:nvSpPr>
          <p:cNvPr id="191501" name="Rectangle 13"/>
          <p:cNvSpPr>
            <a:spLocks noChangeArrowheads="1"/>
          </p:cNvSpPr>
          <p:nvPr/>
        </p:nvSpPr>
        <p:spPr bwMode="auto">
          <a:xfrm>
            <a:off x="1133926" y="204788"/>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graphicFrame>
        <p:nvGraphicFramePr>
          <p:cNvPr id="191518" name="Group 30"/>
          <p:cNvGraphicFramePr>
            <a:graphicFrameLocks noGrp="1"/>
          </p:cNvGraphicFramePr>
          <p:nvPr/>
        </p:nvGraphicFramePr>
        <p:xfrm>
          <a:off x="914400" y="3352800"/>
          <a:ext cx="7296150" cy="2895601"/>
        </p:xfrm>
        <a:graphic>
          <a:graphicData uri="http://schemas.openxmlformats.org/drawingml/2006/table">
            <a:tbl>
              <a:tblPr/>
              <a:tblGrid>
                <a:gridCol w="3649663"/>
                <a:gridCol w="3646487"/>
              </a:tblGrid>
              <a:tr h="2376488">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rgbClr val="FFCC00"/>
                          </a:solidFill>
                          <a:effectLst/>
                          <a:latin typeface="Arial" charset="0"/>
                        </a:rPr>
                        <a:t>radiation </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rgbClr val="FFCC00"/>
                          </a:solidFill>
                          <a:effectLst/>
                          <a:latin typeface="Arial" charset="0"/>
                        </a:rPr>
                        <a:t>pressure</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rgbClr val="FFCC00"/>
                          </a:solidFill>
                          <a:effectLst/>
                          <a:latin typeface="Arial" charset="0"/>
                        </a:rPr>
                        <a:t>mesosphere</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rgbClr val="FFCC00"/>
                          </a:solidFill>
                          <a:effectLst/>
                          <a:latin typeface="Arial" charset="0"/>
                        </a:rPr>
                        <a:t>atmosphere</a:t>
                      </a:r>
                    </a:p>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400" b="1" i="0" u="none" strike="noStrike" cap="none" normalizeH="0" baseline="0" smtClean="0">
                        <a:ln>
                          <a:noFill/>
                        </a:ln>
                        <a:solidFill>
                          <a:srgbClr val="FFCC00"/>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rgbClr val="FFCC00"/>
                          </a:solidFill>
                          <a:effectLst/>
                          <a:latin typeface="Arial" charset="0"/>
                        </a:rPr>
                        <a:t>nitrogen </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rgbClr val="FFCC00"/>
                          </a:solidFill>
                          <a:effectLst/>
                          <a:latin typeface="Arial" charset="0"/>
                        </a:rPr>
                        <a:t>troposphere</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rgbClr val="FFCC00"/>
                          </a:solidFill>
                          <a:effectLst/>
                          <a:latin typeface="Arial" charset="0"/>
                        </a:rPr>
                        <a:t>oxygen</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rgbClr val="FFCC00"/>
                          </a:solidFill>
                          <a:effectLst/>
                          <a:latin typeface="Arial" charset="0"/>
                        </a:rPr>
                        <a:t>thermosphere</a:t>
                      </a:r>
                    </a:p>
                  </a:txBody>
                  <a:tcPr horzOverflow="overflow">
                    <a:lnL>
                      <a:noFill/>
                    </a:lnL>
                    <a:lnR cap="flat">
                      <a:noFill/>
                    </a:lnR>
                    <a:lnT cap="flat">
                      <a:noFill/>
                    </a:lnT>
                    <a:lnB>
                      <a:noFill/>
                    </a:lnB>
                    <a:lnTlToBr>
                      <a:noFill/>
                    </a:lnTlToBr>
                    <a:lnBlToTr>
                      <a:noFill/>
                    </a:lnBlToTr>
                    <a:noFill/>
                  </a:tcPr>
                </a:tc>
              </a:tr>
              <a:tr h="519113">
                <a:tc gridSpan="2">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smtClean="0">
                        <a:ln>
                          <a:noFill/>
                        </a:ln>
                        <a:solidFill>
                          <a:srgbClr val="FFCC00"/>
                        </a:solidFill>
                        <a:effectLst/>
                        <a:latin typeface="Times" charset="0"/>
                      </a:endParaRPr>
                    </a:p>
                  </a:txBody>
                  <a:tcPr horzOverflow="overflow">
                    <a:lnL cap="flat">
                      <a:noFill/>
                    </a:lnL>
                    <a:lnR cap="flat">
                      <a:noFill/>
                    </a:lnR>
                    <a:lnT>
                      <a:noFill/>
                    </a:lnT>
                    <a:lnB cap="flat">
                      <a:noFill/>
                    </a:lnB>
                    <a:lnTlToBr>
                      <a:noFill/>
                    </a:lnTlToBr>
                    <a:lnBlToTr>
                      <a:noFill/>
                    </a:lnBlToTr>
                    <a:noFill/>
                  </a:tcPr>
                </a:tc>
                <a:tc hMerge="1">
                  <a:txBody>
                    <a:bodyPr/>
                    <a:lstStyle/>
                    <a:p>
                      <a:endParaRPr lang="en-US"/>
                    </a:p>
                  </a:txBody>
                  <a:tcPr/>
                </a:tc>
              </a:tr>
            </a:tbl>
          </a:graphicData>
        </a:graphic>
      </p:graphicFrame>
    </p:spTree>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92521" name="Text Box 9"/>
          <p:cNvSpPr txBox="1">
            <a:spLocks noChangeArrowheads="1"/>
          </p:cNvSpPr>
          <p:nvPr/>
        </p:nvSpPr>
        <p:spPr bwMode="auto">
          <a:xfrm>
            <a:off x="3429000" y="152400"/>
            <a:ext cx="3886200" cy="396875"/>
          </a:xfrm>
          <a:prstGeom prst="rect">
            <a:avLst/>
          </a:prstGeom>
          <a:noFill/>
          <a:ln w="12700">
            <a:noFill/>
            <a:miter lim="800000"/>
            <a:headEnd/>
            <a:tailEnd/>
          </a:ln>
          <a:effectLst/>
        </p:spPr>
        <p:txBody>
          <a:bodyPr>
            <a:spAutoFit/>
          </a:bodyPr>
          <a:lstStyle/>
          <a:p>
            <a:r>
              <a:rPr lang="en-US" sz="2000" b="1">
                <a:solidFill>
                  <a:srgbClr val="FFCC00"/>
                </a:solidFill>
              </a:rPr>
              <a:t>Concept Map</a:t>
            </a:r>
          </a:p>
        </p:txBody>
      </p:sp>
      <p:sp>
        <p:nvSpPr>
          <p:cNvPr id="192522" name="Rectangle 10"/>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pic>
        <p:nvPicPr>
          <p:cNvPr id="192526" name="Picture 14" descr="015_CON_MAP_HST_OHT_EA_SE.jpg                                  0008BFB1Seagate                        BC5C1CAB:"/>
          <p:cNvPicPr>
            <a:picLocks noChangeAspect="1" noChangeArrowheads="1"/>
          </p:cNvPicPr>
          <p:nvPr/>
        </p:nvPicPr>
        <p:blipFill>
          <a:blip r:embed="rId4" cstate="print"/>
          <a:srcRect/>
          <a:stretch>
            <a:fillRect/>
          </a:stretch>
        </p:blipFill>
        <p:spPr bwMode="auto">
          <a:xfrm>
            <a:off x="2849563" y="1066800"/>
            <a:ext cx="3703637" cy="5051425"/>
          </a:xfrm>
          <a:prstGeom prst="rect">
            <a:avLst/>
          </a:prstGeom>
          <a:noFill/>
        </p:spPr>
      </p:pic>
    </p:spTree>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Picture 2" descr="End-of-Slide_navy_button.jpg                                   0008B4D6&#10;Czeslaw HD                     BAC9BB27:"/>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47811" name="Rectangle 3"/>
          <p:cNvSpPr>
            <a:spLocks noChangeArrowheads="1"/>
          </p:cNvSpPr>
          <p:nvPr/>
        </p:nvSpPr>
        <p:spPr bwMode="auto">
          <a:xfrm>
            <a:off x="1120775" y="1447800"/>
            <a:ext cx="5508625" cy="519113"/>
          </a:xfrm>
          <a:prstGeom prst="rect">
            <a:avLst/>
          </a:prstGeom>
          <a:noFill/>
          <a:ln w="12700">
            <a:noFill/>
            <a:miter lim="800000"/>
            <a:headEnd/>
            <a:tailEnd/>
          </a:ln>
          <a:effectLst/>
        </p:spPr>
        <p:txBody>
          <a:bodyPr>
            <a:spAutoFit/>
          </a:bodyPr>
          <a:lstStyle/>
          <a:p>
            <a:r>
              <a:rPr lang="en-US" sz="2800" b="1">
                <a:solidFill>
                  <a:srgbClr val="FFCC00"/>
                </a:solidFill>
              </a:rPr>
              <a:t>CNN Videos</a:t>
            </a:r>
          </a:p>
        </p:txBody>
      </p:sp>
      <p:sp>
        <p:nvSpPr>
          <p:cNvPr id="247812" name="Rectangle 4">
            <a:hlinkClick r:id="rId5"/>
          </p:cNvPr>
          <p:cNvSpPr>
            <a:spLocks noChangeArrowheads="1"/>
          </p:cNvSpPr>
          <p:nvPr/>
        </p:nvSpPr>
        <p:spPr bwMode="auto">
          <a:xfrm>
            <a:off x="838200" y="1984375"/>
            <a:ext cx="7181850" cy="454025"/>
          </a:xfrm>
          <a:prstGeom prst="rect">
            <a:avLst/>
          </a:prstGeom>
          <a:noFill/>
          <a:ln w="12700">
            <a:noFill/>
            <a:miter lim="800000"/>
            <a:headEnd/>
            <a:tailEnd/>
          </a:ln>
          <a:effectLst/>
        </p:spPr>
        <p:txBody>
          <a:bodyPr lIns="90487" tIns="44450" rIns="90487" bIns="44450">
            <a:spAutoFit/>
          </a:bodyPr>
          <a:lstStyle/>
          <a:p>
            <a:pPr>
              <a:buClr>
                <a:srgbClr val="FFCC00"/>
              </a:buClr>
              <a:buFont typeface="Times" charset="0"/>
              <a:buChar char="•"/>
            </a:pPr>
            <a:r>
              <a:rPr lang="en-US" sz="2400" b="1">
                <a:solidFill>
                  <a:srgbClr val="000099"/>
                </a:solidFill>
                <a:hlinkClick r:id="rId5"/>
              </a:rPr>
              <a:t> Eye on the Environment: Global Warming</a:t>
            </a:r>
            <a:endParaRPr lang="en-US" sz="2400" b="1">
              <a:solidFill>
                <a:srgbClr val="000099"/>
              </a:solidFill>
            </a:endParaRPr>
          </a:p>
        </p:txBody>
      </p:sp>
      <p:sp>
        <p:nvSpPr>
          <p:cNvPr id="247813" name="Rectangle 5">
            <a:hlinkClick r:id="rId6"/>
          </p:cNvPr>
          <p:cNvSpPr>
            <a:spLocks noChangeArrowheads="1"/>
          </p:cNvSpPr>
          <p:nvPr/>
        </p:nvSpPr>
        <p:spPr bwMode="auto">
          <a:xfrm>
            <a:off x="838200" y="2667000"/>
            <a:ext cx="7181850" cy="819150"/>
          </a:xfrm>
          <a:prstGeom prst="rect">
            <a:avLst/>
          </a:prstGeom>
          <a:noFill/>
          <a:ln w="12700">
            <a:noFill/>
            <a:miter lim="800000"/>
            <a:headEnd/>
            <a:tailEnd/>
          </a:ln>
          <a:effectLst/>
        </p:spPr>
        <p:txBody>
          <a:bodyPr lIns="90487" tIns="44450" rIns="90487" bIns="44450">
            <a:spAutoFit/>
          </a:bodyPr>
          <a:lstStyle/>
          <a:p>
            <a:pPr>
              <a:buClr>
                <a:srgbClr val="FFCC00"/>
              </a:buClr>
              <a:buFont typeface="Times" charset="0"/>
              <a:buChar char="•"/>
            </a:pPr>
            <a:r>
              <a:rPr lang="en-US" sz="2400" b="1">
                <a:solidFill>
                  <a:schemeClr val="bg1"/>
                </a:solidFill>
                <a:hlinkClick r:id="rId6"/>
              </a:rPr>
              <a:t> Eye on the Environment: CO</a:t>
            </a:r>
            <a:r>
              <a:rPr lang="en-US" sz="2400" b="1" baseline="-25000">
                <a:solidFill>
                  <a:schemeClr val="bg1"/>
                </a:solidFill>
                <a:hlinkClick r:id="rId6"/>
              </a:rPr>
              <a:t>2</a:t>
            </a:r>
            <a:r>
              <a:rPr lang="en-US" sz="2400" b="1">
                <a:solidFill>
                  <a:schemeClr val="bg1"/>
                </a:solidFill>
                <a:hlinkClick r:id="rId6"/>
              </a:rPr>
              <a:t> and the Artic Ocean</a:t>
            </a:r>
            <a:endParaRPr lang="en-US" sz="2400" b="1"/>
          </a:p>
        </p:txBody>
      </p:sp>
      <p:sp>
        <p:nvSpPr>
          <p:cNvPr id="247814" name="Rectangle 6">
            <a:hlinkClick r:id="rId7"/>
          </p:cNvPr>
          <p:cNvSpPr>
            <a:spLocks noChangeArrowheads="1"/>
          </p:cNvSpPr>
          <p:nvPr/>
        </p:nvSpPr>
        <p:spPr bwMode="auto">
          <a:xfrm>
            <a:off x="838200" y="3584575"/>
            <a:ext cx="7181850" cy="454025"/>
          </a:xfrm>
          <a:prstGeom prst="rect">
            <a:avLst/>
          </a:prstGeom>
          <a:noFill/>
          <a:ln w="12700">
            <a:noFill/>
            <a:miter lim="800000"/>
            <a:headEnd/>
            <a:tailEnd/>
          </a:ln>
          <a:effectLst/>
        </p:spPr>
        <p:txBody>
          <a:bodyPr lIns="90487" tIns="44450" rIns="90487" bIns="44450">
            <a:spAutoFit/>
          </a:bodyPr>
          <a:lstStyle/>
          <a:p>
            <a:pPr>
              <a:buClr>
                <a:srgbClr val="FFCC00"/>
              </a:buClr>
              <a:buFont typeface="Times" charset="0"/>
              <a:buChar char="•"/>
            </a:pPr>
            <a:r>
              <a:rPr lang="en-US" sz="2400" b="1">
                <a:solidFill>
                  <a:schemeClr val="bg1"/>
                </a:solidFill>
                <a:hlinkClick r:id="rId7"/>
              </a:rPr>
              <a:t> Multicultural Connections: China Coal</a:t>
            </a:r>
            <a:endParaRPr lang="en-US" sz="2400" b="1"/>
          </a:p>
        </p:txBody>
      </p:sp>
      <p:sp>
        <p:nvSpPr>
          <p:cNvPr id="247815" name="Text Box 7"/>
          <p:cNvSpPr txBox="1">
            <a:spLocks noChangeArrowheads="1"/>
          </p:cNvSpPr>
          <p:nvPr/>
        </p:nvSpPr>
        <p:spPr bwMode="auto">
          <a:xfrm>
            <a:off x="3429000" y="152400"/>
            <a:ext cx="3886200" cy="396875"/>
          </a:xfrm>
          <a:prstGeom prst="rect">
            <a:avLst/>
          </a:prstGeom>
          <a:noFill/>
          <a:ln w="12700">
            <a:noFill/>
            <a:miter lim="800000"/>
            <a:headEnd/>
            <a:tailEnd/>
          </a:ln>
          <a:effectLst/>
        </p:spPr>
        <p:txBody>
          <a:bodyPr>
            <a:spAutoFit/>
          </a:bodyPr>
          <a:lstStyle/>
          <a:p>
            <a:r>
              <a:rPr lang="en-US" sz="2000" b="1">
                <a:solidFill>
                  <a:srgbClr val="FFCC00"/>
                </a:solidFill>
              </a:rPr>
              <a:t>The Atmosphere</a:t>
            </a:r>
          </a:p>
        </p:txBody>
      </p:sp>
      <p:sp>
        <p:nvSpPr>
          <p:cNvPr id="247816" name="Rectangle 8"/>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247819" name="Rectangle 11">
            <a:hlinkClick r:id="rId8"/>
          </p:cNvPr>
          <p:cNvSpPr>
            <a:spLocks noChangeArrowheads="1"/>
          </p:cNvSpPr>
          <p:nvPr/>
        </p:nvSpPr>
        <p:spPr bwMode="auto">
          <a:xfrm>
            <a:off x="838200" y="4210050"/>
            <a:ext cx="7181850" cy="819150"/>
          </a:xfrm>
          <a:prstGeom prst="rect">
            <a:avLst/>
          </a:prstGeom>
          <a:noFill/>
          <a:ln w="12700">
            <a:noFill/>
            <a:miter lim="800000"/>
            <a:headEnd/>
            <a:tailEnd/>
          </a:ln>
          <a:effectLst/>
        </p:spPr>
        <p:txBody>
          <a:bodyPr lIns="90487" tIns="44450" rIns="90487" bIns="44450">
            <a:spAutoFit/>
          </a:bodyPr>
          <a:lstStyle/>
          <a:p>
            <a:pPr>
              <a:buClr>
                <a:srgbClr val="FFCC00"/>
              </a:buClr>
              <a:buFont typeface="Times" charset="0"/>
              <a:buChar char="•"/>
            </a:pPr>
            <a:r>
              <a:rPr lang="en-US" sz="2400" b="1">
                <a:solidFill>
                  <a:schemeClr val="bg1"/>
                </a:solidFill>
                <a:hlinkClick r:id="rId8"/>
              </a:rPr>
              <a:t> Scientists in Action: Tracking Mercury in the Everglades</a:t>
            </a:r>
            <a:endParaRPr lang="en-US" sz="2400" b="1"/>
          </a:p>
        </p:txBody>
      </p:sp>
      <p:sp>
        <p:nvSpPr>
          <p:cNvPr id="247820" name="Rectangle 12">
            <a:hlinkClick r:id="rId9"/>
          </p:cNvPr>
          <p:cNvSpPr>
            <a:spLocks noChangeArrowheads="1"/>
          </p:cNvSpPr>
          <p:nvPr/>
        </p:nvSpPr>
        <p:spPr bwMode="auto">
          <a:xfrm>
            <a:off x="914400" y="5184775"/>
            <a:ext cx="7181850" cy="454025"/>
          </a:xfrm>
          <a:prstGeom prst="rect">
            <a:avLst/>
          </a:prstGeom>
          <a:noFill/>
          <a:ln w="12700">
            <a:noFill/>
            <a:miter lim="800000"/>
            <a:headEnd/>
            <a:tailEnd/>
          </a:ln>
          <a:effectLst/>
        </p:spPr>
        <p:txBody>
          <a:bodyPr lIns="90487" tIns="44450" rIns="90487" bIns="44450">
            <a:spAutoFit/>
          </a:bodyPr>
          <a:lstStyle/>
          <a:p>
            <a:pPr>
              <a:buClr>
                <a:srgbClr val="FFCC00"/>
              </a:buClr>
              <a:buFont typeface="Times" charset="0"/>
              <a:buChar char="•"/>
            </a:pPr>
            <a:r>
              <a:rPr lang="en-US" sz="2400" b="1">
                <a:solidFill>
                  <a:schemeClr val="bg1"/>
                </a:solidFill>
                <a:hlinkClick r:id="rId7"/>
              </a:rPr>
              <a:t> Eye on the Environment: Hazy Days</a:t>
            </a:r>
            <a:endParaRPr lang="en-US" sz="2400" b="1"/>
          </a:p>
        </p:txBody>
      </p:sp>
    </p:spTree>
  </p:cSld>
  <p:clrMapOvr>
    <a:overrideClrMapping bg1="lt1" tx1="dk1" bg2="lt2" tx2="dk2" accent1="accent1" accent2="accent2" accent3="accent3" accent4="accent4" accent5="accent5" accent6="accent6" hlink="hlink" folHlink="folHlink"/>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9" name="Picture 9" descr="End-of-Slide_navy_button.jpg                                   0008B4D6&#10;Czeslaw HD                     BAC9BB27:"/>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99690" name="Rectangle 10"/>
          <p:cNvSpPr>
            <a:spLocks noChangeArrowheads="1"/>
          </p:cNvSpPr>
          <p:nvPr/>
        </p:nvSpPr>
        <p:spPr bwMode="auto">
          <a:xfrm>
            <a:off x="904875" y="2381250"/>
            <a:ext cx="77057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Reading</a:t>
            </a:r>
            <a:endParaRPr lang="en-US" sz="2800">
              <a:solidFill>
                <a:srgbClr val="FFCC00"/>
              </a:solidFill>
            </a:endParaRPr>
          </a:p>
        </p:txBody>
      </p:sp>
      <p:sp>
        <p:nvSpPr>
          <p:cNvPr id="199691" name="Rectangle 11"/>
          <p:cNvSpPr>
            <a:spLocks noChangeArrowheads="1"/>
          </p:cNvSpPr>
          <p:nvPr/>
        </p:nvSpPr>
        <p:spPr bwMode="auto">
          <a:xfrm>
            <a:off x="904875" y="3067050"/>
            <a:ext cx="7696200" cy="819150"/>
          </a:xfrm>
          <a:prstGeom prst="rect">
            <a:avLst/>
          </a:prstGeom>
          <a:noFill/>
          <a:ln w="12700">
            <a:noFill/>
            <a:miter lim="800000"/>
            <a:headEnd/>
            <a:tailEnd/>
          </a:ln>
          <a:effectLst/>
        </p:spPr>
        <p:txBody>
          <a:bodyPr lIns="90487" tIns="44450" rIns="90487" bIns="44450">
            <a:spAutoFit/>
          </a:bodyPr>
          <a:lstStyle/>
          <a:p>
            <a:pPr>
              <a:buClr>
                <a:srgbClr val="FFCC00"/>
              </a:buClr>
            </a:pPr>
            <a:r>
              <a:rPr lang="en-US" sz="2400">
                <a:solidFill>
                  <a:schemeClr val="bg1"/>
                </a:solidFill>
              </a:rPr>
              <a:t>Read each of the passages. Then, answer the questions that follow each passage.</a:t>
            </a:r>
            <a:endParaRPr lang="en-US" sz="2400" b="1">
              <a:solidFill>
                <a:schemeClr val="bg1"/>
              </a:solidFill>
            </a:endParaRPr>
          </a:p>
        </p:txBody>
      </p:sp>
      <p:sp>
        <p:nvSpPr>
          <p:cNvPr id="199692" name="Rectangle 12"/>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199694" name="Text Box 14"/>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Tree>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00713" name="Picture 9" descr="End-of-Slide_navy_button.jpg                                   0008B4D6&#10;Czeslaw HD                     BAC9BB27:"/>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00716" name="Rectangle 12"/>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200718" name="Text Box 14"/>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00719" name="Text Box 15"/>
          <p:cNvSpPr txBox="1">
            <a:spLocks noChangeArrowheads="1"/>
          </p:cNvSpPr>
          <p:nvPr/>
        </p:nvSpPr>
        <p:spPr bwMode="auto">
          <a:xfrm>
            <a:off x="914400" y="1143000"/>
            <a:ext cx="7261225" cy="4108450"/>
          </a:xfrm>
          <a:prstGeom prst="rect">
            <a:avLst/>
          </a:prstGeom>
          <a:noFill/>
          <a:ln w="12700">
            <a:noFill/>
            <a:miter lim="800000"/>
            <a:headEnd/>
            <a:tailEnd/>
          </a:ln>
          <a:effectLst/>
        </p:spPr>
        <p:txBody>
          <a:bodyPr>
            <a:spAutoFit/>
          </a:bodyPr>
          <a:lstStyle/>
          <a:p>
            <a:r>
              <a:rPr lang="en-US" sz="2400" b="1">
                <a:solidFill>
                  <a:srgbClr val="FFCC00"/>
                </a:solidFill>
              </a:rPr>
              <a:t>Passage 1</a:t>
            </a:r>
            <a:r>
              <a:rPr lang="en-US" sz="2400" b="1">
                <a:solidFill>
                  <a:schemeClr val="bg1"/>
                </a:solidFill>
              </a:rPr>
              <a:t> </a:t>
            </a:r>
            <a:r>
              <a:rPr lang="en-US" sz="2400">
                <a:solidFill>
                  <a:schemeClr val="bg1"/>
                </a:solidFill>
              </a:rPr>
              <a:t>An important part of the EPA’s Acid Rain Program is the allowance trading system, which is designed to reduce sulfur dioxide emissions. In this system, 1 ton of sulfur dioxide (SO</a:t>
            </a:r>
            <a:r>
              <a:rPr lang="en-US" sz="2400" baseline="-25000">
                <a:solidFill>
                  <a:schemeClr val="bg1"/>
                </a:solidFill>
              </a:rPr>
              <a:t>2</a:t>
            </a:r>
            <a:r>
              <a:rPr lang="en-US" sz="2400">
                <a:solidFill>
                  <a:schemeClr val="bg1"/>
                </a:solidFill>
              </a:rPr>
              <a:t> )emission is equivalent to one allowance. A limited number of allowances are allocated for each year. Companies purchase the allowances from the EPA and are allowed to produce as many tons of SO</a:t>
            </a:r>
            <a:r>
              <a:rPr lang="en-US" sz="2400" baseline="-25000">
                <a:solidFill>
                  <a:schemeClr val="bg1"/>
                </a:solidFill>
              </a:rPr>
              <a:t>2</a:t>
            </a:r>
            <a:r>
              <a:rPr lang="en-US" sz="2400">
                <a:solidFill>
                  <a:schemeClr val="bg1"/>
                </a:solidFill>
              </a:rPr>
              <a:t> as they have allowances for the year. </a:t>
            </a:r>
          </a:p>
          <a:p>
            <a:endParaRPr lang="en-US" sz="2400">
              <a:solidFill>
                <a:schemeClr val="bg1"/>
              </a:solidFill>
            </a:endParaRPr>
          </a:p>
          <a:p>
            <a:r>
              <a:rPr lang="en-US" sz="2400" i="1">
                <a:solidFill>
                  <a:srgbClr val="FFCC00"/>
                </a:solidFill>
              </a:rPr>
              <a:t>Continued on the next slide</a:t>
            </a:r>
            <a:endParaRPr lang="en-US" sz="2400" i="1">
              <a:solidFill>
                <a:schemeClr val="bg1"/>
              </a:solidFill>
            </a:endParaRPr>
          </a:p>
        </p:txBody>
      </p:sp>
    </p:spTree>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02761" name="Picture 9" descr="End-of-Slide_navy_button.jpg                                   0008B4D6&#10;Czeslaw HD                     BAC9BB27:"/>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02762" name="Rectangle 10"/>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202764"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02765" name="Text Box 13"/>
          <p:cNvSpPr txBox="1">
            <a:spLocks noChangeArrowheads="1"/>
          </p:cNvSpPr>
          <p:nvPr/>
        </p:nvSpPr>
        <p:spPr bwMode="auto">
          <a:xfrm>
            <a:off x="914400" y="1787525"/>
            <a:ext cx="7543800" cy="3013075"/>
          </a:xfrm>
          <a:prstGeom prst="rect">
            <a:avLst/>
          </a:prstGeom>
          <a:noFill/>
          <a:ln w="12700">
            <a:noFill/>
            <a:miter lim="800000"/>
            <a:headEnd/>
            <a:tailEnd/>
          </a:ln>
          <a:effectLst/>
        </p:spPr>
        <p:txBody>
          <a:bodyPr>
            <a:spAutoFit/>
          </a:bodyPr>
          <a:lstStyle/>
          <a:p>
            <a:r>
              <a:rPr lang="en-US" sz="2400" b="1">
                <a:solidFill>
                  <a:srgbClr val="FFCC00"/>
                </a:solidFill>
              </a:rPr>
              <a:t>Passage 1, </a:t>
            </a:r>
            <a:r>
              <a:rPr lang="en-US" sz="2400" i="1">
                <a:solidFill>
                  <a:srgbClr val="FFCC00"/>
                </a:solidFill>
              </a:rPr>
              <a:t>continued</a:t>
            </a:r>
            <a:r>
              <a:rPr lang="en-US" sz="2400" b="1">
                <a:solidFill>
                  <a:schemeClr val="bg1"/>
                </a:solidFill>
              </a:rPr>
              <a:t> </a:t>
            </a:r>
            <a:r>
              <a:rPr lang="en-US" sz="2400">
                <a:solidFill>
                  <a:schemeClr val="bg1"/>
                </a:solidFill>
              </a:rPr>
              <a:t>Companies can</a:t>
            </a:r>
            <a:r>
              <a:rPr lang="en-US" sz="2400" b="1">
                <a:solidFill>
                  <a:schemeClr val="bg1"/>
                </a:solidFill>
              </a:rPr>
              <a:t> </a:t>
            </a:r>
            <a:r>
              <a:rPr lang="en-US" sz="2400">
                <a:solidFill>
                  <a:schemeClr val="bg1"/>
                </a:solidFill>
              </a:rPr>
              <a:t>buy, sell, or trade allowances, but if they exceed their allowances, they must pay a fine. The system allows a company to determine the most cost-effective ways to comply with the Clean Air Act. A company can reduce emissions by using technology that conserves energy, using renewable energy sources, or updating its pollution-control devices and using low-sulfur fuels.</a:t>
            </a:r>
          </a:p>
        </p:txBody>
      </p:sp>
    </p:spTree>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03785" name="Picture 9" descr="End-of-Slide_navy_button.jpg                                   0008B4D6&#10;Czeslaw HD                     BAC9BB27:"/>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03786" name="Rectangle 10"/>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203788"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03789" name="Text Box 13"/>
          <p:cNvSpPr txBox="1">
            <a:spLocks noChangeArrowheads="1"/>
          </p:cNvSpPr>
          <p:nvPr/>
        </p:nvSpPr>
        <p:spPr bwMode="auto">
          <a:xfrm>
            <a:off x="914400" y="1620838"/>
            <a:ext cx="6937375" cy="3560762"/>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1. </a:t>
            </a:r>
            <a:r>
              <a:rPr lang="en-US" sz="2400">
                <a:solidFill>
                  <a:srgbClr val="FFCC00"/>
                </a:solidFill>
              </a:rPr>
              <a:t>According to the passage, which of the following methods can a company use to reduce emissions?</a:t>
            </a:r>
            <a:endParaRPr lang="en-US" sz="2400">
              <a:solidFill>
                <a:schemeClr val="bg1"/>
              </a:solidFill>
            </a:endParaRPr>
          </a:p>
          <a:p>
            <a:pPr>
              <a:spcAft>
                <a:spcPct val="50000"/>
              </a:spcAft>
            </a:pPr>
            <a:r>
              <a:rPr lang="en-US" sz="2400" b="1">
                <a:solidFill>
                  <a:srgbClr val="FFCC00"/>
                </a:solidFill>
              </a:rPr>
              <a:t>A</a:t>
            </a:r>
            <a:r>
              <a:rPr lang="en-US" sz="2400" b="1">
                <a:solidFill>
                  <a:schemeClr val="bg1"/>
                </a:solidFill>
              </a:rPr>
              <a:t> </a:t>
            </a:r>
            <a:r>
              <a:rPr lang="en-US" sz="2400">
                <a:solidFill>
                  <a:schemeClr val="bg1"/>
                </a:solidFill>
              </a:rPr>
              <a:t>preserving wildlife habitat</a:t>
            </a:r>
          </a:p>
          <a:p>
            <a:pPr>
              <a:spcAft>
                <a:spcPct val="50000"/>
              </a:spcAft>
            </a:pPr>
            <a:r>
              <a:rPr lang="en-US" sz="2400" b="1">
                <a:solidFill>
                  <a:srgbClr val="FFCC00"/>
                </a:solidFill>
              </a:rPr>
              <a:t>B</a:t>
            </a:r>
            <a:r>
              <a:rPr lang="en-US" sz="2400" b="1">
                <a:solidFill>
                  <a:schemeClr val="bg1"/>
                </a:solidFill>
              </a:rPr>
              <a:t> </a:t>
            </a:r>
            <a:r>
              <a:rPr lang="en-US" sz="2400">
                <a:solidFill>
                  <a:schemeClr val="bg1"/>
                </a:solidFill>
              </a:rPr>
              <a:t>lobbying Congress</a:t>
            </a:r>
          </a:p>
          <a:p>
            <a:pPr>
              <a:spcAft>
                <a:spcPct val="50000"/>
              </a:spcAft>
            </a:pPr>
            <a:r>
              <a:rPr lang="en-US" sz="2400" b="1">
                <a:solidFill>
                  <a:srgbClr val="FFCC00"/>
                </a:solidFill>
              </a:rPr>
              <a:t>C</a:t>
            </a:r>
            <a:r>
              <a:rPr lang="en-US" sz="2400" b="1">
                <a:solidFill>
                  <a:schemeClr val="bg1"/>
                </a:solidFill>
              </a:rPr>
              <a:t> </a:t>
            </a:r>
            <a:r>
              <a:rPr lang="en-US" sz="2400">
                <a:solidFill>
                  <a:schemeClr val="bg1"/>
                </a:solidFill>
              </a:rPr>
              <a:t>using high-sulfur fuels</a:t>
            </a:r>
          </a:p>
          <a:p>
            <a:pPr>
              <a:spcAft>
                <a:spcPct val="50000"/>
              </a:spcAft>
            </a:pPr>
            <a:r>
              <a:rPr lang="en-US" sz="2400" b="1">
                <a:solidFill>
                  <a:srgbClr val="FFCC00"/>
                </a:solidFill>
              </a:rPr>
              <a:t>D</a:t>
            </a:r>
            <a:r>
              <a:rPr lang="en-US" sz="2400" b="1">
                <a:solidFill>
                  <a:schemeClr val="bg1"/>
                </a:solidFill>
              </a:rPr>
              <a:t> </a:t>
            </a:r>
            <a:r>
              <a:rPr lang="en-US" sz="2400">
                <a:solidFill>
                  <a:schemeClr val="bg1"/>
                </a:solidFill>
              </a:rPr>
              <a:t>using technology that conserves energy</a:t>
            </a:r>
          </a:p>
        </p:txBody>
      </p:sp>
    </p:spTree>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06857" name="Picture 9" descr="End-of-Slide_navy_button.jpg                                   0008B4D6&#10;Czeslaw HD                     BAC9BB27:"/>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06858" name="Rectangle 10"/>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206860"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06861" name="Text Box 13"/>
          <p:cNvSpPr txBox="1">
            <a:spLocks noChangeArrowheads="1"/>
          </p:cNvSpPr>
          <p:nvPr/>
        </p:nvSpPr>
        <p:spPr bwMode="auto">
          <a:xfrm>
            <a:off x="914400" y="1620838"/>
            <a:ext cx="6937375" cy="3560762"/>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1. </a:t>
            </a:r>
            <a:r>
              <a:rPr lang="en-US" sz="2400">
                <a:solidFill>
                  <a:srgbClr val="FFCC00"/>
                </a:solidFill>
              </a:rPr>
              <a:t>According to the passage, which of the following methods can a company use to reduce emissions?</a:t>
            </a:r>
            <a:endParaRPr lang="en-US" sz="2400">
              <a:solidFill>
                <a:schemeClr val="bg1"/>
              </a:solidFill>
            </a:endParaRPr>
          </a:p>
          <a:p>
            <a:pPr>
              <a:spcAft>
                <a:spcPct val="50000"/>
              </a:spcAft>
            </a:pPr>
            <a:r>
              <a:rPr lang="en-US" sz="2400" b="1">
                <a:solidFill>
                  <a:srgbClr val="FFCC00"/>
                </a:solidFill>
              </a:rPr>
              <a:t>A</a:t>
            </a:r>
            <a:r>
              <a:rPr lang="en-US" sz="2400" b="1">
                <a:solidFill>
                  <a:schemeClr val="bg1"/>
                </a:solidFill>
              </a:rPr>
              <a:t> </a:t>
            </a:r>
            <a:r>
              <a:rPr lang="en-US" sz="2400">
                <a:solidFill>
                  <a:schemeClr val="bg1"/>
                </a:solidFill>
              </a:rPr>
              <a:t>preserving wildlife habitat</a:t>
            </a:r>
          </a:p>
          <a:p>
            <a:pPr>
              <a:spcAft>
                <a:spcPct val="50000"/>
              </a:spcAft>
            </a:pPr>
            <a:r>
              <a:rPr lang="en-US" sz="2400" b="1">
                <a:solidFill>
                  <a:srgbClr val="FFCC00"/>
                </a:solidFill>
              </a:rPr>
              <a:t>B</a:t>
            </a:r>
            <a:r>
              <a:rPr lang="en-US" sz="2400" b="1">
                <a:solidFill>
                  <a:schemeClr val="bg1"/>
                </a:solidFill>
              </a:rPr>
              <a:t> </a:t>
            </a:r>
            <a:r>
              <a:rPr lang="en-US" sz="2400">
                <a:solidFill>
                  <a:schemeClr val="bg1"/>
                </a:solidFill>
              </a:rPr>
              <a:t>lobbying Congress</a:t>
            </a:r>
          </a:p>
          <a:p>
            <a:pPr>
              <a:spcAft>
                <a:spcPct val="50000"/>
              </a:spcAft>
            </a:pPr>
            <a:r>
              <a:rPr lang="en-US" sz="2400" b="1">
                <a:solidFill>
                  <a:srgbClr val="FFCC00"/>
                </a:solidFill>
              </a:rPr>
              <a:t>C</a:t>
            </a:r>
            <a:r>
              <a:rPr lang="en-US" sz="2400" b="1">
                <a:solidFill>
                  <a:schemeClr val="bg1"/>
                </a:solidFill>
              </a:rPr>
              <a:t> </a:t>
            </a:r>
            <a:r>
              <a:rPr lang="en-US" sz="2400">
                <a:solidFill>
                  <a:schemeClr val="bg1"/>
                </a:solidFill>
              </a:rPr>
              <a:t>using high-sulfur fuels</a:t>
            </a:r>
          </a:p>
          <a:p>
            <a:pPr>
              <a:spcAft>
                <a:spcPct val="50000"/>
              </a:spcAft>
            </a:pPr>
            <a:r>
              <a:rPr lang="en-US" sz="2400" b="1">
                <a:solidFill>
                  <a:srgbClr val="FFCC00"/>
                </a:solidFill>
              </a:rPr>
              <a:t>D</a:t>
            </a:r>
            <a:r>
              <a:rPr lang="en-US" sz="2400" b="1">
                <a:solidFill>
                  <a:schemeClr val="bg1"/>
                </a:solidFill>
              </a:rPr>
              <a:t> </a:t>
            </a:r>
            <a:r>
              <a:rPr lang="en-US" sz="2400">
                <a:solidFill>
                  <a:srgbClr val="FFCC00"/>
                </a:solidFill>
              </a:rPr>
              <a:t>using technology that conserves energy</a:t>
            </a:r>
            <a:endParaRPr lang="en-US" sz="2400">
              <a:solidFill>
                <a:schemeClr val="bg1"/>
              </a:solidFill>
            </a:endParaRP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81" name="Picture 9" descr="End-of-Slide_navy_button.jpg                                   0008B4D6&#10;Czeslaw HD                     BAC9BB27:"/>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31082" name="Text Box 10"/>
          <p:cNvSpPr txBox="1">
            <a:spLocks noChangeArrowheads="1"/>
          </p:cNvSpPr>
          <p:nvPr/>
        </p:nvSpPr>
        <p:spPr bwMode="auto">
          <a:xfrm>
            <a:off x="3429000" y="0"/>
            <a:ext cx="4343400" cy="7016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1  </a:t>
            </a:r>
            <a:r>
              <a:rPr lang="en-US" sz="2000" b="1">
                <a:solidFill>
                  <a:schemeClr val="bg1"/>
                </a:solidFill>
              </a:rPr>
              <a:t>Characteristics of the  Atmosphere</a:t>
            </a:r>
            <a:endParaRPr lang="en-US" sz="2000" b="1">
              <a:solidFill>
                <a:srgbClr val="FFCC00"/>
              </a:solidFill>
            </a:endParaRPr>
          </a:p>
        </p:txBody>
      </p:sp>
      <p:sp>
        <p:nvSpPr>
          <p:cNvPr id="131083" name="Rectangle 11"/>
          <p:cNvSpPr>
            <a:spLocks noChangeArrowheads="1"/>
          </p:cNvSpPr>
          <p:nvPr/>
        </p:nvSpPr>
        <p:spPr bwMode="auto">
          <a:xfrm>
            <a:off x="904875" y="1266825"/>
            <a:ext cx="7705725" cy="942975"/>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The Composition of the Atmosphere</a:t>
            </a:r>
            <a:endParaRPr lang="en-US" sz="2800">
              <a:solidFill>
                <a:srgbClr val="FFCC00"/>
              </a:solidFill>
            </a:endParaRPr>
          </a:p>
          <a:p>
            <a:endParaRPr lang="en-US" sz="2800">
              <a:solidFill>
                <a:srgbClr val="FFCC00"/>
              </a:solidFill>
            </a:endParaRPr>
          </a:p>
        </p:txBody>
      </p:sp>
      <p:sp>
        <p:nvSpPr>
          <p:cNvPr id="131084" name="Rectangle 12"/>
          <p:cNvSpPr>
            <a:spLocks noChangeArrowheads="1"/>
          </p:cNvSpPr>
          <p:nvPr/>
        </p:nvSpPr>
        <p:spPr bwMode="auto">
          <a:xfrm>
            <a:off x="914400" y="2000250"/>
            <a:ext cx="7620000" cy="1428750"/>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sz="2400">
                <a:solidFill>
                  <a:schemeClr val="bg1"/>
                </a:solidFill>
              </a:rPr>
              <a:t> The atmosphere is made up mostly of nitrogen gas. Oxygen makes up a little more than 20% of the atmosphere.</a:t>
            </a:r>
          </a:p>
          <a:p>
            <a:pPr>
              <a:buClr>
                <a:srgbClr val="FFCC00"/>
              </a:buClr>
              <a:buFontTx/>
              <a:buChar char="•"/>
            </a:pPr>
            <a:endParaRPr lang="en-US" sz="800">
              <a:solidFill>
                <a:schemeClr val="bg1"/>
              </a:solidFill>
            </a:endParaRPr>
          </a:p>
          <a:p>
            <a:pPr>
              <a:buClr>
                <a:srgbClr val="FFCC00"/>
              </a:buClr>
              <a:buFontTx/>
              <a:buChar char="•"/>
            </a:pPr>
            <a:endParaRPr lang="en-US" sz="800">
              <a:solidFill>
                <a:schemeClr val="bg1"/>
              </a:solidFill>
            </a:endParaRPr>
          </a:p>
        </p:txBody>
      </p:sp>
      <p:sp>
        <p:nvSpPr>
          <p:cNvPr id="131085" name="Rectangle 13"/>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pic>
        <p:nvPicPr>
          <p:cNvPr id="131090" name="Picture 18" descr="HST-G7_Ch2_pg40_06.jpg                                         0008BFA0Seagate                        BC5C1CAB:"/>
          <p:cNvPicPr>
            <a:picLocks noChangeAspect="1" noChangeArrowheads="1"/>
          </p:cNvPicPr>
          <p:nvPr/>
        </p:nvPicPr>
        <p:blipFill>
          <a:blip r:embed="rId4" cstate="print"/>
          <a:srcRect/>
          <a:stretch>
            <a:fillRect/>
          </a:stretch>
        </p:blipFill>
        <p:spPr bwMode="auto">
          <a:xfrm>
            <a:off x="1666875" y="3276600"/>
            <a:ext cx="6019800" cy="2714625"/>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108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31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4"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04809" name="Picture 9" descr="End-of-Slide_navy_button.jpg                                   0008B4D6&#10;Czeslaw HD                     BAC9BB27:"/>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04810" name="Rectangle 10"/>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204812"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04813" name="Text Box 13"/>
          <p:cNvSpPr txBox="1">
            <a:spLocks noChangeArrowheads="1"/>
          </p:cNvSpPr>
          <p:nvPr/>
        </p:nvSpPr>
        <p:spPr bwMode="auto">
          <a:xfrm>
            <a:off x="914400" y="1893888"/>
            <a:ext cx="6937375" cy="2830512"/>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2. </a:t>
            </a:r>
            <a:r>
              <a:rPr lang="en-US" sz="2400">
                <a:solidFill>
                  <a:srgbClr val="FFCC00"/>
                </a:solidFill>
              </a:rPr>
              <a:t>In the passage, what does </a:t>
            </a:r>
            <a:r>
              <a:rPr lang="en-US" sz="2400" i="1">
                <a:solidFill>
                  <a:srgbClr val="FFCC00"/>
                </a:solidFill>
              </a:rPr>
              <a:t>allowance </a:t>
            </a:r>
            <a:r>
              <a:rPr lang="en-US" sz="2400">
                <a:solidFill>
                  <a:srgbClr val="FFCC00"/>
                </a:solidFill>
              </a:rPr>
              <a:t>mean?</a:t>
            </a:r>
          </a:p>
          <a:p>
            <a:pPr>
              <a:spcAft>
                <a:spcPct val="50000"/>
              </a:spcAft>
            </a:pPr>
            <a:r>
              <a:rPr lang="en-US" sz="2400" b="1">
                <a:solidFill>
                  <a:srgbClr val="FFCC00"/>
                </a:solidFill>
              </a:rPr>
              <a:t>F</a:t>
            </a:r>
            <a:r>
              <a:rPr lang="en-US" sz="2400" b="1">
                <a:solidFill>
                  <a:schemeClr val="bg1"/>
                </a:solidFill>
              </a:rPr>
              <a:t> </a:t>
            </a:r>
            <a:r>
              <a:rPr lang="en-US" sz="2400">
                <a:solidFill>
                  <a:schemeClr val="bg1"/>
                </a:solidFill>
              </a:rPr>
              <a:t>an allotment for a pollutant</a:t>
            </a:r>
          </a:p>
          <a:p>
            <a:pPr>
              <a:spcAft>
                <a:spcPct val="50000"/>
              </a:spcAft>
            </a:pPr>
            <a:r>
              <a:rPr lang="en-US" sz="2400" b="1">
                <a:solidFill>
                  <a:srgbClr val="FFCC00"/>
                </a:solidFill>
              </a:rPr>
              <a:t>G</a:t>
            </a:r>
            <a:r>
              <a:rPr lang="en-US" sz="2400" b="1">
                <a:solidFill>
                  <a:schemeClr val="bg1"/>
                </a:solidFill>
              </a:rPr>
              <a:t> </a:t>
            </a:r>
            <a:r>
              <a:rPr lang="en-US" sz="2400">
                <a:solidFill>
                  <a:schemeClr val="bg1"/>
                </a:solidFill>
              </a:rPr>
              <a:t>an allocation of money for reducing pollution</a:t>
            </a:r>
          </a:p>
          <a:p>
            <a:pPr>
              <a:spcAft>
                <a:spcPct val="50000"/>
              </a:spcAft>
            </a:pPr>
            <a:r>
              <a:rPr lang="en-US" sz="2400" b="1">
                <a:solidFill>
                  <a:srgbClr val="FFCC00"/>
                </a:solidFill>
              </a:rPr>
              <a:t>H</a:t>
            </a:r>
            <a:r>
              <a:rPr lang="en-US" sz="2400" b="1">
                <a:solidFill>
                  <a:schemeClr val="bg1"/>
                </a:solidFill>
              </a:rPr>
              <a:t> </a:t>
            </a:r>
            <a:r>
              <a:rPr lang="en-US" sz="2400">
                <a:solidFill>
                  <a:schemeClr val="bg1"/>
                </a:solidFill>
              </a:rPr>
              <a:t>an alleviation of pollution</a:t>
            </a:r>
          </a:p>
          <a:p>
            <a:pPr>
              <a:spcAft>
                <a:spcPct val="50000"/>
              </a:spcAft>
            </a:pPr>
            <a:r>
              <a:rPr lang="en-US" sz="2400" b="1">
                <a:solidFill>
                  <a:srgbClr val="FFCC00"/>
                </a:solidFill>
              </a:rPr>
              <a:t>I</a:t>
            </a:r>
            <a:r>
              <a:rPr lang="en-US" sz="2400" b="1">
                <a:solidFill>
                  <a:schemeClr val="bg1"/>
                </a:solidFill>
              </a:rPr>
              <a:t> </a:t>
            </a:r>
            <a:r>
              <a:rPr lang="en-US" sz="2400">
                <a:solidFill>
                  <a:schemeClr val="bg1"/>
                </a:solidFill>
              </a:rPr>
              <a:t>an allegation of pollution</a:t>
            </a:r>
          </a:p>
        </p:txBody>
      </p:sp>
    </p:spTree>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05833" name="Picture 9" descr="End-of-Slide_navy_button.jpg                                   0008B4D6&#10;Czeslaw HD                     BAC9BB27:"/>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05834" name="Rectangle 10"/>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205836"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05837" name="Text Box 13"/>
          <p:cNvSpPr txBox="1">
            <a:spLocks noChangeArrowheads="1"/>
          </p:cNvSpPr>
          <p:nvPr/>
        </p:nvSpPr>
        <p:spPr bwMode="auto">
          <a:xfrm>
            <a:off x="914400" y="1893888"/>
            <a:ext cx="6937375" cy="2830512"/>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2. </a:t>
            </a:r>
            <a:r>
              <a:rPr lang="en-US" sz="2400">
                <a:solidFill>
                  <a:srgbClr val="FFCC00"/>
                </a:solidFill>
              </a:rPr>
              <a:t>In the passage, what does </a:t>
            </a:r>
            <a:r>
              <a:rPr lang="en-US" sz="2400" i="1">
                <a:solidFill>
                  <a:srgbClr val="FFCC00"/>
                </a:solidFill>
              </a:rPr>
              <a:t>allowance </a:t>
            </a:r>
            <a:r>
              <a:rPr lang="en-US" sz="2400">
                <a:solidFill>
                  <a:srgbClr val="FFCC00"/>
                </a:solidFill>
              </a:rPr>
              <a:t>mean?</a:t>
            </a:r>
          </a:p>
          <a:p>
            <a:pPr>
              <a:spcAft>
                <a:spcPct val="50000"/>
              </a:spcAft>
            </a:pPr>
            <a:r>
              <a:rPr lang="en-US" sz="2400" b="1">
                <a:solidFill>
                  <a:srgbClr val="FFCC00"/>
                </a:solidFill>
              </a:rPr>
              <a:t>F</a:t>
            </a:r>
            <a:r>
              <a:rPr lang="en-US" sz="2400" b="1">
                <a:solidFill>
                  <a:schemeClr val="bg1"/>
                </a:solidFill>
              </a:rPr>
              <a:t> </a:t>
            </a:r>
            <a:r>
              <a:rPr lang="en-US" sz="2400">
                <a:solidFill>
                  <a:srgbClr val="FFCC00"/>
                </a:solidFill>
              </a:rPr>
              <a:t>an allotment for a pollutant</a:t>
            </a:r>
            <a:endParaRPr lang="en-US" sz="2400">
              <a:solidFill>
                <a:schemeClr val="bg1"/>
              </a:solidFill>
            </a:endParaRPr>
          </a:p>
          <a:p>
            <a:pPr>
              <a:spcAft>
                <a:spcPct val="50000"/>
              </a:spcAft>
            </a:pPr>
            <a:r>
              <a:rPr lang="en-US" sz="2400" b="1">
                <a:solidFill>
                  <a:srgbClr val="FFCC00"/>
                </a:solidFill>
              </a:rPr>
              <a:t>G</a:t>
            </a:r>
            <a:r>
              <a:rPr lang="en-US" sz="2400" b="1">
                <a:solidFill>
                  <a:schemeClr val="bg1"/>
                </a:solidFill>
              </a:rPr>
              <a:t> </a:t>
            </a:r>
            <a:r>
              <a:rPr lang="en-US" sz="2400">
                <a:solidFill>
                  <a:schemeClr val="bg1"/>
                </a:solidFill>
              </a:rPr>
              <a:t>an allocation of money for reducing pollution</a:t>
            </a:r>
          </a:p>
          <a:p>
            <a:pPr>
              <a:spcAft>
                <a:spcPct val="50000"/>
              </a:spcAft>
            </a:pPr>
            <a:r>
              <a:rPr lang="en-US" sz="2400" b="1">
                <a:solidFill>
                  <a:srgbClr val="FFCC00"/>
                </a:solidFill>
              </a:rPr>
              <a:t>H</a:t>
            </a:r>
            <a:r>
              <a:rPr lang="en-US" sz="2400" b="1">
                <a:solidFill>
                  <a:schemeClr val="bg1"/>
                </a:solidFill>
              </a:rPr>
              <a:t> </a:t>
            </a:r>
            <a:r>
              <a:rPr lang="en-US" sz="2400">
                <a:solidFill>
                  <a:schemeClr val="bg1"/>
                </a:solidFill>
              </a:rPr>
              <a:t>an alleviation of pollution</a:t>
            </a:r>
          </a:p>
          <a:p>
            <a:pPr>
              <a:spcAft>
                <a:spcPct val="50000"/>
              </a:spcAft>
            </a:pPr>
            <a:r>
              <a:rPr lang="en-US" sz="2400" b="1">
                <a:solidFill>
                  <a:srgbClr val="FFCC00"/>
                </a:solidFill>
              </a:rPr>
              <a:t>I</a:t>
            </a:r>
            <a:r>
              <a:rPr lang="en-US" sz="2400" b="1">
                <a:solidFill>
                  <a:schemeClr val="bg1"/>
                </a:solidFill>
              </a:rPr>
              <a:t> </a:t>
            </a:r>
            <a:r>
              <a:rPr lang="en-US" sz="2400">
                <a:solidFill>
                  <a:schemeClr val="bg1"/>
                </a:solidFill>
              </a:rPr>
              <a:t>an allegation of pollution</a:t>
            </a:r>
          </a:p>
        </p:txBody>
      </p:sp>
    </p:spTree>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08905" name="Picture 9" descr="End-of-Slide_navy_button.jpg                                   0008B4D6&#10;Czeslaw HD                     BAC9BB27:"/>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08906" name="Rectangle 10"/>
          <p:cNvSpPr>
            <a:spLocks noChangeArrowheads="1"/>
          </p:cNvSpPr>
          <p:nvPr/>
        </p:nvSpPr>
        <p:spPr bwMode="auto">
          <a:xfrm>
            <a:off x="1133926" y="201613"/>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208908"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08909" name="Text Box 13"/>
          <p:cNvSpPr txBox="1">
            <a:spLocks noChangeArrowheads="1"/>
          </p:cNvSpPr>
          <p:nvPr/>
        </p:nvSpPr>
        <p:spPr bwMode="auto">
          <a:xfrm>
            <a:off x="914400" y="1454150"/>
            <a:ext cx="6592888" cy="4108450"/>
          </a:xfrm>
          <a:prstGeom prst="rect">
            <a:avLst/>
          </a:prstGeom>
          <a:noFill/>
          <a:ln w="12700">
            <a:noFill/>
            <a:miter lim="800000"/>
            <a:headEnd/>
            <a:tailEnd/>
          </a:ln>
          <a:effectLst/>
        </p:spPr>
        <p:txBody>
          <a:bodyPr>
            <a:spAutoFit/>
          </a:bodyPr>
          <a:lstStyle/>
          <a:p>
            <a:r>
              <a:rPr lang="en-US" sz="2400" b="1">
                <a:solidFill>
                  <a:srgbClr val="FFCC00"/>
                </a:solidFill>
              </a:rPr>
              <a:t>Passage 2</a:t>
            </a:r>
            <a:r>
              <a:rPr lang="en-US" sz="2400" b="1">
                <a:solidFill>
                  <a:schemeClr val="bg1"/>
                </a:solidFill>
              </a:rPr>
              <a:t>  </a:t>
            </a:r>
            <a:r>
              <a:rPr lang="en-US" sz="2400">
                <a:solidFill>
                  <a:schemeClr val="bg1"/>
                </a:solidFill>
              </a:rPr>
              <a:t>The chinook, or “snow eater,” is a dry wind that blows down the eastern side of the Rocky Mountains from New Mexico to Alaska. Arapaho Indians gave the chinook its name because of its ability to melt large amounts of snow very quickly. Chinooks form when moist air is forced over a mountain range. The air cools as it rises. As the air cools, it releases moisture by raining or snowing. </a:t>
            </a:r>
          </a:p>
          <a:p>
            <a:endParaRPr lang="en-US" sz="2400">
              <a:solidFill>
                <a:schemeClr val="bg1"/>
              </a:solidFill>
            </a:endParaRPr>
          </a:p>
          <a:p>
            <a:r>
              <a:rPr lang="en-US" sz="2400" i="1">
                <a:solidFill>
                  <a:srgbClr val="FFCC00"/>
                </a:solidFill>
              </a:rPr>
              <a:t>Continued on the next slide</a:t>
            </a:r>
            <a:endParaRPr lang="en-US" sz="2400">
              <a:solidFill>
                <a:schemeClr val="bg1"/>
              </a:solidFill>
            </a:endParaRPr>
          </a:p>
        </p:txBody>
      </p:sp>
    </p:spTree>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09929" name="Picture 9" descr="End-of-Slide_navy_button.jpg                                   0008B4D6&#10;Czeslaw HD                     BAC9BB27:"/>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09930" name="Rectangle 10"/>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209932"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09933" name="Text Box 13"/>
          <p:cNvSpPr txBox="1">
            <a:spLocks noChangeArrowheads="1"/>
          </p:cNvSpPr>
          <p:nvPr/>
        </p:nvSpPr>
        <p:spPr bwMode="auto">
          <a:xfrm>
            <a:off x="914400" y="1530350"/>
            <a:ext cx="7165975" cy="4108450"/>
          </a:xfrm>
          <a:prstGeom prst="rect">
            <a:avLst/>
          </a:prstGeom>
          <a:noFill/>
          <a:ln w="12700">
            <a:noFill/>
            <a:miter lim="800000"/>
            <a:headEnd/>
            <a:tailEnd/>
          </a:ln>
          <a:effectLst/>
        </p:spPr>
        <p:txBody>
          <a:bodyPr>
            <a:spAutoFit/>
          </a:bodyPr>
          <a:lstStyle/>
          <a:p>
            <a:r>
              <a:rPr lang="en-US" sz="2400" b="1">
                <a:solidFill>
                  <a:srgbClr val="FFCC00"/>
                </a:solidFill>
              </a:rPr>
              <a:t>Passage 2, </a:t>
            </a:r>
            <a:r>
              <a:rPr lang="en-US" sz="2400" i="1">
                <a:solidFill>
                  <a:srgbClr val="FFCC00"/>
                </a:solidFill>
              </a:rPr>
              <a:t>continued</a:t>
            </a:r>
            <a:r>
              <a:rPr lang="en-US" sz="2400" b="1">
                <a:solidFill>
                  <a:schemeClr val="bg1"/>
                </a:solidFill>
              </a:rPr>
              <a:t> </a:t>
            </a:r>
            <a:r>
              <a:rPr lang="en-US" sz="2400">
                <a:solidFill>
                  <a:schemeClr val="bg1"/>
                </a:solidFill>
              </a:rPr>
              <a:t>As</a:t>
            </a:r>
            <a:r>
              <a:rPr lang="en-US" sz="2400" b="1">
                <a:solidFill>
                  <a:schemeClr val="bg1"/>
                </a:solidFill>
              </a:rPr>
              <a:t> </a:t>
            </a:r>
            <a:r>
              <a:rPr lang="en-US" sz="2400">
                <a:solidFill>
                  <a:schemeClr val="bg1"/>
                </a:solidFill>
              </a:rPr>
              <a:t>the dry air</a:t>
            </a:r>
            <a:r>
              <a:rPr lang="en-US" sz="2400" b="1">
                <a:solidFill>
                  <a:schemeClr val="bg1"/>
                </a:solidFill>
              </a:rPr>
              <a:t> </a:t>
            </a:r>
            <a:r>
              <a:rPr lang="en-US" sz="2400">
                <a:solidFill>
                  <a:schemeClr val="bg1"/>
                </a:solidFill>
              </a:rPr>
              <a:t>flows over the mountaintop, it compresses and heats the air below. The warm, dry wind that results is worthy of the name “snow eater” because it melts a half meter of snow in a few hours! The temperature change caused when a chinook rushes down a mountainside can also be dramatic. In 1943 in Spearfish, South Dakota, the temperature at 7:30 in the morning was –4°F. But two minutes later, a chinook caused the temperature to soar 49° to 45°F.</a:t>
            </a:r>
          </a:p>
        </p:txBody>
      </p:sp>
    </p:spTree>
  </p:cSld>
  <p:clrMapOvr>
    <a:masterClrMapping/>
  </p:clrMapOvr>
  <p:transition advClick="0"/>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10953" name="Picture 9" descr="End-of-Slide_navy_button.jpg                                   0008B4D6&#10;Czeslaw HD                     BAC9BB27:"/>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10954" name="Rectangle 10"/>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210956"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10957" name="Text Box 13"/>
          <p:cNvSpPr txBox="1">
            <a:spLocks noChangeArrowheads="1"/>
          </p:cNvSpPr>
          <p:nvPr/>
        </p:nvSpPr>
        <p:spPr bwMode="auto">
          <a:xfrm>
            <a:off x="914400" y="1287463"/>
            <a:ext cx="7165975" cy="4656137"/>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1. </a:t>
            </a:r>
            <a:r>
              <a:rPr lang="en-US" sz="2400">
                <a:solidFill>
                  <a:srgbClr val="FFCC00"/>
                </a:solidFill>
              </a:rPr>
              <a:t>Which of the following descriptions best explains why the chinook is called “the snow eater”?</a:t>
            </a:r>
          </a:p>
          <a:p>
            <a:pPr>
              <a:spcAft>
                <a:spcPct val="50000"/>
              </a:spcAft>
            </a:pPr>
            <a:r>
              <a:rPr lang="en-US" sz="2400" b="1">
                <a:solidFill>
                  <a:srgbClr val="FFCC00"/>
                </a:solidFill>
              </a:rPr>
              <a:t>A</a:t>
            </a:r>
            <a:r>
              <a:rPr lang="en-US" sz="2400" b="1">
                <a:solidFill>
                  <a:schemeClr val="bg1"/>
                </a:solidFill>
              </a:rPr>
              <a:t> </a:t>
            </a:r>
            <a:r>
              <a:rPr lang="en-US" sz="2400">
                <a:solidFill>
                  <a:schemeClr val="bg1"/>
                </a:solidFill>
              </a:rPr>
              <a:t>The chinook is so cold that it prevents the formation of snow in the atmosphere.</a:t>
            </a:r>
          </a:p>
          <a:p>
            <a:pPr>
              <a:spcAft>
                <a:spcPct val="50000"/>
              </a:spcAft>
            </a:pPr>
            <a:r>
              <a:rPr lang="en-US" sz="2400" b="1">
                <a:solidFill>
                  <a:srgbClr val="FFCC00"/>
                </a:solidFill>
              </a:rPr>
              <a:t>B</a:t>
            </a:r>
            <a:r>
              <a:rPr lang="en-US" sz="2400" b="1">
                <a:solidFill>
                  <a:schemeClr val="bg1"/>
                </a:solidFill>
              </a:rPr>
              <a:t> </a:t>
            </a:r>
            <a:r>
              <a:rPr lang="en-US" sz="2400">
                <a:solidFill>
                  <a:schemeClr val="bg1"/>
                </a:solidFill>
              </a:rPr>
              <a:t>The chinook is so warm that it prevents the formation of snow in the atmosphere.</a:t>
            </a:r>
          </a:p>
          <a:p>
            <a:pPr>
              <a:spcAft>
                <a:spcPct val="50000"/>
              </a:spcAft>
            </a:pPr>
            <a:r>
              <a:rPr lang="en-US" sz="2400" b="1">
                <a:solidFill>
                  <a:srgbClr val="FFCC00"/>
                </a:solidFill>
              </a:rPr>
              <a:t>C</a:t>
            </a:r>
            <a:r>
              <a:rPr lang="en-US" sz="2400" b="1">
                <a:solidFill>
                  <a:schemeClr val="bg1"/>
                </a:solidFill>
              </a:rPr>
              <a:t> </a:t>
            </a:r>
            <a:r>
              <a:rPr lang="en-US" sz="2400">
                <a:solidFill>
                  <a:schemeClr val="bg1"/>
                </a:solidFill>
              </a:rPr>
              <a:t>The chinook is a warm wind that has high humidity.</a:t>
            </a:r>
          </a:p>
          <a:p>
            <a:pPr>
              <a:spcAft>
                <a:spcPct val="50000"/>
              </a:spcAft>
            </a:pPr>
            <a:r>
              <a:rPr lang="en-US" sz="2400" b="1">
                <a:solidFill>
                  <a:srgbClr val="FFCC00"/>
                </a:solidFill>
              </a:rPr>
              <a:t>D</a:t>
            </a:r>
            <a:r>
              <a:rPr lang="en-US" sz="2400" b="1">
                <a:solidFill>
                  <a:schemeClr val="bg1"/>
                </a:solidFill>
              </a:rPr>
              <a:t> </a:t>
            </a:r>
            <a:r>
              <a:rPr lang="en-US" sz="2400">
                <a:solidFill>
                  <a:schemeClr val="bg1"/>
                </a:solidFill>
              </a:rPr>
              <a:t>The chinook is a warm wind that has low humidity.</a:t>
            </a:r>
          </a:p>
        </p:txBody>
      </p:sp>
    </p:spTree>
  </p:cSld>
  <p:clrMapOvr>
    <a:masterClrMapping/>
  </p:clrMapOvr>
  <p:transition advClick="0"/>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13001" name="Picture 9" descr="End-of-Slide_navy_button.jpg                                   0008B4D6&#10;Czeslaw HD                     BAC9BB27:"/>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13002" name="Rectangle 10"/>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213004"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13005" name="Text Box 13"/>
          <p:cNvSpPr txBox="1">
            <a:spLocks noChangeArrowheads="1"/>
          </p:cNvSpPr>
          <p:nvPr/>
        </p:nvSpPr>
        <p:spPr bwMode="auto">
          <a:xfrm>
            <a:off x="914400" y="1295400"/>
            <a:ext cx="7165975" cy="4656138"/>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1. </a:t>
            </a:r>
            <a:r>
              <a:rPr lang="en-US" sz="2400">
                <a:solidFill>
                  <a:srgbClr val="FFCC00"/>
                </a:solidFill>
              </a:rPr>
              <a:t>Which of the following descriptions best explains why the chinook is called “the snow eater”?</a:t>
            </a:r>
          </a:p>
          <a:p>
            <a:pPr>
              <a:spcAft>
                <a:spcPct val="50000"/>
              </a:spcAft>
            </a:pPr>
            <a:r>
              <a:rPr lang="en-US" sz="2400" b="1">
                <a:solidFill>
                  <a:srgbClr val="FFCC00"/>
                </a:solidFill>
              </a:rPr>
              <a:t>A</a:t>
            </a:r>
            <a:r>
              <a:rPr lang="en-US" sz="2400" b="1">
                <a:solidFill>
                  <a:schemeClr val="bg1"/>
                </a:solidFill>
              </a:rPr>
              <a:t> </a:t>
            </a:r>
            <a:r>
              <a:rPr lang="en-US" sz="2400">
                <a:solidFill>
                  <a:schemeClr val="bg1"/>
                </a:solidFill>
              </a:rPr>
              <a:t>The chinook is so cold that it prevents the formation of snow in the atmosphere.</a:t>
            </a:r>
          </a:p>
          <a:p>
            <a:pPr>
              <a:spcAft>
                <a:spcPct val="50000"/>
              </a:spcAft>
            </a:pPr>
            <a:r>
              <a:rPr lang="en-US" sz="2400" b="1">
                <a:solidFill>
                  <a:srgbClr val="FFCC00"/>
                </a:solidFill>
              </a:rPr>
              <a:t>B</a:t>
            </a:r>
            <a:r>
              <a:rPr lang="en-US" sz="2400" b="1">
                <a:solidFill>
                  <a:schemeClr val="bg1"/>
                </a:solidFill>
              </a:rPr>
              <a:t> </a:t>
            </a:r>
            <a:r>
              <a:rPr lang="en-US" sz="2400">
                <a:solidFill>
                  <a:schemeClr val="bg1"/>
                </a:solidFill>
              </a:rPr>
              <a:t>The chinook is so warm that it prevents the formation of snow in the atmosphere.</a:t>
            </a:r>
          </a:p>
          <a:p>
            <a:pPr>
              <a:spcAft>
                <a:spcPct val="50000"/>
              </a:spcAft>
            </a:pPr>
            <a:r>
              <a:rPr lang="en-US" sz="2400" b="1">
                <a:solidFill>
                  <a:srgbClr val="FFCC00"/>
                </a:solidFill>
              </a:rPr>
              <a:t>C</a:t>
            </a:r>
            <a:r>
              <a:rPr lang="en-US" sz="2400" b="1">
                <a:solidFill>
                  <a:schemeClr val="bg1"/>
                </a:solidFill>
              </a:rPr>
              <a:t> </a:t>
            </a:r>
            <a:r>
              <a:rPr lang="en-US" sz="2400">
                <a:solidFill>
                  <a:schemeClr val="bg1"/>
                </a:solidFill>
              </a:rPr>
              <a:t>The chinook is a warm wind that has high humidity.</a:t>
            </a:r>
          </a:p>
          <a:p>
            <a:pPr>
              <a:spcAft>
                <a:spcPct val="50000"/>
              </a:spcAft>
            </a:pPr>
            <a:r>
              <a:rPr lang="en-US" sz="2400" b="1">
                <a:solidFill>
                  <a:srgbClr val="FFCC00"/>
                </a:solidFill>
              </a:rPr>
              <a:t>D</a:t>
            </a:r>
            <a:r>
              <a:rPr lang="en-US" sz="2400" b="1">
                <a:solidFill>
                  <a:schemeClr val="bg1"/>
                </a:solidFill>
              </a:rPr>
              <a:t> </a:t>
            </a:r>
            <a:r>
              <a:rPr lang="en-US" sz="2400">
                <a:solidFill>
                  <a:srgbClr val="FFCC00"/>
                </a:solidFill>
              </a:rPr>
              <a:t>The chinook is a warm wind that has low humidity.</a:t>
            </a:r>
          </a:p>
        </p:txBody>
      </p:sp>
    </p:spTree>
  </p:cSld>
  <p:clrMapOvr>
    <a:masterClrMapping/>
  </p:clrMapOvr>
  <p:transition advClick="0"/>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11977" name="Picture 9" descr="End-of-Slide_navy_button.jpg                                   0008B4D6&#10;Czeslaw HD                     BAC9BB27:"/>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11978" name="Rectangle 10"/>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211980"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11981" name="Text Box 13"/>
          <p:cNvSpPr txBox="1">
            <a:spLocks noChangeArrowheads="1"/>
          </p:cNvSpPr>
          <p:nvPr/>
        </p:nvSpPr>
        <p:spPr bwMode="auto">
          <a:xfrm>
            <a:off x="935038" y="1676400"/>
            <a:ext cx="7165975" cy="3560763"/>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2. </a:t>
            </a:r>
            <a:r>
              <a:rPr lang="en-US" sz="2400">
                <a:solidFill>
                  <a:srgbClr val="FFCC00"/>
                </a:solidFill>
              </a:rPr>
              <a:t>According to the passage, at what time did the temperature reach 45°F in Spearfish, South Dakota?</a:t>
            </a:r>
          </a:p>
          <a:p>
            <a:pPr>
              <a:spcAft>
                <a:spcPct val="50000"/>
              </a:spcAft>
            </a:pPr>
            <a:r>
              <a:rPr lang="en-US" sz="2400" b="1">
                <a:solidFill>
                  <a:srgbClr val="FFCC00"/>
                </a:solidFill>
              </a:rPr>
              <a:t>F</a:t>
            </a:r>
            <a:r>
              <a:rPr lang="en-US" sz="2400" b="1">
                <a:solidFill>
                  <a:schemeClr val="bg1"/>
                </a:solidFill>
              </a:rPr>
              <a:t> </a:t>
            </a:r>
            <a:r>
              <a:rPr lang="en-US" sz="2400">
                <a:solidFill>
                  <a:schemeClr val="bg1"/>
                </a:solidFill>
              </a:rPr>
              <a:t>7:30 p.m.</a:t>
            </a:r>
          </a:p>
          <a:p>
            <a:pPr>
              <a:spcAft>
                <a:spcPct val="50000"/>
              </a:spcAft>
            </a:pPr>
            <a:r>
              <a:rPr lang="en-US" sz="2400" b="1">
                <a:solidFill>
                  <a:srgbClr val="FFCC00"/>
                </a:solidFill>
              </a:rPr>
              <a:t>G</a:t>
            </a:r>
            <a:r>
              <a:rPr lang="en-US" sz="2400" b="1">
                <a:solidFill>
                  <a:schemeClr val="bg1"/>
                </a:solidFill>
              </a:rPr>
              <a:t> </a:t>
            </a:r>
            <a:r>
              <a:rPr lang="en-US" sz="2400">
                <a:solidFill>
                  <a:schemeClr val="bg1"/>
                </a:solidFill>
              </a:rPr>
              <a:t>7:32 p.m.</a:t>
            </a:r>
          </a:p>
          <a:p>
            <a:pPr>
              <a:spcAft>
                <a:spcPct val="50000"/>
              </a:spcAft>
            </a:pPr>
            <a:r>
              <a:rPr lang="en-US" sz="2400" b="1">
                <a:solidFill>
                  <a:srgbClr val="FFCC00"/>
                </a:solidFill>
              </a:rPr>
              <a:t>H</a:t>
            </a:r>
            <a:r>
              <a:rPr lang="en-US" sz="2400" b="1">
                <a:solidFill>
                  <a:schemeClr val="bg1"/>
                </a:solidFill>
              </a:rPr>
              <a:t> </a:t>
            </a:r>
            <a:r>
              <a:rPr lang="en-US" sz="2400">
                <a:solidFill>
                  <a:schemeClr val="bg1"/>
                </a:solidFill>
              </a:rPr>
              <a:t>7:30 a.m.</a:t>
            </a:r>
          </a:p>
          <a:p>
            <a:pPr>
              <a:spcAft>
                <a:spcPct val="50000"/>
              </a:spcAft>
            </a:pPr>
            <a:r>
              <a:rPr lang="en-US" sz="2400" b="1">
                <a:solidFill>
                  <a:srgbClr val="FFCC00"/>
                </a:solidFill>
              </a:rPr>
              <a:t>I</a:t>
            </a:r>
            <a:r>
              <a:rPr lang="en-US" sz="2400" b="1">
                <a:solidFill>
                  <a:schemeClr val="bg1"/>
                </a:solidFill>
              </a:rPr>
              <a:t> </a:t>
            </a:r>
            <a:r>
              <a:rPr lang="en-US" sz="2400">
                <a:solidFill>
                  <a:schemeClr val="bg1"/>
                </a:solidFill>
              </a:rPr>
              <a:t>7:32 a.m.</a:t>
            </a:r>
          </a:p>
        </p:txBody>
      </p:sp>
    </p:spTree>
  </p:cSld>
  <p:clrMapOvr>
    <a:masterClrMapping/>
  </p:clrMapOvr>
  <p:transition advClick="0"/>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14025" name="Picture 9" descr="End-of-Slide_navy_button.jpg                                   0008B4D6&#10;Czeslaw HD                     BAC9BB27:"/>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14026" name="Rectangle 10"/>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214028"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14029" name="Text Box 13"/>
          <p:cNvSpPr txBox="1">
            <a:spLocks noChangeArrowheads="1"/>
          </p:cNvSpPr>
          <p:nvPr/>
        </p:nvSpPr>
        <p:spPr bwMode="auto">
          <a:xfrm>
            <a:off x="935038" y="1697038"/>
            <a:ext cx="7165975" cy="3560762"/>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2. </a:t>
            </a:r>
            <a:r>
              <a:rPr lang="en-US" sz="2400">
                <a:solidFill>
                  <a:srgbClr val="FFCC00"/>
                </a:solidFill>
              </a:rPr>
              <a:t>According to the passage, at what time did the temperature reach 45°F in Spearfish, South Dakota?</a:t>
            </a:r>
          </a:p>
          <a:p>
            <a:pPr>
              <a:spcAft>
                <a:spcPct val="50000"/>
              </a:spcAft>
            </a:pPr>
            <a:r>
              <a:rPr lang="en-US" sz="2400" b="1">
                <a:solidFill>
                  <a:srgbClr val="FFCC00"/>
                </a:solidFill>
              </a:rPr>
              <a:t>F</a:t>
            </a:r>
            <a:r>
              <a:rPr lang="en-US" sz="2400" b="1">
                <a:solidFill>
                  <a:schemeClr val="bg1"/>
                </a:solidFill>
              </a:rPr>
              <a:t> </a:t>
            </a:r>
            <a:r>
              <a:rPr lang="en-US" sz="2400">
                <a:solidFill>
                  <a:schemeClr val="bg1"/>
                </a:solidFill>
              </a:rPr>
              <a:t>7:30 p.m.</a:t>
            </a:r>
          </a:p>
          <a:p>
            <a:pPr>
              <a:spcAft>
                <a:spcPct val="50000"/>
              </a:spcAft>
            </a:pPr>
            <a:r>
              <a:rPr lang="en-US" sz="2400" b="1">
                <a:solidFill>
                  <a:srgbClr val="FFCC00"/>
                </a:solidFill>
              </a:rPr>
              <a:t>G</a:t>
            </a:r>
            <a:r>
              <a:rPr lang="en-US" sz="2400" b="1">
                <a:solidFill>
                  <a:schemeClr val="bg1"/>
                </a:solidFill>
              </a:rPr>
              <a:t> </a:t>
            </a:r>
            <a:r>
              <a:rPr lang="en-US" sz="2400">
                <a:solidFill>
                  <a:schemeClr val="bg1"/>
                </a:solidFill>
              </a:rPr>
              <a:t>7:32 p.m.</a:t>
            </a:r>
          </a:p>
          <a:p>
            <a:pPr>
              <a:spcAft>
                <a:spcPct val="50000"/>
              </a:spcAft>
            </a:pPr>
            <a:r>
              <a:rPr lang="en-US" sz="2400" b="1">
                <a:solidFill>
                  <a:srgbClr val="FFCC00"/>
                </a:solidFill>
              </a:rPr>
              <a:t>H</a:t>
            </a:r>
            <a:r>
              <a:rPr lang="en-US" sz="2400" b="1">
                <a:solidFill>
                  <a:schemeClr val="bg1"/>
                </a:solidFill>
              </a:rPr>
              <a:t> </a:t>
            </a:r>
            <a:r>
              <a:rPr lang="en-US" sz="2400">
                <a:solidFill>
                  <a:schemeClr val="bg1"/>
                </a:solidFill>
              </a:rPr>
              <a:t>7:30 a.m.</a:t>
            </a:r>
          </a:p>
          <a:p>
            <a:pPr>
              <a:spcAft>
                <a:spcPct val="50000"/>
              </a:spcAft>
            </a:pPr>
            <a:r>
              <a:rPr lang="en-US" sz="2400" b="1">
                <a:solidFill>
                  <a:srgbClr val="FFCC00"/>
                </a:solidFill>
              </a:rPr>
              <a:t>I</a:t>
            </a:r>
            <a:r>
              <a:rPr lang="en-US" sz="2400" b="1">
                <a:solidFill>
                  <a:schemeClr val="bg1"/>
                </a:solidFill>
              </a:rPr>
              <a:t> </a:t>
            </a:r>
            <a:r>
              <a:rPr lang="en-US" sz="2400">
                <a:solidFill>
                  <a:srgbClr val="FFCC00"/>
                </a:solidFill>
              </a:rPr>
              <a:t>7:32 a.m.</a:t>
            </a:r>
          </a:p>
        </p:txBody>
      </p:sp>
    </p:spTree>
  </p:cSld>
  <p:clrMapOvr>
    <a:masterClrMapping/>
  </p:clrMapOvr>
  <p:transition advClick="0"/>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16073" name="Picture 9" descr="End-of-Slide_navy_button.jpg                                   0008B4D6&#10;Czeslaw HD                     BAC9BB27:"/>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16074" name="Rectangle 10"/>
          <p:cNvSpPr>
            <a:spLocks noChangeArrowheads="1"/>
          </p:cNvSpPr>
          <p:nvPr/>
        </p:nvSpPr>
        <p:spPr bwMode="auto">
          <a:xfrm>
            <a:off x="904875" y="1219200"/>
            <a:ext cx="77057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Interpreting Graphics</a:t>
            </a:r>
            <a:endParaRPr lang="en-US" sz="2800">
              <a:solidFill>
                <a:srgbClr val="FFCC00"/>
              </a:solidFill>
            </a:endParaRPr>
          </a:p>
        </p:txBody>
      </p:sp>
      <p:sp>
        <p:nvSpPr>
          <p:cNvPr id="216075" name="Rectangle 11"/>
          <p:cNvSpPr>
            <a:spLocks noChangeArrowheads="1"/>
          </p:cNvSpPr>
          <p:nvPr/>
        </p:nvSpPr>
        <p:spPr bwMode="auto">
          <a:xfrm>
            <a:off x="914400" y="1905000"/>
            <a:ext cx="7696200" cy="819150"/>
          </a:xfrm>
          <a:prstGeom prst="rect">
            <a:avLst/>
          </a:prstGeom>
          <a:noFill/>
          <a:ln w="12700">
            <a:noFill/>
            <a:miter lim="800000"/>
            <a:headEnd/>
            <a:tailEnd/>
          </a:ln>
          <a:effectLst/>
        </p:spPr>
        <p:txBody>
          <a:bodyPr lIns="90487" tIns="44450" rIns="90487" bIns="44450">
            <a:spAutoFit/>
          </a:bodyPr>
          <a:lstStyle/>
          <a:p>
            <a:pPr>
              <a:buClr>
                <a:srgbClr val="FFCC00"/>
              </a:buClr>
            </a:pPr>
            <a:r>
              <a:rPr lang="en-US" sz="2400">
                <a:solidFill>
                  <a:schemeClr val="bg1"/>
                </a:solidFill>
              </a:rPr>
              <a:t>Use the illustration below to answer the questions that follow.</a:t>
            </a:r>
            <a:endParaRPr lang="en-US" sz="2400" b="1">
              <a:solidFill>
                <a:schemeClr val="bg1"/>
              </a:solidFill>
            </a:endParaRPr>
          </a:p>
        </p:txBody>
      </p:sp>
      <p:sp>
        <p:nvSpPr>
          <p:cNvPr id="216076" name="Rectangle 12"/>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216078" name="Text Box 14"/>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pic>
        <p:nvPicPr>
          <p:cNvPr id="216081" name="Picture 17" descr="HST-G7_Ch2_pg71_63.jpg                                         0008BFA0Seagate                        BC5C1CAB:"/>
          <p:cNvPicPr>
            <a:picLocks noChangeAspect="1" noChangeArrowheads="1"/>
          </p:cNvPicPr>
          <p:nvPr/>
        </p:nvPicPr>
        <p:blipFill>
          <a:blip r:embed="rId5" cstate="print"/>
          <a:srcRect/>
          <a:stretch>
            <a:fillRect/>
          </a:stretch>
        </p:blipFill>
        <p:spPr bwMode="auto">
          <a:xfrm>
            <a:off x="3168650" y="2455863"/>
            <a:ext cx="2940050" cy="3586162"/>
          </a:xfrm>
          <a:prstGeom prst="rect">
            <a:avLst/>
          </a:prstGeom>
          <a:noFill/>
        </p:spPr>
      </p:pic>
    </p:spTree>
  </p:cSld>
  <p:clrMapOvr>
    <a:masterClrMapping/>
  </p:clrMapOvr>
  <p:transition advClick="0"/>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17097" name="Picture 9" descr="End-of-Slide_navy_button.jpg                                   0008B4D6&#10;Czeslaw HD                     BAC9BB27:"/>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17099" name="Rectangle 11"/>
          <p:cNvSpPr>
            <a:spLocks noChangeArrowheads="1"/>
          </p:cNvSpPr>
          <p:nvPr/>
        </p:nvSpPr>
        <p:spPr bwMode="auto">
          <a:xfrm>
            <a:off x="914400" y="1700213"/>
            <a:ext cx="7696200" cy="3557587"/>
          </a:xfrm>
          <a:prstGeom prst="rect">
            <a:avLst/>
          </a:prstGeom>
          <a:noFill/>
          <a:ln w="12700">
            <a:noFill/>
            <a:miter lim="800000"/>
            <a:headEnd/>
            <a:tailEnd/>
          </a:ln>
          <a:effectLst/>
        </p:spPr>
        <p:txBody>
          <a:bodyPr lIns="90487" tIns="44450" rIns="90487" bIns="44450">
            <a:spAutoFit/>
          </a:bodyPr>
          <a:lstStyle/>
          <a:p>
            <a:pPr>
              <a:spcAft>
                <a:spcPct val="50000"/>
              </a:spcAft>
            </a:pPr>
            <a:r>
              <a:rPr lang="en-US" sz="2400" b="1">
                <a:solidFill>
                  <a:srgbClr val="FFCC00"/>
                </a:solidFill>
              </a:rPr>
              <a:t>1. </a:t>
            </a:r>
            <a:r>
              <a:rPr lang="en-US" sz="2400">
                <a:solidFill>
                  <a:srgbClr val="FFCC00"/>
                </a:solidFill>
              </a:rPr>
              <a:t>Which of the following statements describes how temperature changes in the mesosphere?</a:t>
            </a:r>
          </a:p>
          <a:p>
            <a:pPr>
              <a:spcAft>
                <a:spcPct val="50000"/>
              </a:spcAft>
            </a:pPr>
            <a:r>
              <a:rPr lang="en-US" sz="2400" b="1">
                <a:solidFill>
                  <a:srgbClr val="FFCC00"/>
                </a:solidFill>
              </a:rPr>
              <a:t>A</a:t>
            </a:r>
            <a:r>
              <a:rPr lang="en-US" sz="2400" b="1">
                <a:solidFill>
                  <a:schemeClr val="bg1"/>
                </a:solidFill>
              </a:rPr>
              <a:t> </a:t>
            </a:r>
            <a:r>
              <a:rPr lang="en-US" sz="2400">
                <a:solidFill>
                  <a:schemeClr val="bg1"/>
                </a:solidFill>
              </a:rPr>
              <a:t>Temperature increases as altitude increases.</a:t>
            </a:r>
          </a:p>
          <a:p>
            <a:pPr>
              <a:spcAft>
                <a:spcPct val="50000"/>
              </a:spcAft>
            </a:pPr>
            <a:r>
              <a:rPr lang="en-US" sz="2400" b="1">
                <a:solidFill>
                  <a:srgbClr val="FFCC00"/>
                </a:solidFill>
              </a:rPr>
              <a:t>B</a:t>
            </a:r>
            <a:r>
              <a:rPr lang="en-US" sz="2400" b="1">
                <a:solidFill>
                  <a:schemeClr val="bg1"/>
                </a:solidFill>
              </a:rPr>
              <a:t> </a:t>
            </a:r>
            <a:r>
              <a:rPr lang="en-US" sz="2400">
                <a:solidFill>
                  <a:schemeClr val="bg1"/>
                </a:solidFill>
              </a:rPr>
              <a:t>Temperature decreases as altitude increases.</a:t>
            </a:r>
          </a:p>
          <a:p>
            <a:pPr>
              <a:spcAft>
                <a:spcPct val="50000"/>
              </a:spcAft>
            </a:pPr>
            <a:r>
              <a:rPr lang="en-US" sz="2400" b="1">
                <a:solidFill>
                  <a:srgbClr val="FFCC00"/>
                </a:solidFill>
              </a:rPr>
              <a:t>C</a:t>
            </a:r>
            <a:r>
              <a:rPr lang="en-US" sz="2400" b="1">
                <a:solidFill>
                  <a:schemeClr val="bg1"/>
                </a:solidFill>
              </a:rPr>
              <a:t> </a:t>
            </a:r>
            <a:r>
              <a:rPr lang="en-US" sz="2400">
                <a:solidFill>
                  <a:schemeClr val="bg1"/>
                </a:solidFill>
              </a:rPr>
              <a:t>Temperature decreases as pressure increases.</a:t>
            </a:r>
          </a:p>
          <a:p>
            <a:pPr>
              <a:spcAft>
                <a:spcPct val="50000"/>
              </a:spcAft>
            </a:pPr>
            <a:r>
              <a:rPr lang="en-US" sz="2400" b="1">
                <a:solidFill>
                  <a:srgbClr val="FFCC00"/>
                </a:solidFill>
              </a:rPr>
              <a:t>D</a:t>
            </a:r>
            <a:r>
              <a:rPr lang="en-US" sz="2400" b="1">
                <a:solidFill>
                  <a:schemeClr val="bg1"/>
                </a:solidFill>
              </a:rPr>
              <a:t> </a:t>
            </a:r>
            <a:r>
              <a:rPr lang="en-US" sz="2400">
                <a:solidFill>
                  <a:schemeClr val="bg1"/>
                </a:solidFill>
              </a:rPr>
              <a:t>Temperature does not change as pressure increases.</a:t>
            </a:r>
          </a:p>
        </p:txBody>
      </p:sp>
      <p:sp>
        <p:nvSpPr>
          <p:cNvPr id="217100" name="Rectangle 12"/>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217102" name="Text Box 14"/>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5" name="Picture 9" descr="End-of-Slide_navy_button.jpg                                   0008B4D6&#10;Czeslaw HD                     BAC9BB27:"/>
          <p:cNvPicPr>
            <a:picLocks noChangeAspect="1" noChangeArrowheads="1"/>
          </p:cNvPicPr>
          <p:nvPr/>
        </p:nvPicPr>
        <p:blipFill>
          <a:blip r:embed="rId3" cstate="print"/>
          <a:srcRect/>
          <a:stretch>
            <a:fillRect/>
          </a:stretch>
        </p:blipFill>
        <p:spPr bwMode="auto">
          <a:xfrm>
            <a:off x="8124825" y="5521325"/>
            <a:ext cx="585788" cy="595313"/>
          </a:xfrm>
          <a:prstGeom prst="rect">
            <a:avLst/>
          </a:prstGeom>
          <a:noFill/>
        </p:spPr>
      </p:pic>
      <p:sp>
        <p:nvSpPr>
          <p:cNvPr id="132106" name="Text Box 10"/>
          <p:cNvSpPr txBox="1">
            <a:spLocks noChangeArrowheads="1"/>
          </p:cNvSpPr>
          <p:nvPr/>
        </p:nvSpPr>
        <p:spPr bwMode="auto">
          <a:xfrm>
            <a:off x="3452813" y="20638"/>
            <a:ext cx="4343400" cy="7016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1  </a:t>
            </a:r>
            <a:r>
              <a:rPr lang="en-US" sz="2000" b="1">
                <a:solidFill>
                  <a:schemeClr val="bg1"/>
                </a:solidFill>
              </a:rPr>
              <a:t>Characteristics of the  Atmosphere</a:t>
            </a:r>
            <a:endParaRPr lang="en-US" sz="2000" b="1">
              <a:solidFill>
                <a:srgbClr val="FFCC00"/>
              </a:solidFill>
            </a:endParaRPr>
          </a:p>
        </p:txBody>
      </p:sp>
      <p:sp>
        <p:nvSpPr>
          <p:cNvPr id="132107" name="Rectangle 11"/>
          <p:cNvSpPr>
            <a:spLocks noChangeArrowheads="1"/>
          </p:cNvSpPr>
          <p:nvPr/>
        </p:nvSpPr>
        <p:spPr bwMode="auto">
          <a:xfrm>
            <a:off x="904875" y="1239838"/>
            <a:ext cx="7705725" cy="942975"/>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Atmospheric Pressure and Temperature</a:t>
            </a:r>
            <a:endParaRPr lang="en-US" sz="2800">
              <a:solidFill>
                <a:srgbClr val="FFCC00"/>
              </a:solidFill>
            </a:endParaRPr>
          </a:p>
          <a:p>
            <a:endParaRPr lang="en-US" sz="2800">
              <a:solidFill>
                <a:srgbClr val="FFCC00"/>
              </a:solidFill>
            </a:endParaRPr>
          </a:p>
        </p:txBody>
      </p:sp>
      <p:sp>
        <p:nvSpPr>
          <p:cNvPr id="132108" name="Rectangle 12"/>
          <p:cNvSpPr>
            <a:spLocks noChangeArrowheads="1"/>
          </p:cNvSpPr>
          <p:nvPr/>
        </p:nvSpPr>
        <p:spPr bwMode="auto">
          <a:xfrm>
            <a:off x="904875" y="2001838"/>
            <a:ext cx="7620000" cy="3984625"/>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sz="2400"/>
              <a:t> </a:t>
            </a:r>
            <a:r>
              <a:rPr lang="en-US" sz="2400">
                <a:solidFill>
                  <a:schemeClr val="bg1"/>
                </a:solidFill>
              </a:rPr>
              <a:t>The atmosphere is held around the Earth by gravity. Gravity pulls gas molecules in the atmosphere toward the Earth’s surface, causing air pressure.</a:t>
            </a:r>
            <a:endParaRPr lang="en-US" sz="2400"/>
          </a:p>
          <a:p>
            <a:pPr>
              <a:buClr>
                <a:srgbClr val="FFCC00"/>
              </a:buClr>
              <a:buFontTx/>
              <a:buChar char="•"/>
            </a:pPr>
            <a:endParaRPr lang="en-US" sz="2400" b="1"/>
          </a:p>
          <a:p>
            <a:pPr>
              <a:buClr>
                <a:srgbClr val="FFCC00"/>
              </a:buClr>
              <a:buFontTx/>
              <a:buChar char="•"/>
            </a:pPr>
            <a:r>
              <a:rPr lang="en-US" sz="2400">
                <a:solidFill>
                  <a:schemeClr val="bg1"/>
                </a:solidFill>
              </a:rPr>
              <a:t> As altitude increases, air pressure decreases.</a:t>
            </a:r>
          </a:p>
          <a:p>
            <a:pPr>
              <a:buClr>
                <a:srgbClr val="FFCC00"/>
              </a:buClr>
              <a:buFontTx/>
              <a:buChar char="•"/>
            </a:pPr>
            <a:endParaRPr lang="en-US" sz="2400">
              <a:solidFill>
                <a:schemeClr val="bg1"/>
              </a:solidFill>
            </a:endParaRPr>
          </a:p>
          <a:p>
            <a:pPr>
              <a:buClr>
                <a:srgbClr val="FFCC00"/>
              </a:buClr>
              <a:buFontTx/>
              <a:buChar char="•"/>
            </a:pPr>
            <a:r>
              <a:rPr lang="en-US" sz="2400">
                <a:solidFill>
                  <a:schemeClr val="bg1"/>
                </a:solidFill>
              </a:rPr>
              <a:t> Air temperature decreases as altitude increases. Lower parts of the atmosphere are warmer because they contain a high percentage of gases that absorb solar energy.</a:t>
            </a:r>
          </a:p>
          <a:p>
            <a:pPr>
              <a:buClr>
                <a:srgbClr val="FFCC00"/>
              </a:buClr>
              <a:buFontTx/>
              <a:buChar char="•"/>
            </a:pPr>
            <a:endParaRPr lang="en-US" sz="800">
              <a:solidFill>
                <a:schemeClr val="bg1"/>
              </a:solidFill>
            </a:endParaRPr>
          </a:p>
          <a:p>
            <a:pPr>
              <a:buClr>
                <a:srgbClr val="FFCC00"/>
              </a:buClr>
              <a:buFontTx/>
              <a:buChar char="•"/>
            </a:pPr>
            <a:endParaRPr lang="en-US" sz="800">
              <a:solidFill>
                <a:schemeClr val="bg1"/>
              </a:solidFill>
            </a:endParaRPr>
          </a:p>
        </p:txBody>
      </p:sp>
      <p:sp>
        <p:nvSpPr>
          <p:cNvPr id="132109" name="Rectangle 13"/>
          <p:cNvSpPr>
            <a:spLocks noChangeArrowheads="1"/>
          </p:cNvSpPr>
          <p:nvPr/>
        </p:nvSpPr>
        <p:spPr bwMode="auto">
          <a:xfrm>
            <a:off x="1157738" y="173038"/>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21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210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2108">
                                            <p:txEl>
                                              <p:pRg st="4" end="4"/>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499"/>
                                          </p:stCondLst>
                                        </p:cTn>
                                        <p:tgtEl>
                                          <p:spTgt spid="132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8"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22217" name="Picture 9" descr="End-of-Slide_navy_button.jpg                                   0008B4D6&#10;Czeslaw HD                     BAC9BB27:"/>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22218" name="Rectangle 10"/>
          <p:cNvSpPr>
            <a:spLocks noChangeArrowheads="1"/>
          </p:cNvSpPr>
          <p:nvPr/>
        </p:nvSpPr>
        <p:spPr bwMode="auto">
          <a:xfrm>
            <a:off x="914400" y="1700213"/>
            <a:ext cx="7696200" cy="3557587"/>
          </a:xfrm>
          <a:prstGeom prst="rect">
            <a:avLst/>
          </a:prstGeom>
          <a:noFill/>
          <a:ln w="12700">
            <a:noFill/>
            <a:miter lim="800000"/>
            <a:headEnd/>
            <a:tailEnd/>
          </a:ln>
          <a:effectLst/>
        </p:spPr>
        <p:txBody>
          <a:bodyPr lIns="90487" tIns="44450" rIns="90487" bIns="44450">
            <a:spAutoFit/>
          </a:bodyPr>
          <a:lstStyle/>
          <a:p>
            <a:pPr>
              <a:spcAft>
                <a:spcPct val="50000"/>
              </a:spcAft>
            </a:pPr>
            <a:r>
              <a:rPr lang="en-US" sz="2400" b="1">
                <a:solidFill>
                  <a:srgbClr val="FFCC00"/>
                </a:solidFill>
              </a:rPr>
              <a:t>1. </a:t>
            </a:r>
            <a:r>
              <a:rPr lang="en-US" sz="2400">
                <a:solidFill>
                  <a:srgbClr val="FFCC00"/>
                </a:solidFill>
              </a:rPr>
              <a:t>Which of the following statements describes how temperature changes in the mesosphere?</a:t>
            </a:r>
          </a:p>
          <a:p>
            <a:pPr>
              <a:spcAft>
                <a:spcPct val="50000"/>
              </a:spcAft>
            </a:pPr>
            <a:r>
              <a:rPr lang="en-US" sz="2400" b="1">
                <a:solidFill>
                  <a:srgbClr val="FFCC00"/>
                </a:solidFill>
              </a:rPr>
              <a:t>A</a:t>
            </a:r>
            <a:r>
              <a:rPr lang="en-US" sz="2400" b="1">
                <a:solidFill>
                  <a:schemeClr val="bg1"/>
                </a:solidFill>
              </a:rPr>
              <a:t> </a:t>
            </a:r>
            <a:r>
              <a:rPr lang="en-US" sz="2400">
                <a:solidFill>
                  <a:schemeClr val="bg1"/>
                </a:solidFill>
              </a:rPr>
              <a:t>Temperature increases as altitude increases.</a:t>
            </a:r>
          </a:p>
          <a:p>
            <a:pPr>
              <a:spcAft>
                <a:spcPct val="50000"/>
              </a:spcAft>
            </a:pPr>
            <a:r>
              <a:rPr lang="en-US" sz="2400" b="1">
                <a:solidFill>
                  <a:srgbClr val="FFCC00"/>
                </a:solidFill>
              </a:rPr>
              <a:t>B</a:t>
            </a:r>
            <a:r>
              <a:rPr lang="en-US" sz="2400" b="1">
                <a:solidFill>
                  <a:schemeClr val="bg1"/>
                </a:solidFill>
              </a:rPr>
              <a:t> </a:t>
            </a:r>
            <a:r>
              <a:rPr lang="en-US" sz="2400">
                <a:solidFill>
                  <a:srgbClr val="FFCC00"/>
                </a:solidFill>
              </a:rPr>
              <a:t>Temperature decreases as altitude increases.</a:t>
            </a:r>
            <a:endParaRPr lang="en-US" sz="2400">
              <a:solidFill>
                <a:schemeClr val="bg1"/>
              </a:solidFill>
            </a:endParaRPr>
          </a:p>
          <a:p>
            <a:pPr>
              <a:spcAft>
                <a:spcPct val="50000"/>
              </a:spcAft>
            </a:pPr>
            <a:r>
              <a:rPr lang="en-US" sz="2400" b="1">
                <a:solidFill>
                  <a:srgbClr val="FFCC00"/>
                </a:solidFill>
              </a:rPr>
              <a:t>C</a:t>
            </a:r>
            <a:r>
              <a:rPr lang="en-US" sz="2400" b="1">
                <a:solidFill>
                  <a:schemeClr val="bg1"/>
                </a:solidFill>
              </a:rPr>
              <a:t> </a:t>
            </a:r>
            <a:r>
              <a:rPr lang="en-US" sz="2400">
                <a:solidFill>
                  <a:schemeClr val="bg1"/>
                </a:solidFill>
              </a:rPr>
              <a:t>Temperature decreases as pressure increases.</a:t>
            </a:r>
          </a:p>
          <a:p>
            <a:pPr>
              <a:spcAft>
                <a:spcPct val="50000"/>
              </a:spcAft>
            </a:pPr>
            <a:r>
              <a:rPr lang="en-US" sz="2400" b="1">
                <a:solidFill>
                  <a:srgbClr val="FFCC00"/>
                </a:solidFill>
              </a:rPr>
              <a:t>D</a:t>
            </a:r>
            <a:r>
              <a:rPr lang="en-US" sz="2400" b="1">
                <a:solidFill>
                  <a:schemeClr val="bg1"/>
                </a:solidFill>
              </a:rPr>
              <a:t> </a:t>
            </a:r>
            <a:r>
              <a:rPr lang="en-US" sz="2400">
                <a:solidFill>
                  <a:schemeClr val="bg1"/>
                </a:solidFill>
              </a:rPr>
              <a:t>Temperature does not change as pressure increases.</a:t>
            </a:r>
          </a:p>
        </p:txBody>
      </p:sp>
      <p:sp>
        <p:nvSpPr>
          <p:cNvPr id="222219" name="Rectangle 11"/>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222221" name="Text Box 13"/>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Tree>
  </p:cSld>
  <p:clrMapOvr>
    <a:masterClrMapping/>
  </p:clrMapOvr>
  <p:transition advClick="0"/>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18121" name="Picture 9" descr="End-of-Slide_navy_button.jpg                                   0008B4D6&#10;Czeslaw HD                     BAC9BB27:"/>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18122" name="Rectangle 10"/>
          <p:cNvSpPr>
            <a:spLocks noChangeArrowheads="1"/>
          </p:cNvSpPr>
          <p:nvPr/>
        </p:nvSpPr>
        <p:spPr bwMode="auto">
          <a:xfrm>
            <a:off x="914400" y="1077913"/>
            <a:ext cx="3848100" cy="5018087"/>
          </a:xfrm>
          <a:prstGeom prst="rect">
            <a:avLst/>
          </a:prstGeom>
          <a:noFill/>
          <a:ln w="12700">
            <a:noFill/>
            <a:miter lim="800000"/>
            <a:headEnd/>
            <a:tailEnd/>
          </a:ln>
          <a:effectLst/>
        </p:spPr>
        <p:txBody>
          <a:bodyPr lIns="90487" tIns="44450" rIns="90487" bIns="44450">
            <a:spAutoFit/>
          </a:bodyPr>
          <a:lstStyle/>
          <a:p>
            <a:pPr>
              <a:spcAft>
                <a:spcPct val="50000"/>
              </a:spcAft>
            </a:pPr>
            <a:r>
              <a:rPr lang="en-US" sz="2400" b="1">
                <a:solidFill>
                  <a:srgbClr val="FFCC00"/>
                </a:solidFill>
              </a:rPr>
              <a:t>2. </a:t>
            </a:r>
            <a:r>
              <a:rPr lang="en-US" sz="2400">
                <a:solidFill>
                  <a:srgbClr val="FFCC00"/>
                </a:solidFill>
              </a:rPr>
              <a:t>In which layers does temperature decrease as pressure decreases?</a:t>
            </a:r>
          </a:p>
          <a:p>
            <a:pPr>
              <a:spcAft>
                <a:spcPct val="50000"/>
              </a:spcAft>
            </a:pPr>
            <a:r>
              <a:rPr lang="en-US" sz="2400" b="1">
                <a:solidFill>
                  <a:srgbClr val="FFCC00"/>
                </a:solidFill>
              </a:rPr>
              <a:t>F</a:t>
            </a:r>
            <a:r>
              <a:rPr lang="en-US" sz="2400" b="1">
                <a:solidFill>
                  <a:schemeClr val="bg1"/>
                </a:solidFill>
              </a:rPr>
              <a:t> </a:t>
            </a:r>
            <a:r>
              <a:rPr lang="en-US" sz="2400">
                <a:solidFill>
                  <a:schemeClr val="bg1"/>
                </a:solidFill>
              </a:rPr>
              <a:t>the troposphere and the mesosphere</a:t>
            </a:r>
          </a:p>
          <a:p>
            <a:pPr>
              <a:spcAft>
                <a:spcPct val="50000"/>
              </a:spcAft>
            </a:pPr>
            <a:r>
              <a:rPr lang="en-US" sz="2400" b="1">
                <a:solidFill>
                  <a:srgbClr val="FFCC00"/>
                </a:solidFill>
              </a:rPr>
              <a:t>G</a:t>
            </a:r>
            <a:r>
              <a:rPr lang="en-US" sz="2400" b="1">
                <a:solidFill>
                  <a:schemeClr val="bg1"/>
                </a:solidFill>
              </a:rPr>
              <a:t> </a:t>
            </a:r>
            <a:r>
              <a:rPr lang="en-US" sz="2400">
                <a:solidFill>
                  <a:schemeClr val="bg1"/>
                </a:solidFill>
              </a:rPr>
              <a:t>the troposphere and the stratosphere</a:t>
            </a:r>
          </a:p>
          <a:p>
            <a:pPr>
              <a:spcAft>
                <a:spcPct val="50000"/>
              </a:spcAft>
            </a:pPr>
            <a:r>
              <a:rPr lang="en-US" sz="2400" b="1">
                <a:solidFill>
                  <a:srgbClr val="FFCC00"/>
                </a:solidFill>
              </a:rPr>
              <a:t>H</a:t>
            </a:r>
            <a:r>
              <a:rPr lang="en-US" sz="2400" b="1">
                <a:solidFill>
                  <a:schemeClr val="bg1"/>
                </a:solidFill>
              </a:rPr>
              <a:t> </a:t>
            </a:r>
            <a:r>
              <a:rPr lang="en-US" sz="2400">
                <a:solidFill>
                  <a:schemeClr val="bg1"/>
                </a:solidFill>
              </a:rPr>
              <a:t>the ozone layer and the troposphere</a:t>
            </a:r>
          </a:p>
          <a:p>
            <a:pPr>
              <a:spcAft>
                <a:spcPct val="50000"/>
              </a:spcAft>
            </a:pPr>
            <a:r>
              <a:rPr lang="en-US" sz="2400" b="1">
                <a:solidFill>
                  <a:srgbClr val="FFCC00"/>
                </a:solidFill>
              </a:rPr>
              <a:t>I</a:t>
            </a:r>
            <a:r>
              <a:rPr lang="en-US" sz="2400" b="1">
                <a:solidFill>
                  <a:schemeClr val="bg1"/>
                </a:solidFill>
              </a:rPr>
              <a:t> </a:t>
            </a:r>
            <a:r>
              <a:rPr lang="en-US" sz="2400">
                <a:solidFill>
                  <a:schemeClr val="bg1"/>
                </a:solidFill>
              </a:rPr>
              <a:t>the ozone layer and the thermosphere</a:t>
            </a:r>
          </a:p>
        </p:txBody>
      </p:sp>
      <p:sp>
        <p:nvSpPr>
          <p:cNvPr id="218123" name="Rectangle 11"/>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218125" name="Text Box 13"/>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pic>
        <p:nvPicPr>
          <p:cNvPr id="218128" name="Picture 16" descr="HST-G7_Ch2_pg71_63.jpg                                         0008BFA0Seagate                        BC5C1CAB:"/>
          <p:cNvPicPr>
            <a:picLocks noChangeAspect="1" noChangeArrowheads="1"/>
          </p:cNvPicPr>
          <p:nvPr/>
        </p:nvPicPr>
        <p:blipFill>
          <a:blip r:embed="rId5" cstate="print"/>
          <a:srcRect/>
          <a:stretch>
            <a:fillRect/>
          </a:stretch>
        </p:blipFill>
        <p:spPr bwMode="auto">
          <a:xfrm>
            <a:off x="5334000" y="1219200"/>
            <a:ext cx="2940050" cy="3586163"/>
          </a:xfrm>
          <a:prstGeom prst="rect">
            <a:avLst/>
          </a:prstGeom>
          <a:noFill/>
        </p:spPr>
      </p:pic>
    </p:spTree>
  </p:cSld>
  <p:clrMapOvr>
    <a:masterClrMapping/>
  </p:clrMapOvr>
  <p:transition advClick="0"/>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37577" name="Picture 9" descr="End-of-Slide_navy_button.jpg                                   0008B4D6&#10;Czeslaw HD                     BAC9BB27:"/>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37578" name="Rectangle 10"/>
          <p:cNvSpPr>
            <a:spLocks noChangeArrowheads="1"/>
          </p:cNvSpPr>
          <p:nvPr/>
        </p:nvSpPr>
        <p:spPr bwMode="auto">
          <a:xfrm>
            <a:off x="914400" y="1077913"/>
            <a:ext cx="3848100" cy="5018087"/>
          </a:xfrm>
          <a:prstGeom prst="rect">
            <a:avLst/>
          </a:prstGeom>
          <a:noFill/>
          <a:ln w="12700">
            <a:noFill/>
            <a:miter lim="800000"/>
            <a:headEnd/>
            <a:tailEnd/>
          </a:ln>
          <a:effectLst/>
        </p:spPr>
        <p:txBody>
          <a:bodyPr lIns="90487" tIns="44450" rIns="90487" bIns="44450">
            <a:spAutoFit/>
          </a:bodyPr>
          <a:lstStyle/>
          <a:p>
            <a:pPr>
              <a:spcAft>
                <a:spcPct val="50000"/>
              </a:spcAft>
            </a:pPr>
            <a:r>
              <a:rPr lang="en-US" sz="2400" b="1">
                <a:solidFill>
                  <a:srgbClr val="FFCC00"/>
                </a:solidFill>
              </a:rPr>
              <a:t>2. </a:t>
            </a:r>
            <a:r>
              <a:rPr lang="en-US" sz="2400">
                <a:solidFill>
                  <a:srgbClr val="FFCC00"/>
                </a:solidFill>
              </a:rPr>
              <a:t>In which layers does temperature decrease as pressure decreases?</a:t>
            </a:r>
          </a:p>
          <a:p>
            <a:pPr>
              <a:spcAft>
                <a:spcPct val="50000"/>
              </a:spcAft>
            </a:pPr>
            <a:r>
              <a:rPr lang="en-US" sz="2400" b="1">
                <a:solidFill>
                  <a:srgbClr val="FFCC00"/>
                </a:solidFill>
              </a:rPr>
              <a:t>F</a:t>
            </a:r>
            <a:r>
              <a:rPr lang="en-US" sz="2400" b="1">
                <a:solidFill>
                  <a:schemeClr val="bg1"/>
                </a:solidFill>
              </a:rPr>
              <a:t> </a:t>
            </a:r>
            <a:r>
              <a:rPr lang="en-US" sz="2400">
                <a:solidFill>
                  <a:srgbClr val="FFCC00"/>
                </a:solidFill>
              </a:rPr>
              <a:t>the troposphere and the mesosphere</a:t>
            </a:r>
          </a:p>
          <a:p>
            <a:pPr>
              <a:spcAft>
                <a:spcPct val="50000"/>
              </a:spcAft>
            </a:pPr>
            <a:r>
              <a:rPr lang="en-US" sz="2400" b="1">
                <a:solidFill>
                  <a:srgbClr val="FFCC00"/>
                </a:solidFill>
              </a:rPr>
              <a:t>G</a:t>
            </a:r>
            <a:r>
              <a:rPr lang="en-US" sz="2400" b="1">
                <a:solidFill>
                  <a:schemeClr val="bg1"/>
                </a:solidFill>
              </a:rPr>
              <a:t> </a:t>
            </a:r>
            <a:r>
              <a:rPr lang="en-US" sz="2400">
                <a:solidFill>
                  <a:schemeClr val="bg1"/>
                </a:solidFill>
              </a:rPr>
              <a:t>the troposphere and the stratosphere</a:t>
            </a:r>
          </a:p>
          <a:p>
            <a:pPr>
              <a:spcAft>
                <a:spcPct val="50000"/>
              </a:spcAft>
            </a:pPr>
            <a:r>
              <a:rPr lang="en-US" sz="2400" b="1">
                <a:solidFill>
                  <a:srgbClr val="FFCC00"/>
                </a:solidFill>
              </a:rPr>
              <a:t>H</a:t>
            </a:r>
            <a:r>
              <a:rPr lang="en-US" sz="2400" b="1">
                <a:solidFill>
                  <a:schemeClr val="bg1"/>
                </a:solidFill>
              </a:rPr>
              <a:t> </a:t>
            </a:r>
            <a:r>
              <a:rPr lang="en-US" sz="2400">
                <a:solidFill>
                  <a:schemeClr val="bg1"/>
                </a:solidFill>
              </a:rPr>
              <a:t>the ozone layer and the troposphere</a:t>
            </a:r>
          </a:p>
          <a:p>
            <a:pPr>
              <a:spcAft>
                <a:spcPct val="50000"/>
              </a:spcAft>
            </a:pPr>
            <a:r>
              <a:rPr lang="en-US" sz="2400" b="1">
                <a:solidFill>
                  <a:srgbClr val="FFCC00"/>
                </a:solidFill>
              </a:rPr>
              <a:t>I</a:t>
            </a:r>
            <a:r>
              <a:rPr lang="en-US" sz="2400" b="1">
                <a:solidFill>
                  <a:schemeClr val="bg1"/>
                </a:solidFill>
              </a:rPr>
              <a:t> </a:t>
            </a:r>
            <a:r>
              <a:rPr lang="en-US" sz="2400">
                <a:solidFill>
                  <a:schemeClr val="bg1"/>
                </a:solidFill>
              </a:rPr>
              <a:t>the ozone layer and the thermosphere</a:t>
            </a:r>
          </a:p>
        </p:txBody>
      </p:sp>
      <p:sp>
        <p:nvSpPr>
          <p:cNvPr id="237579" name="Rectangle 11"/>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237581" name="Text Box 13"/>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pic>
        <p:nvPicPr>
          <p:cNvPr id="237583" name="Picture 15" descr="HST-G7_Ch2_pg71_63.jpg                                         0008BFA0Seagate                        BC5C1CAB:"/>
          <p:cNvPicPr>
            <a:picLocks noChangeAspect="1" noChangeArrowheads="1"/>
          </p:cNvPicPr>
          <p:nvPr/>
        </p:nvPicPr>
        <p:blipFill>
          <a:blip r:embed="rId5" cstate="print"/>
          <a:srcRect/>
          <a:stretch>
            <a:fillRect/>
          </a:stretch>
        </p:blipFill>
        <p:spPr bwMode="auto">
          <a:xfrm>
            <a:off x="5334000" y="1219200"/>
            <a:ext cx="2940050" cy="3586163"/>
          </a:xfrm>
          <a:prstGeom prst="rect">
            <a:avLst/>
          </a:prstGeom>
          <a:noFill/>
        </p:spPr>
      </p:pic>
    </p:spTree>
  </p:cSld>
  <p:clrMapOvr>
    <a:masterClrMapping/>
  </p:clrMapOvr>
  <p:transition advClick="0"/>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19145" name="Picture 9" descr="End-of-Slide_navy_button.jpg                                   0008B4D6&#10;Czeslaw HD                     BAC9BB27:"/>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19147" name="Rectangle 11"/>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219149" name="Text Box 13"/>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pic>
        <p:nvPicPr>
          <p:cNvPr id="219150" name="Picture 14" descr="HST-G7_Ch2_pg71_63.jpg                                         0008BFA0Seagate                        BC5C1CAB:"/>
          <p:cNvPicPr>
            <a:picLocks noChangeAspect="1" noChangeArrowheads="1"/>
          </p:cNvPicPr>
          <p:nvPr/>
        </p:nvPicPr>
        <p:blipFill>
          <a:blip r:embed="rId5" cstate="print"/>
          <a:srcRect/>
          <a:stretch>
            <a:fillRect/>
          </a:stretch>
        </p:blipFill>
        <p:spPr bwMode="auto">
          <a:xfrm>
            <a:off x="2805113" y="1284288"/>
            <a:ext cx="3748087" cy="4572000"/>
          </a:xfrm>
          <a:prstGeom prst="rect">
            <a:avLst/>
          </a:prstGeom>
          <a:noFill/>
        </p:spPr>
      </p:pic>
    </p:spTree>
  </p:cSld>
  <p:clrMapOvr>
    <a:masterClrMapping/>
  </p:clrMapOvr>
  <p:transition advClick="0"/>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26313" name="Picture 9" descr="End-of-Slide_navy_button.jpg                                   0008B4D6&#10;Czeslaw HD                     BAC9BB27:"/>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26314" name="Rectangle 10"/>
          <p:cNvSpPr>
            <a:spLocks noChangeArrowheads="1"/>
          </p:cNvSpPr>
          <p:nvPr/>
        </p:nvSpPr>
        <p:spPr bwMode="auto">
          <a:xfrm>
            <a:off x="914400" y="1700213"/>
            <a:ext cx="7696200" cy="3557587"/>
          </a:xfrm>
          <a:prstGeom prst="rect">
            <a:avLst/>
          </a:prstGeom>
          <a:noFill/>
          <a:ln w="12700">
            <a:noFill/>
            <a:miter lim="800000"/>
            <a:headEnd/>
            <a:tailEnd/>
          </a:ln>
          <a:effectLst/>
        </p:spPr>
        <p:txBody>
          <a:bodyPr lIns="90487" tIns="44450" rIns="90487" bIns="44450">
            <a:spAutoFit/>
          </a:bodyPr>
          <a:lstStyle/>
          <a:p>
            <a:pPr>
              <a:spcAft>
                <a:spcPct val="50000"/>
              </a:spcAft>
            </a:pPr>
            <a:r>
              <a:rPr lang="en-US" sz="2400" b="1">
                <a:solidFill>
                  <a:srgbClr val="FFCC00"/>
                </a:solidFill>
              </a:rPr>
              <a:t>3. </a:t>
            </a:r>
            <a:r>
              <a:rPr lang="en-US" sz="2400">
                <a:solidFill>
                  <a:srgbClr val="FFCC00"/>
                </a:solidFill>
              </a:rPr>
              <a:t>A research balloon took measurements at 23 km, 35 km, 52 km, 73 km, 86 km, 92 km, 101 km, and 110 km. Which measurements were taken in the mesosphere?</a:t>
            </a:r>
            <a:endParaRPr lang="en-US" sz="2400">
              <a:solidFill>
                <a:schemeClr val="bg1"/>
              </a:solidFill>
            </a:endParaRPr>
          </a:p>
          <a:p>
            <a:pPr>
              <a:spcAft>
                <a:spcPct val="50000"/>
              </a:spcAft>
            </a:pPr>
            <a:r>
              <a:rPr lang="en-US" sz="2400" b="1">
                <a:solidFill>
                  <a:srgbClr val="FFCC00"/>
                </a:solidFill>
              </a:rPr>
              <a:t>A</a:t>
            </a:r>
            <a:r>
              <a:rPr lang="en-US" sz="2400" b="1">
                <a:solidFill>
                  <a:schemeClr val="bg1"/>
                </a:solidFill>
              </a:rPr>
              <a:t> </a:t>
            </a:r>
            <a:r>
              <a:rPr lang="en-US" sz="2400">
                <a:solidFill>
                  <a:schemeClr val="bg1"/>
                </a:solidFill>
              </a:rPr>
              <a:t>measurements at 23 km and 35 km</a:t>
            </a:r>
          </a:p>
          <a:p>
            <a:pPr>
              <a:spcAft>
                <a:spcPct val="50000"/>
              </a:spcAft>
            </a:pPr>
            <a:r>
              <a:rPr lang="en-US" sz="2400" b="1">
                <a:solidFill>
                  <a:srgbClr val="FFCC00"/>
                </a:solidFill>
              </a:rPr>
              <a:t>B</a:t>
            </a:r>
            <a:r>
              <a:rPr lang="en-US" sz="2400" b="1">
                <a:solidFill>
                  <a:schemeClr val="bg1"/>
                </a:solidFill>
              </a:rPr>
              <a:t> </a:t>
            </a:r>
            <a:r>
              <a:rPr lang="en-US" sz="2400">
                <a:solidFill>
                  <a:schemeClr val="bg1"/>
                </a:solidFill>
              </a:rPr>
              <a:t>measurements at 52 km and 73 km</a:t>
            </a:r>
          </a:p>
          <a:p>
            <a:pPr>
              <a:spcAft>
                <a:spcPct val="50000"/>
              </a:spcAft>
            </a:pPr>
            <a:r>
              <a:rPr lang="en-US" sz="2400" b="1">
                <a:solidFill>
                  <a:srgbClr val="FFCC00"/>
                </a:solidFill>
              </a:rPr>
              <a:t>C</a:t>
            </a:r>
            <a:r>
              <a:rPr lang="en-US" sz="2400" b="1">
                <a:solidFill>
                  <a:schemeClr val="bg1"/>
                </a:solidFill>
              </a:rPr>
              <a:t> </a:t>
            </a:r>
            <a:r>
              <a:rPr lang="en-US" sz="2400">
                <a:solidFill>
                  <a:schemeClr val="bg1"/>
                </a:solidFill>
              </a:rPr>
              <a:t>measurements at 86 km and 92 km</a:t>
            </a:r>
          </a:p>
          <a:p>
            <a:pPr>
              <a:spcAft>
                <a:spcPct val="50000"/>
              </a:spcAft>
            </a:pPr>
            <a:r>
              <a:rPr lang="en-US" sz="2400" b="1">
                <a:solidFill>
                  <a:srgbClr val="FFCC00"/>
                </a:solidFill>
              </a:rPr>
              <a:t>D</a:t>
            </a:r>
            <a:r>
              <a:rPr lang="en-US" sz="2400" b="1">
                <a:solidFill>
                  <a:schemeClr val="bg1"/>
                </a:solidFill>
              </a:rPr>
              <a:t> </a:t>
            </a:r>
            <a:r>
              <a:rPr lang="en-US" sz="2400">
                <a:solidFill>
                  <a:schemeClr val="bg1"/>
                </a:solidFill>
              </a:rPr>
              <a:t>measurements at 101 km and 110 km</a:t>
            </a:r>
          </a:p>
        </p:txBody>
      </p:sp>
      <p:sp>
        <p:nvSpPr>
          <p:cNvPr id="226315" name="Rectangle 11"/>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226317" name="Text Box 13"/>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Tree>
  </p:cSld>
  <p:clrMapOvr>
    <a:masterClrMapping/>
  </p:clrMapOvr>
  <p:transition advClick="0"/>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20169" name="Picture 9" descr="End-of-Slide_navy_button.jpg                                   0008B4D6&#10;Czeslaw HD                     BAC9BB27:"/>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20170" name="Rectangle 10"/>
          <p:cNvSpPr>
            <a:spLocks noChangeArrowheads="1"/>
          </p:cNvSpPr>
          <p:nvPr/>
        </p:nvSpPr>
        <p:spPr bwMode="auto">
          <a:xfrm>
            <a:off x="914400" y="1700213"/>
            <a:ext cx="7696200" cy="3557587"/>
          </a:xfrm>
          <a:prstGeom prst="rect">
            <a:avLst/>
          </a:prstGeom>
          <a:noFill/>
          <a:ln w="12700">
            <a:noFill/>
            <a:miter lim="800000"/>
            <a:headEnd/>
            <a:tailEnd/>
          </a:ln>
          <a:effectLst/>
        </p:spPr>
        <p:txBody>
          <a:bodyPr lIns="90487" tIns="44450" rIns="90487" bIns="44450">
            <a:spAutoFit/>
          </a:bodyPr>
          <a:lstStyle/>
          <a:p>
            <a:pPr>
              <a:spcAft>
                <a:spcPct val="50000"/>
              </a:spcAft>
            </a:pPr>
            <a:r>
              <a:rPr lang="en-US" sz="2400" b="1">
                <a:solidFill>
                  <a:srgbClr val="FFCC00"/>
                </a:solidFill>
              </a:rPr>
              <a:t>3. </a:t>
            </a:r>
            <a:r>
              <a:rPr lang="en-US" sz="2400">
                <a:solidFill>
                  <a:srgbClr val="FFCC00"/>
                </a:solidFill>
              </a:rPr>
              <a:t>A research balloon took measurements at 23 km, 35 km, 52 km, 73 km, 86 km, 92 km, 101 km, and 110 km. Which measurements were taken in the mesosphere?</a:t>
            </a:r>
            <a:endParaRPr lang="en-US" sz="2400">
              <a:solidFill>
                <a:schemeClr val="bg1"/>
              </a:solidFill>
            </a:endParaRPr>
          </a:p>
          <a:p>
            <a:pPr>
              <a:spcAft>
                <a:spcPct val="50000"/>
              </a:spcAft>
            </a:pPr>
            <a:r>
              <a:rPr lang="en-US" sz="2400" b="1">
                <a:solidFill>
                  <a:srgbClr val="FFCC00"/>
                </a:solidFill>
              </a:rPr>
              <a:t>A</a:t>
            </a:r>
            <a:r>
              <a:rPr lang="en-US" sz="2400" b="1">
                <a:solidFill>
                  <a:schemeClr val="bg1"/>
                </a:solidFill>
              </a:rPr>
              <a:t> </a:t>
            </a:r>
            <a:r>
              <a:rPr lang="en-US" sz="2400">
                <a:solidFill>
                  <a:schemeClr val="bg1"/>
                </a:solidFill>
              </a:rPr>
              <a:t>measurements at 23 km and 35 km</a:t>
            </a:r>
          </a:p>
          <a:p>
            <a:pPr>
              <a:spcAft>
                <a:spcPct val="50000"/>
              </a:spcAft>
            </a:pPr>
            <a:r>
              <a:rPr lang="en-US" sz="2400" b="1">
                <a:solidFill>
                  <a:srgbClr val="FFCC00"/>
                </a:solidFill>
              </a:rPr>
              <a:t>B</a:t>
            </a:r>
            <a:r>
              <a:rPr lang="en-US" sz="2400" b="1">
                <a:solidFill>
                  <a:schemeClr val="bg1"/>
                </a:solidFill>
              </a:rPr>
              <a:t> </a:t>
            </a:r>
            <a:r>
              <a:rPr lang="en-US" sz="2400">
                <a:solidFill>
                  <a:srgbClr val="FFCC00"/>
                </a:solidFill>
              </a:rPr>
              <a:t>measurements at 52 km and 73 km</a:t>
            </a:r>
            <a:endParaRPr lang="en-US" sz="2400">
              <a:solidFill>
                <a:schemeClr val="bg1"/>
              </a:solidFill>
            </a:endParaRPr>
          </a:p>
          <a:p>
            <a:pPr>
              <a:spcAft>
                <a:spcPct val="50000"/>
              </a:spcAft>
            </a:pPr>
            <a:r>
              <a:rPr lang="en-US" sz="2400" b="1">
                <a:solidFill>
                  <a:srgbClr val="FFCC00"/>
                </a:solidFill>
              </a:rPr>
              <a:t>C</a:t>
            </a:r>
            <a:r>
              <a:rPr lang="en-US" sz="2400" b="1">
                <a:solidFill>
                  <a:schemeClr val="bg1"/>
                </a:solidFill>
              </a:rPr>
              <a:t> </a:t>
            </a:r>
            <a:r>
              <a:rPr lang="en-US" sz="2400">
                <a:solidFill>
                  <a:schemeClr val="bg1"/>
                </a:solidFill>
              </a:rPr>
              <a:t>measurements at 86 km and 92 km</a:t>
            </a:r>
          </a:p>
          <a:p>
            <a:pPr>
              <a:spcAft>
                <a:spcPct val="50000"/>
              </a:spcAft>
            </a:pPr>
            <a:r>
              <a:rPr lang="en-US" sz="2400" b="1">
                <a:solidFill>
                  <a:srgbClr val="FFCC00"/>
                </a:solidFill>
              </a:rPr>
              <a:t>D</a:t>
            </a:r>
            <a:r>
              <a:rPr lang="en-US" sz="2400" b="1">
                <a:solidFill>
                  <a:schemeClr val="bg1"/>
                </a:solidFill>
              </a:rPr>
              <a:t> </a:t>
            </a:r>
            <a:r>
              <a:rPr lang="en-US" sz="2400">
                <a:solidFill>
                  <a:schemeClr val="bg1"/>
                </a:solidFill>
              </a:rPr>
              <a:t>measurements at 101 km and 110 km</a:t>
            </a:r>
          </a:p>
        </p:txBody>
      </p:sp>
      <p:sp>
        <p:nvSpPr>
          <p:cNvPr id="220171" name="Rectangle 11"/>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220173" name="Text Box 13"/>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Tree>
  </p:cSld>
  <p:clrMapOvr>
    <a:masterClrMapping/>
  </p:clrMapOvr>
  <p:transition advClick="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65" name="Picture 9" descr="End-of-Slide_navy_button.jpg                                   0008B4D6&#10;Czeslaw HD                     BAC9BB27:"/>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24266" name="Rectangle 10"/>
          <p:cNvSpPr>
            <a:spLocks noChangeArrowheads="1"/>
          </p:cNvSpPr>
          <p:nvPr/>
        </p:nvSpPr>
        <p:spPr bwMode="auto">
          <a:xfrm>
            <a:off x="904875" y="2362200"/>
            <a:ext cx="77057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Math</a:t>
            </a:r>
            <a:endParaRPr lang="en-US" sz="2800">
              <a:solidFill>
                <a:srgbClr val="FFCC00"/>
              </a:solidFill>
            </a:endParaRPr>
          </a:p>
        </p:txBody>
      </p:sp>
      <p:sp>
        <p:nvSpPr>
          <p:cNvPr id="224267" name="Rectangle 11"/>
          <p:cNvSpPr>
            <a:spLocks noChangeArrowheads="1"/>
          </p:cNvSpPr>
          <p:nvPr/>
        </p:nvSpPr>
        <p:spPr bwMode="auto">
          <a:xfrm>
            <a:off x="904875" y="3048000"/>
            <a:ext cx="7696200" cy="454025"/>
          </a:xfrm>
          <a:prstGeom prst="rect">
            <a:avLst/>
          </a:prstGeom>
          <a:noFill/>
          <a:ln w="12700">
            <a:noFill/>
            <a:miter lim="800000"/>
            <a:headEnd/>
            <a:tailEnd/>
          </a:ln>
          <a:effectLst/>
        </p:spPr>
        <p:txBody>
          <a:bodyPr lIns="90487" tIns="44450" rIns="90487" bIns="44450">
            <a:spAutoFit/>
          </a:bodyPr>
          <a:lstStyle/>
          <a:p>
            <a:pPr>
              <a:buClr>
                <a:srgbClr val="FFCC00"/>
              </a:buClr>
            </a:pPr>
            <a:r>
              <a:rPr lang="en-US" sz="2400">
                <a:solidFill>
                  <a:schemeClr val="bg1"/>
                </a:solidFill>
              </a:rPr>
              <a:t>Read each question and choose the best answer.</a:t>
            </a:r>
            <a:endParaRPr lang="en-US" sz="2400" b="1">
              <a:solidFill>
                <a:schemeClr val="bg1"/>
              </a:solidFill>
            </a:endParaRPr>
          </a:p>
        </p:txBody>
      </p:sp>
      <p:sp>
        <p:nvSpPr>
          <p:cNvPr id="224268" name="Rectangle 12"/>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224270" name="Text Box 14"/>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Tree>
  </p:cSld>
  <p:clrMapOvr>
    <a:masterClrMapping/>
  </p:clrMapOvr>
  <p:transition advClick="0"/>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27337" name="Picture 9" descr="End-of-Slide_navy_button.jpg                                   0008B4D6&#10;Czeslaw HD                     BAC9BB27:"/>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27340" name="Rectangle 12"/>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227342" name="Text Box 14"/>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27343" name="Text Box 15"/>
          <p:cNvSpPr txBox="1">
            <a:spLocks noChangeArrowheads="1"/>
          </p:cNvSpPr>
          <p:nvPr/>
        </p:nvSpPr>
        <p:spPr bwMode="auto">
          <a:xfrm>
            <a:off x="914400" y="1347788"/>
            <a:ext cx="6858000" cy="4291012"/>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1. </a:t>
            </a:r>
            <a:r>
              <a:rPr lang="en-US" sz="2400">
                <a:solidFill>
                  <a:srgbClr val="FFCC00"/>
                </a:solidFill>
              </a:rPr>
              <a:t>An airplane is flying at a speed of 500 km/h when it encounters a jet stream moving in the same direction at 150 km/h. If the plane flies with the jet stream, how much farther will the plane travel in 1.5 h?</a:t>
            </a:r>
          </a:p>
          <a:p>
            <a:pPr>
              <a:spcAft>
                <a:spcPct val="50000"/>
              </a:spcAft>
            </a:pPr>
            <a:r>
              <a:rPr lang="en-US" sz="2400" b="1">
                <a:solidFill>
                  <a:srgbClr val="FFCC00"/>
                </a:solidFill>
              </a:rPr>
              <a:t>A</a:t>
            </a:r>
            <a:r>
              <a:rPr lang="en-US" sz="2400" b="1">
                <a:solidFill>
                  <a:schemeClr val="bg1"/>
                </a:solidFill>
              </a:rPr>
              <a:t> </a:t>
            </a:r>
            <a:r>
              <a:rPr lang="en-US" sz="2400">
                <a:solidFill>
                  <a:schemeClr val="bg1"/>
                </a:solidFill>
              </a:rPr>
              <a:t>950 km</a:t>
            </a:r>
          </a:p>
          <a:p>
            <a:pPr>
              <a:spcAft>
                <a:spcPct val="50000"/>
              </a:spcAft>
            </a:pPr>
            <a:r>
              <a:rPr lang="en-US" sz="2400" b="1">
                <a:solidFill>
                  <a:srgbClr val="FFCC00"/>
                </a:solidFill>
              </a:rPr>
              <a:t>B</a:t>
            </a:r>
            <a:r>
              <a:rPr lang="en-US" sz="2400" b="1">
                <a:solidFill>
                  <a:schemeClr val="bg1"/>
                </a:solidFill>
              </a:rPr>
              <a:t> </a:t>
            </a:r>
            <a:r>
              <a:rPr lang="en-US" sz="2400">
                <a:solidFill>
                  <a:schemeClr val="bg1"/>
                </a:solidFill>
              </a:rPr>
              <a:t>525 km</a:t>
            </a:r>
          </a:p>
          <a:p>
            <a:pPr>
              <a:spcAft>
                <a:spcPct val="50000"/>
              </a:spcAft>
            </a:pPr>
            <a:r>
              <a:rPr lang="en-US" sz="2400" b="1">
                <a:solidFill>
                  <a:srgbClr val="FFCC00"/>
                </a:solidFill>
              </a:rPr>
              <a:t>C</a:t>
            </a:r>
            <a:r>
              <a:rPr lang="en-US" sz="2400" b="1">
                <a:solidFill>
                  <a:schemeClr val="bg1"/>
                </a:solidFill>
              </a:rPr>
              <a:t> </a:t>
            </a:r>
            <a:r>
              <a:rPr lang="en-US" sz="2400">
                <a:solidFill>
                  <a:schemeClr val="bg1"/>
                </a:solidFill>
              </a:rPr>
              <a:t>225 km</a:t>
            </a:r>
          </a:p>
          <a:p>
            <a:pPr>
              <a:spcAft>
                <a:spcPct val="50000"/>
              </a:spcAft>
            </a:pPr>
            <a:r>
              <a:rPr lang="en-US" sz="2400" b="1">
                <a:solidFill>
                  <a:srgbClr val="FFCC00"/>
                </a:solidFill>
              </a:rPr>
              <a:t>D</a:t>
            </a:r>
            <a:r>
              <a:rPr lang="en-US" sz="2400" b="1">
                <a:solidFill>
                  <a:schemeClr val="bg1"/>
                </a:solidFill>
              </a:rPr>
              <a:t> </a:t>
            </a:r>
            <a:r>
              <a:rPr lang="en-US" sz="2400">
                <a:solidFill>
                  <a:schemeClr val="bg1"/>
                </a:solidFill>
              </a:rPr>
              <a:t>150 km</a:t>
            </a:r>
          </a:p>
        </p:txBody>
      </p:sp>
    </p:spTree>
  </p:cSld>
  <p:clrMapOvr>
    <a:masterClrMapping/>
  </p:clrMapOvr>
  <p:transition advClick="0"/>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32457" name="Picture 9" descr="End-of-Slide_navy_button.jpg                                   0008B4D6&#10;Czeslaw HD                     BAC9BB27:"/>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32458" name="Rectangle 10"/>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232460"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32461" name="Text Box 13"/>
          <p:cNvSpPr txBox="1">
            <a:spLocks noChangeArrowheads="1"/>
          </p:cNvSpPr>
          <p:nvPr/>
        </p:nvSpPr>
        <p:spPr bwMode="auto">
          <a:xfrm>
            <a:off x="914400" y="1347788"/>
            <a:ext cx="6858000" cy="4291012"/>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1. </a:t>
            </a:r>
            <a:r>
              <a:rPr lang="en-US" sz="2400">
                <a:solidFill>
                  <a:srgbClr val="FFCC00"/>
                </a:solidFill>
              </a:rPr>
              <a:t>An airplane is flying at a speed of 500 km/h when it encounters a jet stream moving in the same direction at 150 km/h. If the plane flies with the jet stream, how much farther will the plane travel in 1.5 h?</a:t>
            </a:r>
          </a:p>
          <a:p>
            <a:pPr>
              <a:spcAft>
                <a:spcPct val="50000"/>
              </a:spcAft>
            </a:pPr>
            <a:r>
              <a:rPr lang="en-US" sz="2400" b="1">
                <a:solidFill>
                  <a:srgbClr val="FFCC00"/>
                </a:solidFill>
              </a:rPr>
              <a:t>A</a:t>
            </a:r>
            <a:r>
              <a:rPr lang="en-US" sz="2400" b="1">
                <a:solidFill>
                  <a:schemeClr val="bg1"/>
                </a:solidFill>
              </a:rPr>
              <a:t> </a:t>
            </a:r>
            <a:r>
              <a:rPr lang="en-US" sz="2400">
                <a:solidFill>
                  <a:schemeClr val="bg1"/>
                </a:solidFill>
              </a:rPr>
              <a:t>950 km</a:t>
            </a:r>
          </a:p>
          <a:p>
            <a:pPr>
              <a:spcAft>
                <a:spcPct val="50000"/>
              </a:spcAft>
            </a:pPr>
            <a:r>
              <a:rPr lang="en-US" sz="2400" b="1">
                <a:solidFill>
                  <a:srgbClr val="FFCC00"/>
                </a:solidFill>
              </a:rPr>
              <a:t>B</a:t>
            </a:r>
            <a:r>
              <a:rPr lang="en-US" sz="2400" b="1">
                <a:solidFill>
                  <a:schemeClr val="bg1"/>
                </a:solidFill>
              </a:rPr>
              <a:t> </a:t>
            </a:r>
            <a:r>
              <a:rPr lang="en-US" sz="2400">
                <a:solidFill>
                  <a:schemeClr val="bg1"/>
                </a:solidFill>
              </a:rPr>
              <a:t>525 km</a:t>
            </a:r>
          </a:p>
          <a:p>
            <a:pPr>
              <a:spcAft>
                <a:spcPct val="50000"/>
              </a:spcAft>
            </a:pPr>
            <a:r>
              <a:rPr lang="en-US" sz="2400" b="1">
                <a:solidFill>
                  <a:srgbClr val="FFCC00"/>
                </a:solidFill>
              </a:rPr>
              <a:t>C</a:t>
            </a:r>
            <a:r>
              <a:rPr lang="en-US" sz="2400" b="1">
                <a:solidFill>
                  <a:schemeClr val="bg1"/>
                </a:solidFill>
              </a:rPr>
              <a:t> </a:t>
            </a:r>
            <a:r>
              <a:rPr lang="en-US" sz="2400">
                <a:solidFill>
                  <a:srgbClr val="FFCC00"/>
                </a:solidFill>
              </a:rPr>
              <a:t>225 km</a:t>
            </a:r>
            <a:endParaRPr lang="en-US" sz="2400">
              <a:solidFill>
                <a:schemeClr val="bg1"/>
              </a:solidFill>
            </a:endParaRPr>
          </a:p>
          <a:p>
            <a:pPr>
              <a:spcAft>
                <a:spcPct val="50000"/>
              </a:spcAft>
            </a:pPr>
            <a:r>
              <a:rPr lang="en-US" sz="2400" b="1">
                <a:solidFill>
                  <a:srgbClr val="FFCC00"/>
                </a:solidFill>
              </a:rPr>
              <a:t>D</a:t>
            </a:r>
            <a:r>
              <a:rPr lang="en-US" sz="2400" b="1">
                <a:solidFill>
                  <a:schemeClr val="bg1"/>
                </a:solidFill>
              </a:rPr>
              <a:t> </a:t>
            </a:r>
            <a:r>
              <a:rPr lang="en-US" sz="2400">
                <a:solidFill>
                  <a:schemeClr val="bg1"/>
                </a:solidFill>
              </a:rPr>
              <a:t>150 km</a:t>
            </a:r>
          </a:p>
        </p:txBody>
      </p:sp>
    </p:spTree>
  </p:cSld>
  <p:clrMapOvr>
    <a:masterClrMapping/>
  </p:clrMapOvr>
  <p:transition advClick="0"/>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28361" name="Picture 9" descr="End-of-Slide_navy_button.jpg                                   0008B4D6&#10;Czeslaw HD                     BAC9BB27:"/>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28362" name="Rectangle 10"/>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228364"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28365" name="Text Box 13"/>
          <p:cNvSpPr txBox="1">
            <a:spLocks noChangeArrowheads="1"/>
          </p:cNvSpPr>
          <p:nvPr/>
        </p:nvSpPr>
        <p:spPr bwMode="auto">
          <a:xfrm>
            <a:off x="914400" y="1620838"/>
            <a:ext cx="6858000" cy="3560762"/>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2. </a:t>
            </a:r>
            <a:r>
              <a:rPr lang="en-US" sz="2400">
                <a:solidFill>
                  <a:srgbClr val="FFCC00"/>
                </a:solidFill>
              </a:rPr>
              <a:t>Today’s wind speed was measured at 18 km/h. What was the wind speed in meters per hour?</a:t>
            </a:r>
          </a:p>
          <a:p>
            <a:pPr>
              <a:spcAft>
                <a:spcPct val="50000"/>
              </a:spcAft>
            </a:pPr>
            <a:r>
              <a:rPr lang="en-US" sz="2400" b="1">
                <a:solidFill>
                  <a:srgbClr val="FFCC00"/>
                </a:solidFill>
              </a:rPr>
              <a:t>F</a:t>
            </a:r>
            <a:r>
              <a:rPr lang="en-US" sz="2400" b="1">
                <a:solidFill>
                  <a:schemeClr val="bg1"/>
                </a:solidFill>
              </a:rPr>
              <a:t> </a:t>
            </a:r>
            <a:r>
              <a:rPr lang="en-US" sz="2400">
                <a:solidFill>
                  <a:schemeClr val="bg1"/>
                </a:solidFill>
              </a:rPr>
              <a:t>1.8 m/h</a:t>
            </a:r>
          </a:p>
          <a:p>
            <a:pPr>
              <a:spcAft>
                <a:spcPct val="50000"/>
              </a:spcAft>
            </a:pPr>
            <a:r>
              <a:rPr lang="en-US" sz="2400" b="1">
                <a:solidFill>
                  <a:srgbClr val="FFCC00"/>
                </a:solidFill>
              </a:rPr>
              <a:t>G</a:t>
            </a:r>
            <a:r>
              <a:rPr lang="en-US" sz="2400" b="1">
                <a:solidFill>
                  <a:schemeClr val="bg1"/>
                </a:solidFill>
              </a:rPr>
              <a:t> </a:t>
            </a:r>
            <a:r>
              <a:rPr lang="en-US" sz="2400">
                <a:solidFill>
                  <a:schemeClr val="bg1"/>
                </a:solidFill>
              </a:rPr>
              <a:t>180 m/h</a:t>
            </a:r>
          </a:p>
          <a:p>
            <a:pPr>
              <a:spcAft>
                <a:spcPct val="50000"/>
              </a:spcAft>
            </a:pPr>
            <a:r>
              <a:rPr lang="en-US" sz="2400" b="1">
                <a:solidFill>
                  <a:srgbClr val="FFCC00"/>
                </a:solidFill>
              </a:rPr>
              <a:t>H</a:t>
            </a:r>
            <a:r>
              <a:rPr lang="en-US" sz="2400" b="1">
                <a:solidFill>
                  <a:schemeClr val="bg1"/>
                </a:solidFill>
              </a:rPr>
              <a:t> </a:t>
            </a:r>
            <a:r>
              <a:rPr lang="en-US" sz="2400">
                <a:solidFill>
                  <a:schemeClr val="bg1"/>
                </a:solidFill>
              </a:rPr>
              <a:t>1,800 m/h</a:t>
            </a:r>
          </a:p>
          <a:p>
            <a:pPr>
              <a:spcAft>
                <a:spcPct val="50000"/>
              </a:spcAft>
            </a:pPr>
            <a:r>
              <a:rPr lang="en-US" sz="2400" b="1">
                <a:solidFill>
                  <a:srgbClr val="FFCC00"/>
                </a:solidFill>
              </a:rPr>
              <a:t>I</a:t>
            </a:r>
            <a:r>
              <a:rPr lang="en-US" sz="2400" b="1">
                <a:solidFill>
                  <a:schemeClr val="bg1"/>
                </a:solidFill>
              </a:rPr>
              <a:t>  </a:t>
            </a:r>
            <a:r>
              <a:rPr lang="en-US" sz="2400">
                <a:solidFill>
                  <a:schemeClr val="bg1"/>
                </a:solidFill>
              </a:rPr>
              <a:t>18,000 m/h</a:t>
            </a:r>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9" name="Picture 9" descr="End-of-Slide_navy_button.jpg                                   0008B4D6&#10;Czeslaw HD                     BAC9BB27:"/>
          <p:cNvPicPr>
            <a:picLocks noChangeAspect="1" noChangeArrowheads="1"/>
          </p:cNvPicPr>
          <p:nvPr/>
        </p:nvPicPr>
        <p:blipFill>
          <a:blip r:embed="rId3" cstate="print"/>
          <a:srcRect/>
          <a:stretch>
            <a:fillRect/>
          </a:stretch>
        </p:blipFill>
        <p:spPr bwMode="auto">
          <a:xfrm>
            <a:off x="8124825" y="5521325"/>
            <a:ext cx="585788" cy="595313"/>
          </a:xfrm>
          <a:prstGeom prst="rect">
            <a:avLst/>
          </a:prstGeom>
          <a:noFill/>
        </p:spPr>
      </p:pic>
      <p:sp>
        <p:nvSpPr>
          <p:cNvPr id="133130" name="Text Box 10"/>
          <p:cNvSpPr txBox="1">
            <a:spLocks noChangeArrowheads="1"/>
          </p:cNvSpPr>
          <p:nvPr/>
        </p:nvSpPr>
        <p:spPr bwMode="auto">
          <a:xfrm>
            <a:off x="3452813" y="20638"/>
            <a:ext cx="4343400" cy="7016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1  </a:t>
            </a:r>
            <a:r>
              <a:rPr lang="en-US" sz="2000" b="1">
                <a:solidFill>
                  <a:schemeClr val="bg1"/>
                </a:solidFill>
              </a:rPr>
              <a:t>Characteristics of the  Atmosphere</a:t>
            </a:r>
            <a:endParaRPr lang="en-US" sz="2000" b="1">
              <a:solidFill>
                <a:srgbClr val="FFCC00"/>
              </a:solidFill>
            </a:endParaRPr>
          </a:p>
        </p:txBody>
      </p:sp>
      <p:sp>
        <p:nvSpPr>
          <p:cNvPr id="133131" name="Rectangle 11"/>
          <p:cNvSpPr>
            <a:spLocks noChangeArrowheads="1"/>
          </p:cNvSpPr>
          <p:nvPr/>
        </p:nvSpPr>
        <p:spPr bwMode="auto">
          <a:xfrm>
            <a:off x="904875" y="1143000"/>
            <a:ext cx="7705725" cy="942975"/>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Layers of the Atmosphere</a:t>
            </a:r>
            <a:endParaRPr lang="en-US" sz="2800">
              <a:solidFill>
                <a:srgbClr val="FFCC00"/>
              </a:solidFill>
            </a:endParaRPr>
          </a:p>
          <a:p>
            <a:endParaRPr lang="en-US" sz="2800">
              <a:solidFill>
                <a:srgbClr val="FFCC00"/>
              </a:solidFill>
            </a:endParaRPr>
          </a:p>
        </p:txBody>
      </p:sp>
      <p:sp>
        <p:nvSpPr>
          <p:cNvPr id="133132" name="Rectangle 12"/>
          <p:cNvSpPr>
            <a:spLocks noChangeArrowheads="1"/>
          </p:cNvSpPr>
          <p:nvPr/>
        </p:nvSpPr>
        <p:spPr bwMode="auto">
          <a:xfrm>
            <a:off x="871538" y="1766888"/>
            <a:ext cx="7431087" cy="4349750"/>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sz="2400" b="1">
                <a:solidFill>
                  <a:srgbClr val="FFCC00"/>
                </a:solidFill>
              </a:rPr>
              <a:t> The Troposphere: The Layer in Which We Live </a:t>
            </a:r>
            <a:r>
              <a:rPr lang="en-US" sz="2400" b="1">
                <a:solidFill>
                  <a:schemeClr val="bg1"/>
                </a:solidFill>
              </a:rPr>
              <a:t> </a:t>
            </a:r>
            <a:r>
              <a:rPr lang="en-US" sz="2400">
                <a:solidFill>
                  <a:schemeClr val="bg1"/>
                </a:solidFill>
              </a:rPr>
              <a:t>The lowest layer of the atmosphere, which lies next to the Earth’s surface, is called the troposphere.</a:t>
            </a:r>
          </a:p>
          <a:p>
            <a:pPr>
              <a:buClr>
                <a:srgbClr val="FFCC00"/>
              </a:buClr>
            </a:pPr>
            <a:endParaRPr lang="en-US" sz="2400">
              <a:solidFill>
                <a:schemeClr val="bg1"/>
              </a:solidFill>
            </a:endParaRPr>
          </a:p>
          <a:p>
            <a:pPr>
              <a:buClr>
                <a:srgbClr val="FFCC00"/>
              </a:buClr>
              <a:buFontTx/>
              <a:buChar char="•"/>
            </a:pPr>
            <a:r>
              <a:rPr lang="en-US" sz="2400" b="1">
                <a:solidFill>
                  <a:srgbClr val="FFCC00"/>
                </a:solidFill>
              </a:rPr>
              <a:t> The Stratosphere: Home of the Ozone Layer</a:t>
            </a:r>
            <a:r>
              <a:rPr lang="en-US" sz="2400" b="1">
                <a:solidFill>
                  <a:schemeClr val="bg1"/>
                </a:solidFill>
              </a:rPr>
              <a:t>  </a:t>
            </a:r>
            <a:r>
              <a:rPr lang="en-US" sz="2400">
                <a:solidFill>
                  <a:schemeClr val="bg1"/>
                </a:solidFill>
              </a:rPr>
              <a:t>The atmospheric layer above the troposphere is called the stratosphere.</a:t>
            </a:r>
          </a:p>
          <a:p>
            <a:pPr>
              <a:buClr>
                <a:srgbClr val="FFCC00"/>
              </a:buClr>
              <a:buFontTx/>
              <a:buChar char="•"/>
            </a:pPr>
            <a:endParaRPr lang="en-US" sz="2400">
              <a:solidFill>
                <a:schemeClr val="bg1"/>
              </a:solidFill>
            </a:endParaRPr>
          </a:p>
          <a:p>
            <a:pPr>
              <a:buClr>
                <a:srgbClr val="FFCC00"/>
              </a:buClr>
              <a:buFontTx/>
              <a:buChar char="•"/>
            </a:pPr>
            <a:r>
              <a:rPr lang="en-US" sz="2400">
                <a:solidFill>
                  <a:schemeClr val="bg1"/>
                </a:solidFill>
              </a:rPr>
              <a:t> </a:t>
            </a:r>
            <a:r>
              <a:rPr lang="en-US" sz="2400" b="1">
                <a:solidFill>
                  <a:srgbClr val="FFCC00"/>
                </a:solidFill>
              </a:rPr>
              <a:t>The Mesosphere: The Middle Layer </a:t>
            </a:r>
            <a:r>
              <a:rPr lang="en-US" sz="2400" b="1">
                <a:solidFill>
                  <a:schemeClr val="bg1"/>
                </a:solidFill>
              </a:rPr>
              <a:t> </a:t>
            </a:r>
            <a:r>
              <a:rPr lang="en-US" sz="2400">
                <a:solidFill>
                  <a:schemeClr val="bg1"/>
                </a:solidFill>
              </a:rPr>
              <a:t>The mesosphere is the middle layer of the atmosphere. It is also the coldest layer.</a:t>
            </a:r>
          </a:p>
          <a:p>
            <a:pPr>
              <a:buClr>
                <a:srgbClr val="FFCC00"/>
              </a:buClr>
              <a:buFontTx/>
              <a:buChar char="•"/>
            </a:pPr>
            <a:endParaRPr lang="en-US" sz="800">
              <a:solidFill>
                <a:schemeClr val="bg1"/>
              </a:solidFill>
            </a:endParaRPr>
          </a:p>
          <a:p>
            <a:pPr>
              <a:buClr>
                <a:srgbClr val="FFCC00"/>
              </a:buClr>
              <a:buFontTx/>
              <a:buChar char="•"/>
            </a:pPr>
            <a:endParaRPr lang="en-US" sz="800">
              <a:solidFill>
                <a:schemeClr val="bg1"/>
              </a:solidFill>
            </a:endParaRPr>
          </a:p>
        </p:txBody>
      </p:sp>
      <p:sp>
        <p:nvSpPr>
          <p:cNvPr id="133133" name="Rectangle 13"/>
          <p:cNvSpPr>
            <a:spLocks noChangeArrowheads="1"/>
          </p:cNvSpPr>
          <p:nvPr/>
        </p:nvSpPr>
        <p:spPr bwMode="auto">
          <a:xfrm>
            <a:off x="1157738" y="173038"/>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smtClean="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3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32">
                                            <p:txEl>
                                              <p:pRg st="4" end="4"/>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499"/>
                                          </p:stCondLst>
                                        </p:cTn>
                                        <p:tgtEl>
                                          <p:spTgt spid="133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2"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36553" name="Picture 9" descr="End-of-Slide_navy_button.jpg                                   0008B4D6&#10;Czeslaw HD                     BAC9BB27:"/>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36554" name="Rectangle 10"/>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236556"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36557" name="Text Box 13"/>
          <p:cNvSpPr txBox="1">
            <a:spLocks noChangeArrowheads="1"/>
          </p:cNvSpPr>
          <p:nvPr/>
        </p:nvSpPr>
        <p:spPr bwMode="auto">
          <a:xfrm>
            <a:off x="914400" y="1620838"/>
            <a:ext cx="6858000" cy="3560762"/>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2. </a:t>
            </a:r>
            <a:r>
              <a:rPr lang="en-US" sz="2400">
                <a:solidFill>
                  <a:srgbClr val="FFCC00"/>
                </a:solidFill>
              </a:rPr>
              <a:t>Today’s wind speed was measured at 18 km/h. What was the wind speed in meters per hour?</a:t>
            </a:r>
          </a:p>
          <a:p>
            <a:pPr>
              <a:spcAft>
                <a:spcPct val="50000"/>
              </a:spcAft>
            </a:pPr>
            <a:r>
              <a:rPr lang="en-US" sz="2400" b="1">
                <a:solidFill>
                  <a:srgbClr val="FFCC00"/>
                </a:solidFill>
              </a:rPr>
              <a:t>F</a:t>
            </a:r>
            <a:r>
              <a:rPr lang="en-US" sz="2400" b="1">
                <a:solidFill>
                  <a:schemeClr val="bg1"/>
                </a:solidFill>
              </a:rPr>
              <a:t> </a:t>
            </a:r>
            <a:r>
              <a:rPr lang="en-US" sz="2400">
                <a:solidFill>
                  <a:schemeClr val="bg1"/>
                </a:solidFill>
              </a:rPr>
              <a:t>1.8 m/h</a:t>
            </a:r>
          </a:p>
          <a:p>
            <a:pPr>
              <a:spcAft>
                <a:spcPct val="50000"/>
              </a:spcAft>
            </a:pPr>
            <a:r>
              <a:rPr lang="en-US" sz="2400" b="1">
                <a:solidFill>
                  <a:srgbClr val="FFCC00"/>
                </a:solidFill>
              </a:rPr>
              <a:t>G</a:t>
            </a:r>
            <a:r>
              <a:rPr lang="en-US" sz="2400" b="1">
                <a:solidFill>
                  <a:schemeClr val="bg1"/>
                </a:solidFill>
              </a:rPr>
              <a:t> </a:t>
            </a:r>
            <a:r>
              <a:rPr lang="en-US" sz="2400">
                <a:solidFill>
                  <a:schemeClr val="bg1"/>
                </a:solidFill>
              </a:rPr>
              <a:t>180 m/h</a:t>
            </a:r>
          </a:p>
          <a:p>
            <a:pPr>
              <a:spcAft>
                <a:spcPct val="50000"/>
              </a:spcAft>
            </a:pPr>
            <a:r>
              <a:rPr lang="en-US" sz="2400" b="1">
                <a:solidFill>
                  <a:srgbClr val="FFCC00"/>
                </a:solidFill>
              </a:rPr>
              <a:t>H</a:t>
            </a:r>
            <a:r>
              <a:rPr lang="en-US" sz="2400" b="1">
                <a:solidFill>
                  <a:schemeClr val="bg1"/>
                </a:solidFill>
              </a:rPr>
              <a:t> </a:t>
            </a:r>
            <a:r>
              <a:rPr lang="en-US" sz="2400">
                <a:solidFill>
                  <a:schemeClr val="bg1"/>
                </a:solidFill>
              </a:rPr>
              <a:t>1,800 m/h</a:t>
            </a:r>
          </a:p>
          <a:p>
            <a:pPr>
              <a:spcAft>
                <a:spcPct val="50000"/>
              </a:spcAft>
            </a:pPr>
            <a:r>
              <a:rPr lang="en-US" sz="2400" b="1">
                <a:solidFill>
                  <a:srgbClr val="FFCC00"/>
                </a:solidFill>
              </a:rPr>
              <a:t>I</a:t>
            </a:r>
            <a:r>
              <a:rPr lang="en-US" sz="2400" b="1">
                <a:solidFill>
                  <a:schemeClr val="bg1"/>
                </a:solidFill>
              </a:rPr>
              <a:t>  </a:t>
            </a:r>
            <a:r>
              <a:rPr lang="en-US" sz="2400">
                <a:solidFill>
                  <a:srgbClr val="FFCC00"/>
                </a:solidFill>
              </a:rPr>
              <a:t>18,000 m/h</a:t>
            </a:r>
          </a:p>
        </p:txBody>
      </p:sp>
    </p:spTree>
  </p:cSld>
  <p:clrMapOvr>
    <a:masterClrMapping/>
  </p:clrMapOvr>
  <p:transition advClick="0"/>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29385" name="Picture 9" descr="End-of-Slide_navy_button.jpg                                   0008B4D6&#10;Czeslaw HD                     BAC9BB27:"/>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29386" name="Rectangle 10"/>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229388"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29389" name="Text Box 13"/>
          <p:cNvSpPr txBox="1">
            <a:spLocks noChangeArrowheads="1"/>
          </p:cNvSpPr>
          <p:nvPr/>
        </p:nvSpPr>
        <p:spPr bwMode="auto">
          <a:xfrm>
            <a:off x="914400" y="1423988"/>
            <a:ext cx="6858000" cy="4291012"/>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3. </a:t>
            </a:r>
            <a:r>
              <a:rPr lang="en-US" sz="2400">
                <a:solidFill>
                  <a:srgbClr val="FFCC00"/>
                </a:solidFill>
              </a:rPr>
              <a:t>Rockport received 24.1 cm of rain on Monday, 12.5 cm of rain on Tuesday, and 5.8 cm of rain on Thursday. The rest of the week, it did not rain. How much rain did Rockport receive during the week?</a:t>
            </a:r>
          </a:p>
          <a:p>
            <a:pPr>
              <a:spcAft>
                <a:spcPct val="50000"/>
              </a:spcAft>
            </a:pPr>
            <a:r>
              <a:rPr lang="en-US" sz="2400" b="1">
                <a:solidFill>
                  <a:srgbClr val="FFCC00"/>
                </a:solidFill>
              </a:rPr>
              <a:t>A</a:t>
            </a:r>
            <a:r>
              <a:rPr lang="en-US" sz="2400" b="1">
                <a:solidFill>
                  <a:schemeClr val="bg1"/>
                </a:solidFill>
              </a:rPr>
              <a:t> </a:t>
            </a:r>
            <a:r>
              <a:rPr lang="en-US" sz="2400">
                <a:solidFill>
                  <a:schemeClr val="bg1"/>
                </a:solidFill>
              </a:rPr>
              <a:t>18.3 cm</a:t>
            </a:r>
          </a:p>
          <a:p>
            <a:pPr>
              <a:spcAft>
                <a:spcPct val="50000"/>
              </a:spcAft>
            </a:pPr>
            <a:r>
              <a:rPr lang="en-US" sz="2400" b="1">
                <a:solidFill>
                  <a:srgbClr val="FFCC00"/>
                </a:solidFill>
              </a:rPr>
              <a:t>B</a:t>
            </a:r>
            <a:r>
              <a:rPr lang="en-US" sz="2400" b="1">
                <a:solidFill>
                  <a:schemeClr val="bg1"/>
                </a:solidFill>
              </a:rPr>
              <a:t> </a:t>
            </a:r>
            <a:r>
              <a:rPr lang="en-US" sz="2400">
                <a:solidFill>
                  <a:schemeClr val="bg1"/>
                </a:solidFill>
              </a:rPr>
              <a:t>36.6 cm</a:t>
            </a:r>
          </a:p>
          <a:p>
            <a:pPr>
              <a:spcAft>
                <a:spcPct val="50000"/>
              </a:spcAft>
            </a:pPr>
            <a:r>
              <a:rPr lang="en-US" sz="2400" b="1">
                <a:solidFill>
                  <a:srgbClr val="FFCC00"/>
                </a:solidFill>
              </a:rPr>
              <a:t>C</a:t>
            </a:r>
            <a:r>
              <a:rPr lang="en-US" sz="2400" b="1">
                <a:solidFill>
                  <a:schemeClr val="bg1"/>
                </a:solidFill>
              </a:rPr>
              <a:t> </a:t>
            </a:r>
            <a:r>
              <a:rPr lang="en-US" sz="2400">
                <a:solidFill>
                  <a:schemeClr val="bg1"/>
                </a:solidFill>
              </a:rPr>
              <a:t>42.4 cm</a:t>
            </a:r>
          </a:p>
          <a:p>
            <a:pPr>
              <a:spcAft>
                <a:spcPct val="50000"/>
              </a:spcAft>
            </a:pPr>
            <a:r>
              <a:rPr lang="en-US" sz="2400" b="1">
                <a:solidFill>
                  <a:srgbClr val="FFCC00"/>
                </a:solidFill>
              </a:rPr>
              <a:t>D</a:t>
            </a:r>
            <a:r>
              <a:rPr lang="en-US" sz="2400" b="1">
                <a:solidFill>
                  <a:schemeClr val="bg1"/>
                </a:solidFill>
              </a:rPr>
              <a:t> </a:t>
            </a:r>
            <a:r>
              <a:rPr lang="en-US" sz="2400">
                <a:solidFill>
                  <a:schemeClr val="bg1"/>
                </a:solidFill>
              </a:rPr>
              <a:t>45.7 cm</a:t>
            </a:r>
          </a:p>
        </p:txBody>
      </p:sp>
    </p:spTree>
  </p:cSld>
  <p:clrMapOvr>
    <a:masterClrMapping/>
  </p:clrMapOvr>
  <p:transition advClick="0"/>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33481" name="Picture 9" descr="End-of-Slide_navy_button.jpg                                   0008B4D6&#10;Czeslaw HD                     BAC9BB27:"/>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33482" name="Rectangle 10"/>
          <p:cNvSpPr>
            <a:spLocks noChangeArrowheads="1"/>
          </p:cNvSpPr>
          <p:nvPr/>
        </p:nvSpPr>
        <p:spPr bwMode="auto">
          <a:xfrm>
            <a:off x="1042988" y="152400"/>
            <a:ext cx="2025650" cy="519113"/>
          </a:xfrm>
          <a:prstGeom prst="rect">
            <a:avLst/>
          </a:prstGeom>
          <a:noFill/>
          <a:ln w="12700">
            <a:noFill/>
            <a:miter lim="800000"/>
            <a:headEnd/>
            <a:tailEnd/>
          </a:ln>
          <a:effectLst/>
        </p:spPr>
        <p:txBody>
          <a:bodyPr wrap="none">
            <a:spAutoFit/>
          </a:bodyPr>
          <a:lstStyle/>
          <a:p>
            <a:pPr algn="ctr"/>
            <a:r>
              <a:rPr lang="en-US" sz="2800" b="1">
                <a:solidFill>
                  <a:schemeClr val="bg1"/>
                </a:solidFill>
              </a:rPr>
              <a:t>Chapter 15</a:t>
            </a:r>
          </a:p>
        </p:txBody>
      </p:sp>
      <p:sp>
        <p:nvSpPr>
          <p:cNvPr id="233484"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33485" name="Text Box 13"/>
          <p:cNvSpPr txBox="1">
            <a:spLocks noChangeArrowheads="1"/>
          </p:cNvSpPr>
          <p:nvPr/>
        </p:nvSpPr>
        <p:spPr bwMode="auto">
          <a:xfrm>
            <a:off x="914400" y="1423988"/>
            <a:ext cx="6858000" cy="4291012"/>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3. </a:t>
            </a:r>
            <a:r>
              <a:rPr lang="en-US" sz="2400">
                <a:solidFill>
                  <a:srgbClr val="FFCC00"/>
                </a:solidFill>
              </a:rPr>
              <a:t>Rockport received 24.1 cm of rain on Monday, 12.5 cm of rain on Tuesday, and 5.8 cm of rain on Thursday. The rest of the week, it did not rain. How much rain did Rockport receive during the week?</a:t>
            </a:r>
          </a:p>
          <a:p>
            <a:pPr>
              <a:spcAft>
                <a:spcPct val="50000"/>
              </a:spcAft>
            </a:pPr>
            <a:r>
              <a:rPr lang="en-US" sz="2400" b="1">
                <a:solidFill>
                  <a:srgbClr val="FFCC00"/>
                </a:solidFill>
              </a:rPr>
              <a:t>A</a:t>
            </a:r>
            <a:r>
              <a:rPr lang="en-US" sz="2400" b="1">
                <a:solidFill>
                  <a:schemeClr val="bg1"/>
                </a:solidFill>
              </a:rPr>
              <a:t> </a:t>
            </a:r>
            <a:r>
              <a:rPr lang="en-US" sz="2400">
                <a:solidFill>
                  <a:schemeClr val="bg1"/>
                </a:solidFill>
              </a:rPr>
              <a:t>18.3 cm</a:t>
            </a:r>
          </a:p>
          <a:p>
            <a:pPr>
              <a:spcAft>
                <a:spcPct val="50000"/>
              </a:spcAft>
            </a:pPr>
            <a:r>
              <a:rPr lang="en-US" sz="2400" b="1">
                <a:solidFill>
                  <a:srgbClr val="FFCC00"/>
                </a:solidFill>
              </a:rPr>
              <a:t>B</a:t>
            </a:r>
            <a:r>
              <a:rPr lang="en-US" sz="2400" b="1">
                <a:solidFill>
                  <a:schemeClr val="bg1"/>
                </a:solidFill>
              </a:rPr>
              <a:t> </a:t>
            </a:r>
            <a:r>
              <a:rPr lang="en-US" sz="2400">
                <a:solidFill>
                  <a:schemeClr val="bg1"/>
                </a:solidFill>
              </a:rPr>
              <a:t>36.6 cm</a:t>
            </a:r>
          </a:p>
          <a:p>
            <a:pPr>
              <a:spcAft>
                <a:spcPct val="50000"/>
              </a:spcAft>
            </a:pPr>
            <a:r>
              <a:rPr lang="en-US" sz="2400" b="1">
                <a:solidFill>
                  <a:srgbClr val="FFCC00"/>
                </a:solidFill>
              </a:rPr>
              <a:t>C</a:t>
            </a:r>
            <a:r>
              <a:rPr lang="en-US" sz="2400" b="1">
                <a:solidFill>
                  <a:schemeClr val="bg1"/>
                </a:solidFill>
              </a:rPr>
              <a:t> </a:t>
            </a:r>
            <a:r>
              <a:rPr lang="en-US" sz="2400">
                <a:solidFill>
                  <a:srgbClr val="FFCC00"/>
                </a:solidFill>
              </a:rPr>
              <a:t>42.4 cm</a:t>
            </a:r>
          </a:p>
          <a:p>
            <a:pPr>
              <a:spcAft>
                <a:spcPct val="50000"/>
              </a:spcAft>
            </a:pPr>
            <a:r>
              <a:rPr lang="en-US" sz="2400" b="1">
                <a:solidFill>
                  <a:srgbClr val="FFCC00"/>
                </a:solidFill>
              </a:rPr>
              <a:t>D</a:t>
            </a:r>
            <a:r>
              <a:rPr lang="en-US" sz="2400" b="1">
                <a:solidFill>
                  <a:schemeClr val="bg1"/>
                </a:solidFill>
              </a:rPr>
              <a:t> </a:t>
            </a:r>
            <a:r>
              <a:rPr lang="en-US" sz="2400">
                <a:solidFill>
                  <a:schemeClr val="bg1"/>
                </a:solidFill>
              </a:rPr>
              <a:t>45.7 cm</a:t>
            </a:r>
          </a:p>
        </p:txBody>
      </p:sp>
    </p:spTree>
  </p:cSld>
  <p:clrMapOvr>
    <a:masterClrMapping/>
  </p:clrMapOvr>
  <p:transition advClick="0"/>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30409" name="Picture 9" descr="End-of-Slide_navy_button.jpg                                   0008B4D6&#10;Czeslaw HD                     BAC9BB27:"/>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30410" name="Rectangle 10"/>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230412"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30413" name="Text Box 13"/>
          <p:cNvSpPr txBox="1">
            <a:spLocks noChangeArrowheads="1"/>
          </p:cNvSpPr>
          <p:nvPr/>
        </p:nvSpPr>
        <p:spPr bwMode="auto">
          <a:xfrm>
            <a:off x="914400" y="1484313"/>
            <a:ext cx="6858000" cy="3925887"/>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4. </a:t>
            </a:r>
            <a:r>
              <a:rPr lang="en-US" sz="2400">
                <a:solidFill>
                  <a:srgbClr val="FFCC00"/>
                </a:solidFill>
              </a:rPr>
              <a:t>A weather station recorded the following temperatures during a 5 h period: 15°C, 18°C, 13°C, 15°C, and 20°C. What was the average temperature during this period?</a:t>
            </a:r>
          </a:p>
          <a:p>
            <a:pPr>
              <a:spcAft>
                <a:spcPct val="50000"/>
              </a:spcAft>
            </a:pPr>
            <a:r>
              <a:rPr lang="en-US" sz="2400" b="1">
                <a:solidFill>
                  <a:srgbClr val="FFCC00"/>
                </a:solidFill>
              </a:rPr>
              <a:t>F</a:t>
            </a:r>
            <a:r>
              <a:rPr lang="en-US" sz="2400" b="1">
                <a:solidFill>
                  <a:schemeClr val="bg1"/>
                </a:solidFill>
              </a:rPr>
              <a:t> </a:t>
            </a:r>
            <a:r>
              <a:rPr lang="en-US" sz="2400">
                <a:solidFill>
                  <a:schemeClr val="bg1"/>
                </a:solidFill>
              </a:rPr>
              <a:t>14.2°C</a:t>
            </a:r>
          </a:p>
          <a:p>
            <a:pPr>
              <a:spcAft>
                <a:spcPct val="50000"/>
              </a:spcAft>
            </a:pPr>
            <a:r>
              <a:rPr lang="en-US" sz="2400" b="1">
                <a:solidFill>
                  <a:srgbClr val="FFCC00"/>
                </a:solidFill>
              </a:rPr>
              <a:t>G</a:t>
            </a:r>
            <a:r>
              <a:rPr lang="en-US" sz="2400" b="1">
                <a:solidFill>
                  <a:schemeClr val="bg1"/>
                </a:solidFill>
              </a:rPr>
              <a:t> </a:t>
            </a:r>
            <a:r>
              <a:rPr lang="en-US" sz="2400">
                <a:solidFill>
                  <a:schemeClr val="bg1"/>
                </a:solidFill>
              </a:rPr>
              <a:t>15.2°C</a:t>
            </a:r>
          </a:p>
          <a:p>
            <a:pPr>
              <a:spcAft>
                <a:spcPct val="50000"/>
              </a:spcAft>
            </a:pPr>
            <a:r>
              <a:rPr lang="en-US" sz="2400" b="1">
                <a:solidFill>
                  <a:srgbClr val="FFCC00"/>
                </a:solidFill>
              </a:rPr>
              <a:t>H</a:t>
            </a:r>
            <a:r>
              <a:rPr lang="en-US" sz="2400" b="1">
                <a:solidFill>
                  <a:schemeClr val="bg1"/>
                </a:solidFill>
              </a:rPr>
              <a:t> </a:t>
            </a:r>
            <a:r>
              <a:rPr lang="en-US" sz="2400">
                <a:solidFill>
                  <a:schemeClr val="bg1"/>
                </a:solidFill>
              </a:rPr>
              <a:t>16.2°C</a:t>
            </a:r>
          </a:p>
          <a:p>
            <a:pPr>
              <a:spcAft>
                <a:spcPct val="50000"/>
              </a:spcAft>
            </a:pPr>
            <a:r>
              <a:rPr lang="en-US" sz="2400" b="1">
                <a:solidFill>
                  <a:srgbClr val="FFCC00"/>
                </a:solidFill>
              </a:rPr>
              <a:t>I</a:t>
            </a:r>
            <a:r>
              <a:rPr lang="en-US" sz="2400" b="1">
                <a:solidFill>
                  <a:schemeClr val="bg1"/>
                </a:solidFill>
              </a:rPr>
              <a:t>  </a:t>
            </a:r>
            <a:r>
              <a:rPr lang="en-US" sz="2400">
                <a:solidFill>
                  <a:schemeClr val="bg1"/>
                </a:solidFill>
              </a:rPr>
              <a:t>20.2°C</a:t>
            </a:r>
          </a:p>
        </p:txBody>
      </p:sp>
    </p:spTree>
  </p:cSld>
  <p:clrMapOvr>
    <a:masterClrMapping/>
  </p:clrMapOvr>
  <p:transition advClick="0"/>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34505" name="Picture 9" descr="End-of-Slide_navy_button.jpg                                   0008B4D6&#10;Czeslaw HD                     BAC9BB27:"/>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34506" name="Rectangle 10"/>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234508"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34509" name="Text Box 13"/>
          <p:cNvSpPr txBox="1">
            <a:spLocks noChangeArrowheads="1"/>
          </p:cNvSpPr>
          <p:nvPr/>
        </p:nvSpPr>
        <p:spPr bwMode="auto">
          <a:xfrm>
            <a:off x="914400" y="1484313"/>
            <a:ext cx="6858000" cy="3925887"/>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4. </a:t>
            </a:r>
            <a:r>
              <a:rPr lang="en-US" sz="2400">
                <a:solidFill>
                  <a:srgbClr val="FFCC00"/>
                </a:solidFill>
              </a:rPr>
              <a:t>A weather station recorded the following temperatures during a 5 h period: 15°C, 18°C, 13°C, 15°C, and 20°C. What was the average temperature during this period?</a:t>
            </a:r>
          </a:p>
          <a:p>
            <a:pPr>
              <a:spcAft>
                <a:spcPct val="50000"/>
              </a:spcAft>
            </a:pPr>
            <a:r>
              <a:rPr lang="en-US" sz="2400" b="1">
                <a:solidFill>
                  <a:srgbClr val="FFCC00"/>
                </a:solidFill>
              </a:rPr>
              <a:t>F</a:t>
            </a:r>
            <a:r>
              <a:rPr lang="en-US" sz="2400" b="1">
                <a:solidFill>
                  <a:schemeClr val="bg1"/>
                </a:solidFill>
              </a:rPr>
              <a:t> </a:t>
            </a:r>
            <a:r>
              <a:rPr lang="en-US" sz="2400">
                <a:solidFill>
                  <a:schemeClr val="bg1"/>
                </a:solidFill>
              </a:rPr>
              <a:t>14.2°C</a:t>
            </a:r>
          </a:p>
          <a:p>
            <a:pPr>
              <a:spcAft>
                <a:spcPct val="50000"/>
              </a:spcAft>
            </a:pPr>
            <a:r>
              <a:rPr lang="en-US" sz="2400" b="1">
                <a:solidFill>
                  <a:srgbClr val="FFCC00"/>
                </a:solidFill>
              </a:rPr>
              <a:t>G</a:t>
            </a:r>
            <a:r>
              <a:rPr lang="en-US" sz="2400" b="1">
                <a:solidFill>
                  <a:schemeClr val="bg1"/>
                </a:solidFill>
              </a:rPr>
              <a:t> </a:t>
            </a:r>
            <a:r>
              <a:rPr lang="en-US" sz="2400">
                <a:solidFill>
                  <a:schemeClr val="bg1"/>
                </a:solidFill>
              </a:rPr>
              <a:t>15.2°C</a:t>
            </a:r>
          </a:p>
          <a:p>
            <a:pPr>
              <a:spcAft>
                <a:spcPct val="50000"/>
              </a:spcAft>
            </a:pPr>
            <a:r>
              <a:rPr lang="en-US" sz="2400" b="1">
                <a:solidFill>
                  <a:srgbClr val="FFCC00"/>
                </a:solidFill>
              </a:rPr>
              <a:t>H</a:t>
            </a:r>
            <a:r>
              <a:rPr lang="en-US" sz="2400" b="1">
                <a:solidFill>
                  <a:schemeClr val="bg1"/>
                </a:solidFill>
              </a:rPr>
              <a:t> </a:t>
            </a:r>
            <a:r>
              <a:rPr lang="en-US" sz="2400">
                <a:solidFill>
                  <a:srgbClr val="FFCC00"/>
                </a:solidFill>
              </a:rPr>
              <a:t>16.2°C</a:t>
            </a:r>
          </a:p>
          <a:p>
            <a:pPr>
              <a:spcAft>
                <a:spcPct val="50000"/>
              </a:spcAft>
            </a:pPr>
            <a:r>
              <a:rPr lang="en-US" sz="2400" b="1">
                <a:solidFill>
                  <a:srgbClr val="FFCC00"/>
                </a:solidFill>
              </a:rPr>
              <a:t>I</a:t>
            </a:r>
            <a:r>
              <a:rPr lang="en-US" sz="2400" b="1">
                <a:solidFill>
                  <a:schemeClr val="bg1"/>
                </a:solidFill>
              </a:rPr>
              <a:t>  </a:t>
            </a:r>
            <a:r>
              <a:rPr lang="en-US" sz="2400">
                <a:solidFill>
                  <a:schemeClr val="bg1"/>
                </a:solidFill>
              </a:rPr>
              <a:t>20.2°C</a:t>
            </a:r>
          </a:p>
        </p:txBody>
      </p:sp>
    </p:spTree>
  </p:cSld>
  <p:clrMapOvr>
    <a:masterClrMapping/>
  </p:clrMapOvr>
  <p:transition advClick="0"/>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31433" name="Picture 9" descr="End-of-Slide_navy_button.jpg                                   0008B4D6&#10;Czeslaw HD                     BAC9BB27:"/>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31434" name="Rectangle 10"/>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231436"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31437" name="Text Box 13"/>
          <p:cNvSpPr txBox="1">
            <a:spLocks noChangeArrowheads="1"/>
          </p:cNvSpPr>
          <p:nvPr/>
        </p:nvSpPr>
        <p:spPr bwMode="auto">
          <a:xfrm>
            <a:off x="914400" y="1560513"/>
            <a:ext cx="6858000" cy="3925887"/>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5. </a:t>
            </a:r>
            <a:r>
              <a:rPr lang="en-US" sz="2400">
                <a:solidFill>
                  <a:srgbClr val="FFCC00"/>
                </a:solidFill>
              </a:rPr>
              <a:t>The temperature in Waterford, Virginia, increased 1.3°C every hour for 5 h. If the temperature in the morning was –4°C, what was the temperature 4 h later?</a:t>
            </a:r>
            <a:endParaRPr lang="en-US" sz="2400">
              <a:solidFill>
                <a:schemeClr val="bg1"/>
              </a:solidFill>
            </a:endParaRPr>
          </a:p>
          <a:p>
            <a:pPr>
              <a:spcAft>
                <a:spcPct val="50000"/>
              </a:spcAft>
            </a:pPr>
            <a:r>
              <a:rPr lang="en-US" sz="2400" b="1">
                <a:solidFill>
                  <a:srgbClr val="FFCC00"/>
                </a:solidFill>
              </a:rPr>
              <a:t>A</a:t>
            </a:r>
            <a:r>
              <a:rPr lang="en-US" sz="2400" b="1">
                <a:solidFill>
                  <a:schemeClr val="bg1"/>
                </a:solidFill>
              </a:rPr>
              <a:t> </a:t>
            </a:r>
            <a:r>
              <a:rPr lang="en-US" sz="2400">
                <a:solidFill>
                  <a:schemeClr val="bg1"/>
                </a:solidFill>
              </a:rPr>
              <a:t>2.5°C</a:t>
            </a:r>
          </a:p>
          <a:p>
            <a:pPr>
              <a:spcAft>
                <a:spcPct val="50000"/>
              </a:spcAft>
            </a:pPr>
            <a:r>
              <a:rPr lang="en-US" sz="2400" b="1">
                <a:solidFill>
                  <a:srgbClr val="FFCC00"/>
                </a:solidFill>
              </a:rPr>
              <a:t>B</a:t>
            </a:r>
            <a:r>
              <a:rPr lang="en-US" sz="2400" b="1">
                <a:solidFill>
                  <a:schemeClr val="bg1"/>
                </a:solidFill>
              </a:rPr>
              <a:t> </a:t>
            </a:r>
            <a:r>
              <a:rPr lang="en-US" sz="2400">
                <a:solidFill>
                  <a:schemeClr val="bg1"/>
                </a:solidFill>
              </a:rPr>
              <a:t>2.3°C</a:t>
            </a:r>
          </a:p>
          <a:p>
            <a:pPr>
              <a:spcAft>
                <a:spcPct val="50000"/>
              </a:spcAft>
            </a:pPr>
            <a:r>
              <a:rPr lang="en-US" sz="2400" b="1">
                <a:solidFill>
                  <a:srgbClr val="FFCC00"/>
                </a:solidFill>
              </a:rPr>
              <a:t>C</a:t>
            </a:r>
            <a:r>
              <a:rPr lang="en-US" sz="2400" b="1">
                <a:solidFill>
                  <a:schemeClr val="bg1"/>
                </a:solidFill>
              </a:rPr>
              <a:t> </a:t>
            </a:r>
            <a:r>
              <a:rPr lang="en-US" sz="2400">
                <a:solidFill>
                  <a:schemeClr val="bg1"/>
                </a:solidFill>
              </a:rPr>
              <a:t>1.3°C</a:t>
            </a:r>
          </a:p>
          <a:p>
            <a:pPr>
              <a:spcAft>
                <a:spcPct val="50000"/>
              </a:spcAft>
            </a:pPr>
            <a:r>
              <a:rPr lang="en-US" sz="2400" b="1">
                <a:solidFill>
                  <a:srgbClr val="FFCC00"/>
                </a:solidFill>
              </a:rPr>
              <a:t>D</a:t>
            </a:r>
            <a:r>
              <a:rPr lang="en-US" sz="2400" b="1">
                <a:solidFill>
                  <a:schemeClr val="bg1"/>
                </a:solidFill>
              </a:rPr>
              <a:t> </a:t>
            </a:r>
            <a:r>
              <a:rPr lang="en-US" sz="2400">
                <a:solidFill>
                  <a:schemeClr val="bg1"/>
                </a:solidFill>
              </a:rPr>
              <a:t>1.2°C</a:t>
            </a:r>
          </a:p>
        </p:txBody>
      </p:sp>
    </p:spTree>
  </p:cSld>
  <p:clrMapOvr>
    <a:masterClrMapping/>
  </p:clrMapOvr>
  <p:transition advClick="0"/>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35529" name="Picture 9" descr="End-of-Slide_navy_button.jpg                                   0008B4D6&#10;Czeslaw HD                     BAC9BB27:"/>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35530" name="Rectangle 10"/>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235532"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35533" name="Text Box 13"/>
          <p:cNvSpPr txBox="1">
            <a:spLocks noChangeArrowheads="1"/>
          </p:cNvSpPr>
          <p:nvPr/>
        </p:nvSpPr>
        <p:spPr bwMode="auto">
          <a:xfrm>
            <a:off x="914400" y="1560513"/>
            <a:ext cx="6858000" cy="3925887"/>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5. </a:t>
            </a:r>
            <a:r>
              <a:rPr lang="en-US" sz="2400">
                <a:solidFill>
                  <a:srgbClr val="FFCC00"/>
                </a:solidFill>
              </a:rPr>
              <a:t>The temperature in Waterford, Virginia, increased 1.3°C every hour for 5 h. If the temperature in the morning was –4°C, what was the temperature 4 h later?</a:t>
            </a:r>
            <a:endParaRPr lang="en-US" sz="2400">
              <a:solidFill>
                <a:schemeClr val="bg1"/>
              </a:solidFill>
            </a:endParaRPr>
          </a:p>
          <a:p>
            <a:pPr>
              <a:spcAft>
                <a:spcPct val="50000"/>
              </a:spcAft>
            </a:pPr>
            <a:r>
              <a:rPr lang="en-US" sz="2400" b="1">
                <a:solidFill>
                  <a:srgbClr val="FFCC00"/>
                </a:solidFill>
              </a:rPr>
              <a:t>A</a:t>
            </a:r>
            <a:r>
              <a:rPr lang="en-US" sz="2400" b="1">
                <a:solidFill>
                  <a:schemeClr val="bg1"/>
                </a:solidFill>
              </a:rPr>
              <a:t> </a:t>
            </a:r>
            <a:r>
              <a:rPr lang="en-US" sz="2400">
                <a:solidFill>
                  <a:schemeClr val="bg1"/>
                </a:solidFill>
              </a:rPr>
              <a:t>2.5°C</a:t>
            </a:r>
          </a:p>
          <a:p>
            <a:pPr>
              <a:spcAft>
                <a:spcPct val="50000"/>
              </a:spcAft>
            </a:pPr>
            <a:r>
              <a:rPr lang="en-US" sz="2400" b="1">
                <a:solidFill>
                  <a:srgbClr val="FFCC00"/>
                </a:solidFill>
              </a:rPr>
              <a:t>B</a:t>
            </a:r>
            <a:r>
              <a:rPr lang="en-US" sz="2400" b="1">
                <a:solidFill>
                  <a:schemeClr val="bg1"/>
                </a:solidFill>
              </a:rPr>
              <a:t> </a:t>
            </a:r>
            <a:r>
              <a:rPr lang="en-US" sz="2400">
                <a:solidFill>
                  <a:schemeClr val="bg1"/>
                </a:solidFill>
              </a:rPr>
              <a:t>2.3°C</a:t>
            </a:r>
          </a:p>
          <a:p>
            <a:pPr>
              <a:spcAft>
                <a:spcPct val="50000"/>
              </a:spcAft>
            </a:pPr>
            <a:r>
              <a:rPr lang="en-US" sz="2400" b="1">
                <a:solidFill>
                  <a:srgbClr val="FFCC00"/>
                </a:solidFill>
              </a:rPr>
              <a:t>C</a:t>
            </a:r>
            <a:r>
              <a:rPr lang="en-US" sz="2400" b="1">
                <a:solidFill>
                  <a:schemeClr val="bg1"/>
                </a:solidFill>
              </a:rPr>
              <a:t> </a:t>
            </a:r>
            <a:r>
              <a:rPr lang="en-US" sz="2400">
                <a:solidFill>
                  <a:schemeClr val="bg1"/>
                </a:solidFill>
              </a:rPr>
              <a:t>1.3°C</a:t>
            </a:r>
          </a:p>
          <a:p>
            <a:pPr>
              <a:spcAft>
                <a:spcPct val="50000"/>
              </a:spcAft>
            </a:pPr>
            <a:r>
              <a:rPr lang="en-US" sz="2400" b="1">
                <a:solidFill>
                  <a:srgbClr val="FFCC00"/>
                </a:solidFill>
              </a:rPr>
              <a:t>D</a:t>
            </a:r>
            <a:r>
              <a:rPr lang="en-US" sz="2400" b="1">
                <a:solidFill>
                  <a:schemeClr val="bg1"/>
                </a:solidFill>
              </a:rPr>
              <a:t> </a:t>
            </a:r>
            <a:r>
              <a:rPr lang="en-US" sz="2400">
                <a:solidFill>
                  <a:srgbClr val="FFCC00"/>
                </a:solidFill>
              </a:rPr>
              <a:t>1.2°C</a:t>
            </a:r>
          </a:p>
        </p:txBody>
      </p:sp>
    </p:spTree>
  </p:cSld>
  <p:clrMapOvr>
    <a:masterClrMapping/>
  </p:clrMapOvr>
  <p:transition advClick="0"/>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2"/>
          <p:cNvSpPr txBox="1">
            <a:spLocks noChangeArrowheads="1"/>
          </p:cNvSpPr>
          <p:nvPr/>
        </p:nvSpPr>
        <p:spPr bwMode="auto">
          <a:xfrm>
            <a:off x="3429000" y="0"/>
            <a:ext cx="4343400" cy="7016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1  </a:t>
            </a:r>
            <a:r>
              <a:rPr lang="en-US" sz="2000" b="1">
                <a:solidFill>
                  <a:schemeClr val="bg1"/>
                </a:solidFill>
              </a:rPr>
              <a:t>Characteristics of the  Atmosphere</a:t>
            </a:r>
            <a:endParaRPr lang="en-US" sz="2000" b="1">
              <a:solidFill>
                <a:srgbClr val="FFCC00"/>
              </a:solidFill>
            </a:endParaRPr>
          </a:p>
        </p:txBody>
      </p:sp>
      <p:sp>
        <p:nvSpPr>
          <p:cNvPr id="241667" name="Rectangle 3"/>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pic>
        <p:nvPicPr>
          <p:cNvPr id="241668" name="Picture 4" descr="HST-G7_Ch2_pg40_06.jpg                                         0008BFA0Seagate                        BC5C1CAB:"/>
          <p:cNvPicPr>
            <a:picLocks noChangeAspect="1" noChangeArrowheads="1"/>
          </p:cNvPicPr>
          <p:nvPr/>
        </p:nvPicPr>
        <p:blipFill>
          <a:blip r:embed="rId3" cstate="print"/>
          <a:srcRect/>
          <a:stretch>
            <a:fillRect/>
          </a:stretch>
        </p:blipFill>
        <p:spPr bwMode="auto">
          <a:xfrm>
            <a:off x="638175" y="1752600"/>
            <a:ext cx="7924800" cy="3573463"/>
          </a:xfrm>
          <a:prstGeom prst="rect">
            <a:avLst/>
          </a:prstGeom>
          <a:noFill/>
        </p:spPr>
      </p:pic>
    </p:spTree>
  </p:cSld>
  <p:clrMapOvr>
    <a:masterClrMapping/>
  </p:clrMapOvr>
  <p:transition advClick="0"/>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ext Box 2"/>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4  </a:t>
            </a:r>
            <a:r>
              <a:rPr lang="en-US" sz="2000" b="1">
                <a:solidFill>
                  <a:schemeClr val="bg1"/>
                </a:solidFill>
              </a:rPr>
              <a:t>Air Pollution</a:t>
            </a:r>
          </a:p>
        </p:txBody>
      </p:sp>
      <p:sp>
        <p:nvSpPr>
          <p:cNvPr id="242691" name="Rectangle 3"/>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pic>
        <p:nvPicPr>
          <p:cNvPr id="242692" name="Picture 4" descr="HST-G7_Ch2_pg57_33.jpg                                         0008BFA0Seagate                        BC5C1CAB:"/>
          <p:cNvPicPr>
            <a:picLocks noChangeAspect="1" noChangeArrowheads="1"/>
          </p:cNvPicPr>
          <p:nvPr/>
        </p:nvPicPr>
        <p:blipFill>
          <a:blip r:embed="rId3" cstate="print"/>
          <a:srcRect/>
          <a:stretch>
            <a:fillRect/>
          </a:stretch>
        </p:blipFill>
        <p:spPr bwMode="auto">
          <a:xfrm>
            <a:off x="2892425" y="1081088"/>
            <a:ext cx="3394075" cy="4943475"/>
          </a:xfrm>
          <a:prstGeom prst="rect">
            <a:avLst/>
          </a:prstGeom>
          <a:noFill/>
        </p:spPr>
      </p:pic>
    </p:spTree>
  </p:cSld>
  <p:clrMapOvr>
    <a:masterClrMapping/>
  </p:clrMapOvr>
  <p:transition advClick="0"/>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ext Box 2"/>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4  </a:t>
            </a:r>
            <a:r>
              <a:rPr lang="en-US" sz="2000" b="1">
                <a:solidFill>
                  <a:schemeClr val="bg1"/>
                </a:solidFill>
              </a:rPr>
              <a:t>Air Pollution</a:t>
            </a:r>
          </a:p>
        </p:txBody>
      </p:sp>
      <p:sp>
        <p:nvSpPr>
          <p:cNvPr id="243715" name="Rectangle 3"/>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pic>
        <p:nvPicPr>
          <p:cNvPr id="243716" name="Picture 4" descr="HST-G7_Ch2_pg58_36.jpg                                         0008BFA0Seagate                        BC5C1CAB:"/>
          <p:cNvPicPr>
            <a:picLocks noChangeAspect="1" noChangeArrowheads="1"/>
          </p:cNvPicPr>
          <p:nvPr/>
        </p:nvPicPr>
        <p:blipFill>
          <a:blip r:embed="rId3" cstate="print"/>
          <a:srcRect/>
          <a:stretch>
            <a:fillRect/>
          </a:stretch>
        </p:blipFill>
        <p:spPr bwMode="auto">
          <a:xfrm>
            <a:off x="685800" y="1135063"/>
            <a:ext cx="7924800" cy="4808537"/>
          </a:xfrm>
          <a:prstGeom prst="rect">
            <a:avLst/>
          </a:prstGeom>
          <a:noFill/>
        </p:spPr>
      </p:pic>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53" name="Picture 9" descr="End-of-Slide_navy_button.jpg                                   0008B4D6&#10;Czeslaw HD                     BAC9BB27:"/>
          <p:cNvPicPr>
            <a:picLocks noChangeAspect="1" noChangeArrowheads="1"/>
          </p:cNvPicPr>
          <p:nvPr/>
        </p:nvPicPr>
        <p:blipFill>
          <a:blip r:embed="rId3" cstate="print"/>
          <a:srcRect/>
          <a:stretch>
            <a:fillRect/>
          </a:stretch>
        </p:blipFill>
        <p:spPr bwMode="auto">
          <a:xfrm>
            <a:off x="8124825" y="5521325"/>
            <a:ext cx="585788" cy="595313"/>
          </a:xfrm>
          <a:prstGeom prst="rect">
            <a:avLst/>
          </a:prstGeom>
          <a:noFill/>
        </p:spPr>
      </p:pic>
      <p:sp>
        <p:nvSpPr>
          <p:cNvPr id="134154" name="Text Box 10"/>
          <p:cNvSpPr txBox="1">
            <a:spLocks noChangeArrowheads="1"/>
          </p:cNvSpPr>
          <p:nvPr/>
        </p:nvSpPr>
        <p:spPr bwMode="auto">
          <a:xfrm>
            <a:off x="3452813" y="20638"/>
            <a:ext cx="4343400" cy="7016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1  </a:t>
            </a:r>
            <a:r>
              <a:rPr lang="en-US" sz="2000" b="1">
                <a:solidFill>
                  <a:schemeClr val="bg1"/>
                </a:solidFill>
              </a:rPr>
              <a:t>Characteristics of the  Atmosphere</a:t>
            </a:r>
            <a:endParaRPr lang="en-US" sz="2000" b="1">
              <a:solidFill>
                <a:srgbClr val="FFCC00"/>
              </a:solidFill>
            </a:endParaRPr>
          </a:p>
        </p:txBody>
      </p:sp>
      <p:sp>
        <p:nvSpPr>
          <p:cNvPr id="134155" name="Rectangle 11"/>
          <p:cNvSpPr>
            <a:spLocks noChangeArrowheads="1"/>
          </p:cNvSpPr>
          <p:nvPr/>
        </p:nvSpPr>
        <p:spPr bwMode="auto">
          <a:xfrm>
            <a:off x="904875" y="1524000"/>
            <a:ext cx="77057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Layers of the Atmosphere, </a:t>
            </a:r>
            <a:r>
              <a:rPr lang="en-US" sz="2800" i="1">
                <a:solidFill>
                  <a:srgbClr val="FFCC00"/>
                </a:solidFill>
              </a:rPr>
              <a:t>continued</a:t>
            </a:r>
            <a:endParaRPr lang="en-US" sz="2800">
              <a:solidFill>
                <a:srgbClr val="FFCC00"/>
              </a:solidFill>
            </a:endParaRPr>
          </a:p>
        </p:txBody>
      </p:sp>
      <p:sp>
        <p:nvSpPr>
          <p:cNvPr id="134156" name="Rectangle 12"/>
          <p:cNvSpPr>
            <a:spLocks noChangeArrowheads="1"/>
          </p:cNvSpPr>
          <p:nvPr/>
        </p:nvSpPr>
        <p:spPr bwMode="auto">
          <a:xfrm>
            <a:off x="904875" y="2214563"/>
            <a:ext cx="7620000" cy="3254375"/>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sz="2400" b="1">
                <a:solidFill>
                  <a:srgbClr val="FFCC00"/>
                </a:solidFill>
              </a:rPr>
              <a:t> The Thermosphere: The Edge of the Atmosphere </a:t>
            </a:r>
            <a:r>
              <a:rPr lang="en-US" sz="2400" b="1">
                <a:solidFill>
                  <a:schemeClr val="bg1"/>
                </a:solidFill>
              </a:rPr>
              <a:t> </a:t>
            </a:r>
            <a:r>
              <a:rPr lang="en-US" sz="2400">
                <a:solidFill>
                  <a:schemeClr val="bg1"/>
                </a:solidFill>
              </a:rPr>
              <a:t>The uppermost atmospheric layer is called the thermosphere.</a:t>
            </a:r>
          </a:p>
          <a:p>
            <a:pPr>
              <a:buClr>
                <a:srgbClr val="FFCC00"/>
              </a:buClr>
            </a:pPr>
            <a:endParaRPr lang="en-US" sz="2400">
              <a:solidFill>
                <a:schemeClr val="bg1"/>
              </a:solidFill>
            </a:endParaRPr>
          </a:p>
          <a:p>
            <a:pPr>
              <a:buClr>
                <a:srgbClr val="FFCC00"/>
              </a:buClr>
              <a:buFontTx/>
              <a:buChar char="•"/>
            </a:pPr>
            <a:r>
              <a:rPr lang="en-US" sz="2400" b="1">
                <a:solidFill>
                  <a:schemeClr val="bg1"/>
                </a:solidFill>
              </a:rPr>
              <a:t> </a:t>
            </a:r>
            <a:r>
              <a:rPr lang="en-US" sz="2400" b="1">
                <a:solidFill>
                  <a:srgbClr val="FFCC00"/>
                </a:solidFill>
              </a:rPr>
              <a:t>The Ionosphere: Home of the Auroras</a:t>
            </a:r>
            <a:r>
              <a:rPr lang="en-US" sz="2400" b="1">
                <a:solidFill>
                  <a:schemeClr val="bg1"/>
                </a:solidFill>
              </a:rPr>
              <a:t>  </a:t>
            </a:r>
            <a:r>
              <a:rPr lang="en-US" sz="2400">
                <a:solidFill>
                  <a:schemeClr val="bg1"/>
                </a:solidFill>
              </a:rPr>
              <a:t>In the upper mesosphere and the lower thermosphere, nitrogen and oxygen atoms absorb harmful solar energy. This area is called the ionosphere.</a:t>
            </a:r>
          </a:p>
          <a:p>
            <a:pPr>
              <a:buClr>
                <a:srgbClr val="FFCC00"/>
              </a:buClr>
              <a:buFontTx/>
              <a:buChar char="•"/>
            </a:pPr>
            <a:endParaRPr lang="en-US" sz="800">
              <a:solidFill>
                <a:schemeClr val="bg1"/>
              </a:solidFill>
            </a:endParaRPr>
          </a:p>
          <a:p>
            <a:pPr>
              <a:buClr>
                <a:srgbClr val="FFCC00"/>
              </a:buClr>
              <a:buFontTx/>
              <a:buChar char="•"/>
            </a:pPr>
            <a:endParaRPr lang="en-US" sz="800">
              <a:solidFill>
                <a:schemeClr val="bg1"/>
              </a:solidFill>
            </a:endParaRPr>
          </a:p>
        </p:txBody>
      </p:sp>
      <p:sp>
        <p:nvSpPr>
          <p:cNvPr id="134157" name="Rectangle 13"/>
          <p:cNvSpPr>
            <a:spLocks noChangeArrowheads="1"/>
          </p:cNvSpPr>
          <p:nvPr/>
        </p:nvSpPr>
        <p:spPr bwMode="auto">
          <a:xfrm>
            <a:off x="1157738" y="173038"/>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4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4156">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34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6"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46786" name="Rectangle 2"/>
          <p:cNvSpPr>
            <a:spLocks noChangeArrowheads="1"/>
          </p:cNvSpPr>
          <p:nvPr/>
        </p:nvSpPr>
        <p:spPr bwMode="auto">
          <a:xfrm>
            <a:off x="914400" y="1905000"/>
            <a:ext cx="7696200" cy="819150"/>
          </a:xfrm>
          <a:prstGeom prst="rect">
            <a:avLst/>
          </a:prstGeom>
          <a:noFill/>
          <a:ln w="12700">
            <a:noFill/>
            <a:miter lim="800000"/>
            <a:headEnd/>
            <a:tailEnd/>
          </a:ln>
          <a:effectLst/>
        </p:spPr>
        <p:txBody>
          <a:bodyPr lIns="90487" tIns="44450" rIns="90487" bIns="44450">
            <a:spAutoFit/>
          </a:bodyPr>
          <a:lstStyle/>
          <a:p>
            <a:pPr>
              <a:buClr>
                <a:srgbClr val="FFCC00"/>
              </a:buClr>
            </a:pPr>
            <a:r>
              <a:rPr lang="en-US" sz="2400">
                <a:solidFill>
                  <a:schemeClr val="bg1"/>
                </a:solidFill>
              </a:rPr>
              <a:t>Use the illustration below to answer the questions that follow.</a:t>
            </a:r>
            <a:endParaRPr lang="en-US" sz="2400" b="1">
              <a:solidFill>
                <a:schemeClr val="bg1"/>
              </a:solidFill>
            </a:endParaRPr>
          </a:p>
        </p:txBody>
      </p:sp>
      <p:sp>
        <p:nvSpPr>
          <p:cNvPr id="246787" name="Rectangle 3"/>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sp>
        <p:nvSpPr>
          <p:cNvPr id="246788" name="Text Box 4"/>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pic>
        <p:nvPicPr>
          <p:cNvPr id="246789" name="Picture 5" descr="HST-G7_Ch2_pg71_63.jpg                                         0008BFA0Seagate                        BC5C1CAB:"/>
          <p:cNvPicPr>
            <a:picLocks noChangeAspect="1" noChangeArrowheads="1"/>
          </p:cNvPicPr>
          <p:nvPr/>
        </p:nvPicPr>
        <p:blipFill>
          <a:blip r:embed="rId4" cstate="print"/>
          <a:srcRect/>
          <a:stretch>
            <a:fillRect/>
          </a:stretch>
        </p:blipFill>
        <p:spPr bwMode="auto">
          <a:xfrm>
            <a:off x="2514600" y="1128713"/>
            <a:ext cx="4016375" cy="4899025"/>
          </a:xfrm>
          <a:prstGeom prst="rect">
            <a:avLst/>
          </a:prstGeom>
          <a:noFill/>
        </p:spPr>
      </p:pic>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2281" name="Text Box 9"/>
          <p:cNvSpPr txBox="1">
            <a:spLocks noChangeArrowheads="1"/>
          </p:cNvSpPr>
          <p:nvPr/>
        </p:nvSpPr>
        <p:spPr bwMode="auto">
          <a:xfrm>
            <a:off x="3429000" y="30163"/>
            <a:ext cx="3886200" cy="7016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1  </a:t>
            </a:r>
            <a:r>
              <a:rPr lang="en-US" sz="2000" b="1">
                <a:solidFill>
                  <a:schemeClr val="bg1"/>
                </a:solidFill>
              </a:rPr>
              <a:t>Characteristics of the  Atmosphere</a:t>
            </a:r>
          </a:p>
        </p:txBody>
      </p:sp>
      <p:sp>
        <p:nvSpPr>
          <p:cNvPr id="182284" name="Rectangle 12"/>
          <p:cNvSpPr>
            <a:spLocks noChangeArrowheads="1"/>
          </p:cNvSpPr>
          <p:nvPr/>
        </p:nvSpPr>
        <p:spPr bwMode="auto">
          <a:xfrm>
            <a:off x="1133926" y="152400"/>
            <a:ext cx="1843774"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1</a:t>
            </a:r>
            <a:endParaRPr lang="en-US" sz="2800" b="1" dirty="0">
              <a:solidFill>
                <a:schemeClr val="bg1"/>
              </a:solidFill>
            </a:endParaRPr>
          </a:p>
        </p:txBody>
      </p:sp>
      <p:pic>
        <p:nvPicPr>
          <p:cNvPr id="182288" name="Picture 16" descr="058_HST_Trans_earth.jpg                                        0008BFA2Seagate                        BC5C1CAB:"/>
          <p:cNvPicPr>
            <a:picLocks noChangeAspect="1" noChangeArrowheads="1"/>
          </p:cNvPicPr>
          <p:nvPr/>
        </p:nvPicPr>
        <p:blipFill>
          <a:blip r:embed="rId4" cstate="print"/>
          <a:srcRect/>
          <a:stretch>
            <a:fillRect/>
          </a:stretch>
        </p:blipFill>
        <p:spPr bwMode="auto">
          <a:xfrm>
            <a:off x="2895600" y="1087438"/>
            <a:ext cx="3648075" cy="4975225"/>
          </a:xfrm>
          <a:prstGeom prst="rect">
            <a:avLst/>
          </a:prstGeom>
          <a:noFill/>
        </p:spPr>
      </p:pic>
    </p:spTree>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gt;&lt;Slide id=&quot;272&quot; dur=&quot;.899&quot;/&gt;&lt;Slide id=&quot;275&quot; dur=&quot;.639&quot;/&gt;&lt;Slide id=&quot;274&quot; dur=&quot;.51&quot;/&gt;&lt;Slide id=&quot;276&quot; dur=&quot;1.809&quot;/&gt;&lt;/Timings&gt;&lt;/WMTools&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00008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000080"/>
    </a:folHlink>
  </a:clrScheme>
</a:themeOverride>
</file>

<file path=ppt/theme/themeOverride3.xml><?xml version="1.0" encoding="utf-8"?>
<a:themeOverride xmlns:a="http://schemas.openxmlformats.org/drawingml/2006/main">
  <a:clrScheme name="">
    <a:dk1>
      <a:srgbClr val="FFFEFB"/>
    </a:dk1>
    <a:lt1>
      <a:srgbClr val="FFFFFF"/>
    </a:lt1>
    <a:dk2>
      <a:srgbClr val="000000"/>
    </a:dk2>
    <a:lt2>
      <a:srgbClr val="808080"/>
    </a:lt2>
    <a:accent1>
      <a:srgbClr val="BBE0E3"/>
    </a:accent1>
    <a:accent2>
      <a:srgbClr val="333399"/>
    </a:accent2>
    <a:accent3>
      <a:srgbClr val="FFFFFF"/>
    </a:accent3>
    <a:accent4>
      <a:srgbClr val="DAD9D6"/>
    </a:accent4>
    <a:accent5>
      <a:srgbClr val="DAEDEF"/>
    </a:accent5>
    <a:accent6>
      <a:srgbClr val="2D2D8A"/>
    </a:accent6>
    <a:hlink>
      <a:srgbClr val="FFFFFF"/>
    </a:hlink>
    <a:folHlink>
      <a:srgbClr val="FFFFFF"/>
    </a:folHlink>
  </a:clrScheme>
</a:themeOverride>
</file>

<file path=docProps/app.xml><?xml version="1.0" encoding="utf-8"?>
<Properties xmlns="http://schemas.openxmlformats.org/officeDocument/2006/extended-properties" xmlns:vt="http://schemas.openxmlformats.org/officeDocument/2006/docPropsVTypes">
  <TotalTime>91</TotalTime>
  <Words>3764</Words>
  <Application>Microsoft Office PowerPoint</Application>
  <PresentationFormat>On-screen Show (4:3)</PresentationFormat>
  <Paragraphs>509</Paragraphs>
  <Slides>80</Slides>
  <Notes>80</Notes>
  <HiddenSlides>0</HiddenSlides>
  <MMClips>0</MMClips>
  <ScaleCrop>false</ScaleCrop>
  <HeadingPairs>
    <vt:vector size="6" baseType="variant">
      <vt:variant>
        <vt:lpstr>Theme</vt:lpstr>
      </vt:variant>
      <vt:variant>
        <vt:i4>1</vt:i4>
      </vt:variant>
      <vt:variant>
        <vt:lpstr>Slide Titles</vt:lpstr>
      </vt:variant>
      <vt:variant>
        <vt:i4>80</vt:i4>
      </vt:variant>
      <vt:variant>
        <vt:lpstr>Custom Shows</vt:lpstr>
      </vt:variant>
      <vt:variant>
        <vt:i4>12</vt:i4>
      </vt:variant>
    </vt:vector>
  </HeadingPairs>
  <TitlesOfParts>
    <vt:vector size="93"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chapter</vt:lpstr>
      <vt:lpstr>bellringers</vt:lpstr>
      <vt:lpstr>transparencies</vt:lpstr>
      <vt:lpstr>stp</vt:lpstr>
      <vt:lpstr>TAM sect 1</vt:lpstr>
      <vt:lpstr>TAM sect 2</vt:lpstr>
      <vt:lpstr>TAM sect 3</vt:lpstr>
      <vt:lpstr>TAM sect 4</vt:lpstr>
      <vt:lpstr>TAM sect 5</vt:lpstr>
      <vt:lpstr>Vis Con</vt:lpstr>
      <vt:lpstr>Image</vt:lpstr>
      <vt:lpstr>Multi CNN</vt:lpstr>
    </vt:vector>
  </TitlesOfParts>
  <Company>Harcourt,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Kris</cp:lastModifiedBy>
  <cp:revision>6</cp:revision>
  <cp:lastPrinted>2004-02-20T14:12:55Z</cp:lastPrinted>
  <dcterms:created xsi:type="dcterms:W3CDTF">2004-10-19T19:36:06Z</dcterms:created>
  <dcterms:modified xsi:type="dcterms:W3CDTF">2013-07-14T17:09:03Z</dcterms:modified>
</cp:coreProperties>
</file>