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66"/>
  </p:notesMasterIdLst>
  <p:sldIdLst>
    <p:sldId id="259" r:id="rId2"/>
    <p:sldId id="260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318" r:id="rId12"/>
    <p:sldId id="319" r:id="rId13"/>
    <p:sldId id="320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4" r:id="rId30"/>
    <p:sldId id="285" r:id="rId31"/>
    <p:sldId id="288" r:id="rId32"/>
    <p:sldId id="286" r:id="rId33"/>
    <p:sldId id="287" r:id="rId34"/>
    <p:sldId id="289" r:id="rId35"/>
    <p:sldId id="291" r:id="rId36"/>
    <p:sldId id="292" r:id="rId37"/>
    <p:sldId id="290" r:id="rId38"/>
    <p:sldId id="294" r:id="rId39"/>
    <p:sldId id="296" r:id="rId40"/>
    <p:sldId id="295" r:id="rId41"/>
    <p:sldId id="293" r:id="rId42"/>
    <p:sldId id="283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21" r:id="rId54"/>
    <p:sldId id="307" r:id="rId55"/>
    <p:sldId id="308" r:id="rId56"/>
    <p:sldId id="312" r:id="rId57"/>
    <p:sldId id="309" r:id="rId58"/>
    <p:sldId id="310" r:id="rId59"/>
    <p:sldId id="311" r:id="rId60"/>
    <p:sldId id="313" r:id="rId61"/>
    <p:sldId id="314" r:id="rId62"/>
    <p:sldId id="315" r:id="rId63"/>
    <p:sldId id="316" r:id="rId64"/>
    <p:sldId id="317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D7E7A-871E-4DDE-9894-493939676C24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CC64-9782-48EE-B81B-D19EA9F35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F3CC64-9782-48EE-B81B-D19EA9F359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95A67F-E34E-4EC0-BD63-CEF48A1B33F3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38AB95-DD48-47C7-81B0-2D37F4E1C3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ks2bitesize/science/physical_processes/forces_action/read2.s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ks2bitesize/science/physical_processes/forces_action/read4.s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ekscience.org/interact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NPD9W0kro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hools/scienceclips/ages/8_9/friction.shtm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bc.co.uk/schools/scienceclips/ages/10_11/forces_action.shtm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s.howstuffworks.com/science/friction-videos-playlist.ht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Z-77IzaXGcg" TargetMode="External"/><Relationship Id="rId4" Type="http://schemas.openxmlformats.org/officeDocument/2006/relationships/hyperlink" Target="http://www.youtube.com/watch?v=uYigk-J-tjU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Zi8TXtRRYg&amp;list=PL11E48C89EB3BDBCE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mass and weight?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speed is not constant</a:t>
            </a:r>
          </a:p>
          <a:p>
            <a:r>
              <a:rPr lang="en-US" dirty="0" smtClean="0"/>
              <a:t>Average speed for the trip can be calculated as follows: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	average speed = </a:t>
            </a:r>
            <a:r>
              <a:rPr lang="en-US" b="1" u="sng" dirty="0" smtClean="0"/>
              <a:t>360 </a:t>
            </a:r>
            <a:r>
              <a:rPr lang="en-US" b="1" dirty="0" smtClean="0"/>
              <a:t>km = 90 km/h</a:t>
            </a:r>
          </a:p>
          <a:p>
            <a:pPr>
              <a:buNone/>
            </a:pPr>
            <a:r>
              <a:rPr lang="en-US" b="1" dirty="0" smtClean="0"/>
              <a:t> 				              4h		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Kira</a:t>
            </a:r>
            <a:r>
              <a:rPr lang="en-US" dirty="0" smtClean="0"/>
              <a:t> jogs to a store 72 m away in a time of </a:t>
            </a:r>
          </a:p>
          <a:p>
            <a:pPr>
              <a:buNone/>
            </a:pPr>
            <a:r>
              <a:rPr lang="en-US" dirty="0" smtClean="0"/>
              <a:t>          36 s.  What is </a:t>
            </a:r>
            <a:r>
              <a:rPr lang="en-US" dirty="0" err="1" smtClean="0"/>
              <a:t>Kira’s</a:t>
            </a:r>
            <a:r>
              <a:rPr lang="en-US" dirty="0" smtClean="0"/>
              <a:t> average speed?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travel 7.5 km and walk for 1.5 h, what is your average speed?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airplane traveling from San Francisco to Chicago travels 1,260 km in 3.5 h.  What is the airplane’s average speed?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two birds leave the same tree at the same time.  They both fly at 10km/h for 5 min., 12km/h for 8 min., and 5km/h for 10 min.  Why don’t they end up at the same place?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birds went in different directions.  Their speeds were the same, but they had different velocities.</a:t>
            </a:r>
          </a:p>
          <a:p>
            <a:endParaRPr lang="en-US" dirty="0" smtClean="0"/>
          </a:p>
          <a:p>
            <a:r>
              <a:rPr lang="en-US" b="1" dirty="0" smtClean="0"/>
              <a:t>velocity</a:t>
            </a:r>
            <a:r>
              <a:rPr lang="en-US" dirty="0" smtClean="0"/>
              <a:t>-the speed of an object in a particular direction.</a:t>
            </a:r>
          </a:p>
          <a:p>
            <a:endParaRPr lang="en-US" dirty="0" smtClean="0"/>
          </a:p>
          <a:p>
            <a:r>
              <a:rPr lang="en-US" dirty="0" smtClean="0"/>
              <a:t>Speed and velocity are not the same.  Velocity must have a direction.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say an airplane’s velocity is 500 km/h, it   is not correct, but if you say the airplane’s velocity is: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		500 km/h   south, it is correct.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constant velocity</a:t>
            </a:r>
            <a:r>
              <a:rPr lang="en-US" dirty="0" smtClean="0"/>
              <a:t>-motion along a straight line</a:t>
            </a:r>
          </a:p>
          <a:p>
            <a:endParaRPr lang="en-US" dirty="0" smtClean="0"/>
          </a:p>
          <a:p>
            <a:r>
              <a:rPr lang="en-US" dirty="0" smtClean="0"/>
              <a:t>An object’s velocity changes if the speed or direction changes.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eyhound-bus-2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2362200"/>
            <a:ext cx="4273550" cy="2971800"/>
          </a:xfrm>
        </p:spPr>
      </p:pic>
      <p:pic>
        <p:nvPicPr>
          <p:cNvPr id="5" name="Content Placeholder 3" descr="greyhound-bus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0825" y="2362200"/>
            <a:ext cx="4273175" cy="29717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410200"/>
            <a:ext cx="40506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you combine two velocities that</a:t>
            </a:r>
          </a:p>
          <a:p>
            <a:r>
              <a:rPr lang="en-US" dirty="0" smtClean="0"/>
              <a:t>are in the same direction, add them </a:t>
            </a:r>
          </a:p>
          <a:p>
            <a:r>
              <a:rPr lang="en-US" dirty="0" smtClean="0"/>
              <a:t>together to find the resultant velocity.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410200"/>
            <a:ext cx="4074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you combine two velocities that </a:t>
            </a:r>
          </a:p>
          <a:p>
            <a:r>
              <a:rPr lang="en-US" dirty="0" smtClean="0"/>
              <a:t>are in opposite directions, subtract the </a:t>
            </a:r>
          </a:p>
          <a:p>
            <a:r>
              <a:rPr lang="en-US" dirty="0" smtClean="0"/>
              <a:t>smaller velocity from the larger velocity</a:t>
            </a:r>
          </a:p>
          <a:p>
            <a:r>
              <a:rPr lang="en-US" dirty="0" smtClean="0"/>
              <a:t>to find the resultant velocity.  </a:t>
            </a:r>
          </a:p>
        </p:txBody>
      </p:sp>
      <p:pic>
        <p:nvPicPr>
          <p:cNvPr id="9" name="Picture 8" descr="person walking.bmp"/>
          <p:cNvPicPr>
            <a:picLocks noChangeAspect="1"/>
          </p:cNvPicPr>
          <p:nvPr/>
        </p:nvPicPr>
        <p:blipFill>
          <a:blip r:embed="rId4" cstate="print"/>
          <a:srcRect l="6504" t="2286" r="8943" b="17714"/>
          <a:stretch>
            <a:fillRect/>
          </a:stretch>
        </p:blipFill>
        <p:spPr>
          <a:xfrm>
            <a:off x="6172200" y="3581400"/>
            <a:ext cx="735874" cy="990600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5638800" y="3962400"/>
            <a:ext cx="533400" cy="3810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381000"/>
            <a:ext cx="7518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Resultant Velocity</a:t>
            </a:r>
            <a:r>
              <a:rPr lang="en-US" dirty="0" smtClean="0"/>
              <a:t>-combining velocities of more than one moving object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990600"/>
            <a:ext cx="36122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traveling east at 15 m/s.</a:t>
            </a:r>
          </a:p>
          <a:p>
            <a:r>
              <a:rPr lang="en-US" dirty="0" smtClean="0"/>
              <a:t>You stand up and walk in the same</a:t>
            </a:r>
          </a:p>
          <a:p>
            <a:r>
              <a:rPr lang="en-US" dirty="0" smtClean="0"/>
              <a:t>direction that the bus is moving</a:t>
            </a:r>
            <a:endParaRPr lang="en-US" dirty="0"/>
          </a:p>
        </p:txBody>
      </p:sp>
      <p:sp>
        <p:nvSpPr>
          <p:cNvPr id="17" name="Notched Right Arrow 16"/>
          <p:cNvSpPr/>
          <p:nvPr/>
        </p:nvSpPr>
        <p:spPr>
          <a:xfrm>
            <a:off x="1600200" y="3733800"/>
            <a:ext cx="609600" cy="38100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erson walking cane.jpg"/>
          <p:cNvPicPr>
            <a:picLocks noChangeAspect="1"/>
          </p:cNvPicPr>
          <p:nvPr/>
        </p:nvPicPr>
        <p:blipFill>
          <a:blip r:embed="rId5" cstate="print"/>
          <a:srcRect l="11538" t="7693" r="19231" b="7692"/>
          <a:stretch>
            <a:fillRect/>
          </a:stretch>
        </p:blipFill>
        <p:spPr>
          <a:xfrm>
            <a:off x="838200" y="3429000"/>
            <a:ext cx="872836" cy="1066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8600" y="1905000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 m/s east + 1 m/s east = 16 m/s east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61124" y="990600"/>
            <a:ext cx="4182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is traveling east at 15 m/s.  You stand</a:t>
            </a:r>
          </a:p>
          <a:p>
            <a:r>
              <a:rPr lang="en-US" dirty="0" smtClean="0"/>
              <a:t>up and walk in the opposite direction </a:t>
            </a:r>
          </a:p>
          <a:p>
            <a:r>
              <a:rPr lang="en-US" dirty="0" smtClean="0"/>
              <a:t>that the bus is moving.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1905000"/>
            <a:ext cx="402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15 m/s east – 1 m/s west = 14 m/s east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rate at which velocity changes.</a:t>
            </a:r>
          </a:p>
          <a:p>
            <a:endParaRPr lang="en-US" dirty="0" smtClean="0"/>
          </a:p>
          <a:p>
            <a:r>
              <a:rPr lang="en-US" dirty="0" smtClean="0"/>
              <a:t>Velocity changes if speed changes, direction changes, or both.</a:t>
            </a:r>
          </a:p>
          <a:p>
            <a:endParaRPr lang="en-US" dirty="0" smtClean="0"/>
          </a:p>
          <a:p>
            <a:r>
              <a:rPr lang="en-US" dirty="0" smtClean="0"/>
              <a:t>So, an object accelerates if it’s speed, direction, or both change.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Weight of an object depends on gravity, while mass of an object does not.  </a:t>
            </a:r>
          </a:p>
          <a:p>
            <a:endParaRPr lang="en-US" dirty="0" smtClean="0"/>
          </a:p>
          <a:p>
            <a:r>
              <a:rPr lang="en-US" dirty="0" smtClean="0"/>
              <a:t>Weight of an object will change if the object is moved to the moon or to other planets, but mass will remain the same.</a:t>
            </a:r>
          </a:p>
          <a:p>
            <a:endParaRPr lang="en-US" dirty="0" smtClean="0"/>
          </a:p>
          <a:p>
            <a:r>
              <a:rPr lang="en-US" dirty="0" smtClean="0"/>
              <a:t>Because mass and weight are constant on Earth, people tend to confuse the two concepts.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positive acceleration</a:t>
            </a:r>
            <a:r>
              <a:rPr lang="en-US" dirty="0" smtClean="0"/>
              <a:t>-increase in velocity</a:t>
            </a:r>
          </a:p>
          <a:p>
            <a:endParaRPr lang="en-US" dirty="0" smtClean="0"/>
          </a:p>
          <a:p>
            <a:r>
              <a:rPr lang="en-US" b="1" dirty="0" smtClean="0"/>
              <a:t>negative acceleration </a:t>
            </a:r>
            <a:r>
              <a:rPr lang="en-US" dirty="0" smtClean="0"/>
              <a:t>(deceleration)-decrease in velocity</a:t>
            </a:r>
          </a:p>
          <a:p>
            <a:endParaRPr lang="en-US" dirty="0" smtClean="0"/>
          </a:p>
          <a:p>
            <a:r>
              <a:rPr lang="en-US" dirty="0" smtClean="0"/>
              <a:t>The faster the velocity changes, the greater</a:t>
            </a:r>
          </a:p>
          <a:p>
            <a:pPr>
              <a:buNone/>
            </a:pPr>
            <a:r>
              <a:rPr lang="en-US" dirty="0" smtClean="0"/>
              <a:t>     the acceleration 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Calculating Average Acceleration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average acceleration = </a:t>
            </a:r>
            <a:r>
              <a:rPr lang="en-US" sz="2600" u="sng" dirty="0" smtClean="0"/>
              <a:t>final velocity – starting velocity</a:t>
            </a:r>
          </a:p>
          <a:p>
            <a:pPr>
              <a:buNone/>
            </a:pPr>
            <a:r>
              <a:rPr lang="en-US" sz="2600" dirty="0" smtClean="0"/>
              <a:t>				       time it takes to change velocity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Acceleration is expressed in meters/second/second</a:t>
            </a:r>
          </a:p>
          <a:p>
            <a:pPr>
              <a:buNone/>
            </a:pPr>
            <a:r>
              <a:rPr lang="en-US" sz="2800" dirty="0" smtClean="0"/>
              <a:t>				m/s/s  or m/s²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Why?  Velocity is expressed in meters/second (m/s)</a:t>
            </a:r>
          </a:p>
          <a:p>
            <a:pPr>
              <a:buNone/>
            </a:pPr>
            <a:r>
              <a:rPr lang="en-US" sz="2800" dirty="0" smtClean="0"/>
              <a:t>             and time is expressed in seconds (s).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page 8 figure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With each second that the cyclist travels</a:t>
            </a:r>
          </a:p>
          <a:p>
            <a:pPr>
              <a:buNone/>
            </a:pPr>
            <a:r>
              <a:rPr lang="en-US" dirty="0" smtClean="0"/>
              <a:t>southward, his velocity increases by 1 m/s.  The calculation is as follows: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average acceleration = </a:t>
            </a:r>
            <a:r>
              <a:rPr lang="en-US" u="sng" dirty="0" smtClean="0"/>
              <a:t>5 m/s – 1 m/s </a:t>
            </a:r>
            <a:r>
              <a:rPr lang="en-US" dirty="0" smtClean="0"/>
              <a:t>= 1 m/s²  </a:t>
            </a:r>
          </a:p>
          <a:p>
            <a:pPr>
              <a:buNone/>
            </a:pPr>
            <a:r>
              <a:rPr lang="en-US" dirty="0" smtClean="0"/>
              <a:t>						4 s		  south</a:t>
            </a:r>
          </a:p>
          <a:p>
            <a:pPr>
              <a:buNone/>
            </a:pPr>
            <a:r>
              <a:rPr lang="en-US" dirty="0" smtClean="0"/>
              <a:t>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graph on page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the first 8 seconds, would you be traveling up or down a hill?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you know?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the acceleration is positive.</a:t>
            </a:r>
          </a:p>
          <a:p>
            <a:endParaRPr lang="en-US" dirty="0" smtClean="0"/>
          </a:p>
          <a:p>
            <a:r>
              <a:rPr lang="en-US" dirty="0" smtClean="0"/>
              <a:t>What happens the last 2 seconds?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last 2 seconds, your car starts climbing the next hill.  The acceleration is negative because your velocity decreases as time passes.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acceleration if you are completely still?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traveling in a circle as the Earth rotates. </a:t>
            </a:r>
          </a:p>
          <a:p>
            <a:r>
              <a:rPr lang="en-US" dirty="0" smtClean="0"/>
              <a:t>An object traveling in a circular motion is always changing its direction.</a:t>
            </a:r>
          </a:p>
          <a:p>
            <a:endParaRPr lang="en-US" dirty="0" smtClean="0"/>
          </a:p>
          <a:p>
            <a:r>
              <a:rPr lang="en-US" dirty="0" smtClean="0"/>
              <a:t>Because its direction is always changing, it is accelerating.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centripetal acceleration</a:t>
            </a:r>
            <a:r>
              <a:rPr lang="en-US" dirty="0" smtClean="0"/>
              <a:t>-acceleration that occurs in a circular motion.</a:t>
            </a:r>
          </a:p>
          <a:p>
            <a:endParaRPr lang="en-US" dirty="0" smtClean="0"/>
          </a:p>
          <a:p>
            <a:r>
              <a:rPr lang="en-US" dirty="0" smtClean="0"/>
              <a:t>Examples are: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ferris</a:t>
            </a:r>
            <a:r>
              <a:rPr lang="en-US" dirty="0" smtClean="0"/>
              <a:t> wheels and windmills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force</a:t>
            </a:r>
            <a:r>
              <a:rPr lang="en-US" dirty="0" smtClean="0"/>
              <a:t>-a push or a pull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can change the acceleration of an object.</a:t>
            </a:r>
          </a:p>
          <a:p>
            <a:r>
              <a:rPr lang="en-US" dirty="0" smtClean="0"/>
              <a:t>All forces have size and direction.</a:t>
            </a:r>
          </a:p>
          <a:p>
            <a:r>
              <a:rPr lang="en-US" dirty="0" smtClean="0"/>
              <a:t>It is expressed in a unit called a </a:t>
            </a:r>
            <a:r>
              <a:rPr lang="en-US" b="1" dirty="0" err="1" smtClean="0"/>
              <a:t>newton</a:t>
            </a:r>
            <a:r>
              <a:rPr lang="en-US" b="1" dirty="0" smtClean="0"/>
              <a:t> (N)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forces act on objects.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Examples are opening a book, picking up keys, sitting in a chair, and bulldozing dirt.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in Motion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Reference point</a:t>
            </a:r>
            <a:r>
              <a:rPr lang="en-US" dirty="0" smtClean="0"/>
              <a:t>-object that appears to stay in place.</a:t>
            </a:r>
          </a:p>
          <a:p>
            <a:r>
              <a:rPr lang="en-US" b="1" dirty="0" smtClean="0"/>
              <a:t>Motion</a:t>
            </a:r>
            <a:r>
              <a:rPr lang="en-US" dirty="0" smtClean="0"/>
              <a:t>-when an object changes position over time relative to a reference point.</a:t>
            </a:r>
          </a:p>
          <a:p>
            <a:endParaRPr lang="en-US" dirty="0" smtClean="0"/>
          </a:p>
          <a:p>
            <a:r>
              <a:rPr lang="en-US" dirty="0" smtClean="0"/>
              <a:t>How can you describe an object’s motion?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/>
          <a:lstStyle/>
          <a:p>
            <a:r>
              <a:rPr lang="en-US" dirty="0" smtClean="0"/>
              <a:t>Look at figure 2 on page 11.  It is not always easy to determine what is exerting a force and what is receiving a force.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Gravity</a:t>
            </a:r>
            <a:r>
              <a:rPr lang="en-US" dirty="0" smtClean="0"/>
              <a:t>-a force of attraction between objects that is due to their masses.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Net Force-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combination of all the forces acting on an object.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you determine net force?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depends on the direction of the forces.</a:t>
            </a:r>
          </a:p>
          <a:p>
            <a:r>
              <a:rPr lang="en-US" dirty="0" smtClean="0"/>
              <a:t>The net force tells you whether the forces on  </a:t>
            </a:r>
          </a:p>
          <a:p>
            <a:pPr>
              <a:buNone/>
            </a:pPr>
            <a:r>
              <a:rPr lang="en-US" dirty="0" smtClean="0"/>
              <a:t>     the object are balanced or unbalanced.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forces are in the </a:t>
            </a:r>
            <a:r>
              <a:rPr lang="en-US" b="1" dirty="0" smtClean="0"/>
              <a:t>same direction </a:t>
            </a:r>
            <a:r>
              <a:rPr lang="en-US" dirty="0" smtClean="0"/>
              <a:t>like the piano on page 11, then the two forces are added together to determine net force.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       30N + 25N = 55 N  Total Net Force</a:t>
            </a:r>
            <a:endParaRPr lang="en-US" dirty="0"/>
          </a:p>
        </p:txBody>
      </p:sp>
      <p:pic>
        <p:nvPicPr>
          <p:cNvPr id="4" name="Picture 3" descr="pian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3200400"/>
            <a:ext cx="2114550" cy="20669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71800" y="3810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9624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25N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3200400" y="44958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867400" y="4419600"/>
            <a:ext cx="152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forces are in different 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Subtract the smaller force from the larger force.   Look at page 12 figure 4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dogs_playing_tu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200400"/>
            <a:ext cx="4181475" cy="2390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5562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56388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Net Force</a:t>
            </a:r>
          </a:p>
          <a:p>
            <a:pPr algn="ctr"/>
            <a:r>
              <a:rPr lang="en-US" dirty="0" smtClean="0"/>
              <a:t>15N – 8N = 7N</a:t>
            </a:r>
          </a:p>
          <a:p>
            <a:pPr algn="ctr"/>
            <a:r>
              <a:rPr lang="en-US" dirty="0" smtClean="0"/>
              <a:t>to the right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55626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5257800" y="56388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276600" y="5638800"/>
            <a:ext cx="685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57800" y="62484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and Unbalanced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net force is 0, then the forces are </a:t>
            </a:r>
            <a:r>
              <a:rPr lang="en-US" b="1" dirty="0" smtClean="0"/>
              <a:t>balanced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net force is not 0, then the forces are </a:t>
            </a:r>
            <a:r>
              <a:rPr lang="en-US" b="1" dirty="0" smtClean="0"/>
              <a:t>unbalanced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there is an unbalanced force, there will be a change in motion (change in speed or direction).</a:t>
            </a:r>
          </a:p>
          <a:p>
            <a:r>
              <a:rPr lang="en-US" dirty="0" smtClean="0"/>
              <a:t>These are necessary to cause nonmoving objects to move.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Unbalanced forces and Balanced forces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Interactive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3"/>
              </a:rPr>
              <a:t>http://www.seekscience.org/interact/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Amusement Park Game (computer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Friction-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force that opposes motion between two surfaces that are in contact.</a:t>
            </a:r>
          </a:p>
          <a:p>
            <a:r>
              <a:rPr lang="en-US" dirty="0" smtClean="0"/>
              <a:t>It is a force that can cause a moving object to slow down or stop.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The amount of friction between </a:t>
            </a:r>
            <a:r>
              <a:rPr lang="en-US" sz="3200" dirty="0" smtClean="0">
                <a:solidFill>
                  <a:srgbClr val="FFC000"/>
                </a:solidFill>
              </a:rPr>
              <a:t>2 surfaces </a:t>
            </a:r>
            <a:r>
              <a:rPr lang="en-US" sz="3200" b="1" dirty="0" smtClean="0">
                <a:solidFill>
                  <a:srgbClr val="FFC000"/>
                </a:solidFill>
              </a:rPr>
              <a:t>depends on many factors: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	</a:t>
            </a:r>
            <a:r>
              <a:rPr lang="en-US" b="1" dirty="0" smtClean="0"/>
              <a:t>The force pushing the surfaces together.</a:t>
            </a:r>
          </a:p>
          <a:p>
            <a:pPr marL="514350" indent="-514350"/>
            <a:r>
              <a:rPr lang="en-US" dirty="0" smtClean="0"/>
              <a:t>	If the force increases, the hills and valleys come</a:t>
            </a:r>
          </a:p>
          <a:p>
            <a:pPr marL="514350" indent="-514350">
              <a:buNone/>
            </a:pPr>
            <a:r>
              <a:rPr lang="en-US" dirty="0" smtClean="0"/>
              <a:t>              into closer contact.  This increases the friction.</a:t>
            </a:r>
          </a:p>
          <a:p>
            <a:pPr marL="514350" indent="-514350"/>
            <a:r>
              <a:rPr lang="en-US" dirty="0" smtClean="0"/>
              <a:t>	Objects that weigh less exert less friction </a:t>
            </a:r>
          </a:p>
          <a:p>
            <a:pPr marL="514350" indent="-514350">
              <a:buNone/>
            </a:pPr>
            <a:r>
              <a:rPr lang="en-US" dirty="0" smtClean="0"/>
              <a:t>              between surfaces.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The roughness of the surface.</a:t>
            </a:r>
          </a:p>
          <a:p>
            <a:pPr marL="514350" indent="-514350"/>
            <a:r>
              <a:rPr lang="en-US" dirty="0" smtClean="0"/>
              <a:t>Rough surfaces have more hills and valleys than smooth surfaces causing greater friction.</a:t>
            </a:r>
          </a:p>
          <a:p>
            <a:pPr marL="514350" indent="-514350"/>
            <a:r>
              <a:rPr lang="en-US" dirty="0" smtClean="0"/>
              <a:t>A ball rolling on the ground slows down because of friction.</a:t>
            </a:r>
          </a:p>
          <a:p>
            <a:pPr marL="514350" indent="-514350"/>
            <a:r>
              <a:rPr lang="en-US" dirty="0" smtClean="0"/>
              <a:t>What would happen if the ball was rolled on ice vs. grass?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By using direction:  N, S, E, W, up, or down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By using the earth’s surface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Nonmoving objects like buildings and trees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 moving object like a bird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Look at figure 1 on page 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hlinkClick r:id="rId3"/>
              </a:rPr>
              <a:t>Friction Video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shoe friction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38400" y="1981200"/>
            <a:ext cx="3571875" cy="3352800"/>
          </a:xfr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Friction Websites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Friction</a:t>
            </a:r>
            <a:endParaRPr lang="en-US" dirty="0" smtClean="0"/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4"/>
              </a:rPr>
              <a:t>Forces in Action BBC</a:t>
            </a:r>
            <a:endParaRPr lang="en-US" dirty="0" smtClean="0"/>
          </a:p>
          <a:p>
            <a:pPr>
              <a:buNone/>
            </a:pPr>
            <a:endParaRPr lang="en-US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Friction:  </a:t>
            </a:r>
            <a:r>
              <a:rPr lang="en-US" dirty="0" err="1" smtClean="0"/>
              <a:t>Luge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Magnetic Train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Bill Nye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Friction </a:t>
            </a:r>
            <a:r>
              <a:rPr lang="en-US" dirty="0" smtClean="0">
                <a:hlinkClick r:id="rId3"/>
              </a:rPr>
              <a:t>Video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Bill Nye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marL="633222" indent="-514350">
              <a:buAutoNum type="arabicPeriod"/>
            </a:pPr>
            <a:r>
              <a:rPr lang="en-US" b="1" dirty="0" smtClean="0"/>
              <a:t>Kinetic </a:t>
            </a:r>
            <a:r>
              <a:rPr lang="en-US" dirty="0" smtClean="0"/>
              <a:t>– means moving.  It is a friction   </a:t>
            </a:r>
          </a:p>
          <a:p>
            <a:pPr marL="633222" indent="-514350">
              <a:buNone/>
            </a:pPr>
            <a:r>
              <a:rPr lang="en-US" dirty="0" smtClean="0"/>
              <a:t>       between moving surfaces.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dirty="0" smtClean="0">
                <a:solidFill>
                  <a:srgbClr val="FFFF00"/>
                </a:solidFill>
              </a:rPr>
              <a:t>Amount of Kinetic Friction depends on if it is: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None/>
            </a:pPr>
            <a:r>
              <a:rPr lang="en-US" dirty="0" smtClean="0"/>
              <a:t>1.   </a:t>
            </a:r>
            <a:r>
              <a:rPr lang="en-US" b="1" dirty="0" smtClean="0"/>
              <a:t>Sliding</a:t>
            </a:r>
            <a:r>
              <a:rPr lang="en-US" dirty="0" smtClean="0"/>
              <a:t>(usually greater friction because more</a:t>
            </a:r>
          </a:p>
          <a:p>
            <a:pPr marL="971550" lvl="1" indent="-514350">
              <a:buNone/>
            </a:pPr>
            <a:r>
              <a:rPr lang="en-US" dirty="0" smtClean="0"/>
              <a:t>       contact between surfaces)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Types:  applying brakes on a bike, writing with your pencil, scratching an itch</a:t>
            </a:r>
          </a:p>
          <a:p>
            <a:pPr lvl="1">
              <a:buNone/>
            </a:pPr>
            <a:r>
              <a:rPr lang="en-US" dirty="0" smtClean="0"/>
              <a:t>2.  </a:t>
            </a:r>
            <a:r>
              <a:rPr lang="en-US" b="1" dirty="0" smtClean="0"/>
              <a:t>Rolling</a:t>
            </a:r>
            <a:r>
              <a:rPr lang="en-US" dirty="0" smtClean="0"/>
              <a:t>(usually easier to more objects on wheels)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/>
              <a:t>Important in transportation, and anything else that has wheels</a:t>
            </a:r>
          </a:p>
          <a:p>
            <a:pPr lvl="2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Type of Friction: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 startAt="2"/>
            </a:pPr>
            <a:r>
              <a:rPr lang="en-US" b="1" dirty="0" smtClean="0"/>
              <a:t>Static Friction</a:t>
            </a:r>
            <a:r>
              <a:rPr lang="en-US" dirty="0" smtClean="0"/>
              <a:t>- means not moving.  When a</a:t>
            </a:r>
          </a:p>
          <a:p>
            <a:pPr marL="633222" indent="-514350">
              <a:buNone/>
            </a:pPr>
            <a:r>
              <a:rPr lang="en-US" dirty="0" smtClean="0"/>
              <a:t>      force is applied to an object but does not </a:t>
            </a:r>
          </a:p>
          <a:p>
            <a:pPr marL="633222" indent="-514350">
              <a:buNone/>
            </a:pPr>
            <a:r>
              <a:rPr lang="en-US" smtClean="0"/>
              <a:t>      cause </a:t>
            </a:r>
            <a:r>
              <a:rPr lang="en-US" dirty="0" smtClean="0"/>
              <a:t>the object to move.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doesn’t it move?  The force applied balances the static friction.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Static Friction disappears when the object starts to move, then kinetic friction occurs.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Harmful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Friction between moving engine parts increases the temperature and causes the parts to wear down.</a:t>
            </a:r>
          </a:p>
          <a:p>
            <a:r>
              <a:rPr lang="en-US" dirty="0" smtClean="0"/>
              <a:t>Friction causes holes in your socks and jeans.</a:t>
            </a:r>
          </a:p>
          <a:p>
            <a:r>
              <a:rPr lang="en-US" dirty="0" smtClean="0"/>
              <a:t>Friction by wind and water causes erosion.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Friction allows the tires to push against the ground to move the car.</a:t>
            </a:r>
          </a:p>
          <a:p>
            <a:r>
              <a:rPr lang="en-US" dirty="0" smtClean="0"/>
              <a:t>It allows you to hold a pencil.</a:t>
            </a:r>
          </a:p>
          <a:p>
            <a:r>
              <a:rPr lang="en-US" dirty="0" smtClean="0"/>
              <a:t>Without it you could not walk.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Reduce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Lubricants-substances that are applied to surfaces to reduce the friction between surfaces.</a:t>
            </a:r>
          </a:p>
          <a:p>
            <a:pPr marL="633222" indent="-514350">
              <a:buNone/>
            </a:pPr>
            <a:r>
              <a:rPr lang="en-US" dirty="0" smtClean="0"/>
              <a:t>	Examples are:  oil, wax, and grease</a:t>
            </a:r>
          </a:p>
          <a:p>
            <a:pPr marL="633222" indent="-514350">
              <a:buAutoNum type="arabicPeriod" startAt="2"/>
            </a:pPr>
            <a:r>
              <a:rPr lang="en-US" dirty="0" smtClean="0"/>
              <a:t>Switching from sliding kinetic friction to rolling kinetic friction.</a:t>
            </a:r>
          </a:p>
          <a:p>
            <a:pPr marL="633222" indent="-514350">
              <a:buAutoNum type="arabicPeriod" startAt="3"/>
            </a:pPr>
            <a:r>
              <a:rPr lang="en-US" dirty="0" smtClean="0"/>
              <a:t>Make surfaces that rub against each other smoother.</a:t>
            </a:r>
          </a:p>
          <a:p>
            <a:pPr marL="633222" indent="-514350">
              <a:buAutoNum type="arabicPeriod" startAt="3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Increase Friction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/>
              <a:t>Make the surface rougher.</a:t>
            </a:r>
          </a:p>
          <a:p>
            <a:pPr marL="63322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ie</a:t>
            </a:r>
            <a:r>
              <a:rPr lang="en-US" dirty="0" smtClean="0"/>
              <a:t>.  Scatter sand on icy roads to keep cars from sliding.</a:t>
            </a:r>
          </a:p>
          <a:p>
            <a:pPr marL="633222" indent="-514350">
              <a:buAutoNum type="arabicPeriod" startAt="2"/>
            </a:pPr>
            <a:r>
              <a:rPr lang="en-US" dirty="0" smtClean="0"/>
              <a:t>Baseball players wearing textured batting gloves to increase the friction between their hands and the bat.</a:t>
            </a:r>
          </a:p>
          <a:p>
            <a:pPr marL="633222" indent="-514350">
              <a:buAutoNum type="arabicPeriod" startAt="2"/>
            </a:pPr>
            <a:r>
              <a:rPr lang="en-US" dirty="0" smtClean="0"/>
              <a:t>Increasing the force pushing the surfaces together.  </a:t>
            </a:r>
            <a:r>
              <a:rPr lang="en-US" dirty="0" err="1" smtClean="0"/>
              <a:t>Ie</a:t>
            </a:r>
            <a:r>
              <a:rPr lang="en-US" dirty="0" smtClean="0"/>
              <a:t>.  Sanding wood-the harder you sand (push),  the faster </a:t>
            </a:r>
            <a:r>
              <a:rPr lang="en-US" smtClean="0"/>
              <a:t>you sand.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612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World’s Most Widely used System of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r>
              <a:rPr lang="en-US" b="1" dirty="0" smtClean="0"/>
              <a:t>SI units</a:t>
            </a:r>
            <a:r>
              <a:rPr lang="en-US" dirty="0" smtClean="0"/>
              <a:t>-  International system of units.  It is the modern form of the metric system.</a:t>
            </a:r>
          </a:p>
          <a:p>
            <a:endParaRPr lang="en-US" dirty="0" smtClean="0"/>
          </a:p>
          <a:p>
            <a:r>
              <a:rPr lang="en-US" dirty="0" smtClean="0"/>
              <a:t>It is listed on page 217.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 Gravity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Gravity</a:t>
            </a:r>
            <a:r>
              <a:rPr lang="en-US" dirty="0" smtClean="0"/>
              <a:t>- a force of attraction between objects that is due to their masses.  </a:t>
            </a:r>
          </a:p>
          <a:p>
            <a:endParaRPr lang="en-US" dirty="0" smtClean="0"/>
          </a:p>
          <a:p>
            <a:r>
              <a:rPr lang="en-US" dirty="0" smtClean="0"/>
              <a:t>All matter is affected by gravity.  Why?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Because matter has mass.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gravitational force pulls objects toward each other.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don’t you see the effects of the attraction between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mass of the objects are too small to cause a force large enough to move objects toward each other.  </a:t>
            </a:r>
          </a:p>
          <a:p>
            <a:endParaRPr lang="en-US" dirty="0" smtClean="0"/>
          </a:p>
          <a:p>
            <a:r>
              <a:rPr lang="en-US" dirty="0" smtClean="0"/>
              <a:t>One object that is large enough to cause a noticeable attraction is Earth.</a:t>
            </a:r>
          </a:p>
          <a:p>
            <a:endParaRPr lang="en-US" dirty="0" smtClean="0"/>
          </a:p>
          <a:p>
            <a:r>
              <a:rPr lang="en-US" dirty="0" smtClean="0"/>
              <a:t>Because of it is the largest mass around us, we have to apply forces to overcome Earth’s gravitational force.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Gravitational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Earth’s gravitational force pulls everything toward the center of the Earth. </a:t>
            </a:r>
          </a:p>
          <a:p>
            <a:r>
              <a:rPr lang="en-US" dirty="0" smtClean="0"/>
              <a:t>That is why dropped objects fall toward the Earth.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Bill Nye:  Gravity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</a:t>
            </a:r>
            <a:r>
              <a:rPr lang="en-US" dirty="0" err="1" smtClean="0"/>
              <a:t>Issac</a:t>
            </a:r>
            <a:r>
              <a:rPr lang="en-US" dirty="0" smtClean="0"/>
              <a:t> Newton	1665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People wanted two questions answered:</a:t>
            </a:r>
          </a:p>
          <a:p>
            <a:pPr marL="633222" indent="-514350">
              <a:buAutoNum type="arabicPeriod"/>
            </a:pPr>
            <a:r>
              <a:rPr lang="en-US" dirty="0" smtClean="0"/>
              <a:t>Why do objects fall toward the Earth?</a:t>
            </a:r>
          </a:p>
          <a:p>
            <a:pPr marL="633222" indent="-514350">
              <a:buAutoNum type="arabicPeriod"/>
            </a:pPr>
            <a:r>
              <a:rPr lang="en-US" dirty="0" smtClean="0"/>
              <a:t>What keeps the planets moving in the sky?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of an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made the connection when he watched an apple fall.</a:t>
            </a:r>
          </a:p>
          <a:p>
            <a:r>
              <a:rPr lang="en-US" dirty="0" smtClean="0"/>
              <a:t>He knew that unbalanced forces are needed to change the motion of an object.</a:t>
            </a:r>
          </a:p>
          <a:p>
            <a:r>
              <a:rPr lang="en-US" dirty="0" smtClean="0"/>
              <a:t>An unbalanced force made the apple fall just like an unbalanced force on the moon continues to keep it moving round Earth in a circular motion.</a:t>
            </a:r>
          </a:p>
          <a:p>
            <a:r>
              <a:rPr lang="en-US" dirty="0" smtClean="0"/>
              <a:t>He called this force  </a:t>
            </a:r>
            <a:r>
              <a:rPr lang="en-US" b="1" dirty="0" smtClean="0"/>
              <a:t>gravity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Page 21 figure 2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Birth of the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called it the </a:t>
            </a:r>
            <a:r>
              <a:rPr lang="en-US" b="1" dirty="0" smtClean="0"/>
              <a:t>Law of Universal Gravitation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It describes the relationships between gravitational force, mass, and distance.</a:t>
            </a:r>
          </a:p>
          <a:p>
            <a:endParaRPr lang="en-US" dirty="0" smtClean="0"/>
          </a:p>
          <a:p>
            <a:r>
              <a:rPr lang="en-US" dirty="0" smtClean="0"/>
              <a:t>Why universal?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25609"/>
          </a:xfrm>
        </p:spPr>
        <p:txBody>
          <a:bodyPr/>
          <a:lstStyle/>
          <a:p>
            <a:r>
              <a:rPr lang="en-US" dirty="0" smtClean="0"/>
              <a:t>It applies to all objects.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Universal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in the universe attract each other through gravitational force.  </a:t>
            </a:r>
          </a:p>
          <a:p>
            <a:r>
              <a:rPr lang="en-US" dirty="0" smtClean="0"/>
              <a:t>The size of the force depends on the masses of the objects and the distance between the objects.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Speed</a:t>
            </a:r>
            <a:r>
              <a:rPr lang="en-US" dirty="0" smtClean="0"/>
              <a:t>- the distance traveled by an object divided by the time taken to travel that distance.   </a:t>
            </a:r>
          </a:p>
          <a:p>
            <a:endParaRPr lang="en-US" dirty="0" smtClean="0"/>
          </a:p>
          <a:p>
            <a:r>
              <a:rPr lang="en-US" dirty="0" smtClean="0"/>
              <a:t>Look at the picture again and suppose the time interval between the pictures was </a:t>
            </a:r>
            <a:r>
              <a:rPr lang="en-US" b="1" dirty="0" smtClean="0">
                <a:solidFill>
                  <a:srgbClr val="FFC000"/>
                </a:solidFill>
              </a:rPr>
              <a:t>10 seconds </a:t>
            </a:r>
            <a:r>
              <a:rPr lang="en-US" dirty="0" smtClean="0"/>
              <a:t>(time) and the balloon traveled  </a:t>
            </a:r>
            <a:r>
              <a:rPr lang="en-US" b="1" dirty="0" smtClean="0">
                <a:solidFill>
                  <a:srgbClr val="FFC000"/>
                </a:solidFill>
              </a:rPr>
              <a:t>50 meters</a:t>
            </a:r>
            <a:r>
              <a:rPr lang="en-US" dirty="0" smtClean="0"/>
              <a:t> (distance) in that time.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To calculate the speed of the balloon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				</a:t>
            </a:r>
            <a:r>
              <a:rPr lang="en-US" b="1" u="sng" dirty="0" smtClean="0"/>
              <a:t>Distance </a:t>
            </a:r>
            <a:r>
              <a:rPr lang="en-US" b="1" dirty="0" smtClean="0"/>
              <a:t> =  speed</a:t>
            </a:r>
          </a:p>
          <a:p>
            <a:pPr>
              <a:buNone/>
            </a:pPr>
            <a:r>
              <a:rPr lang="en-US" b="1" dirty="0" smtClean="0"/>
              <a:t>  				    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Gravitational Force Increases as Mass Increases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                                     elephant vs. cat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 elephant has a much larger mass than the cat (more gravity), so the cat is easier to pick up.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Astronauts bounce around on the moon because the moon has less mass than Earth does, so the moon’s gravitational force is less than Earth’s.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Look at page 22 figure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Gravitational Force Decreases as Distance Increases</a:t>
            </a:r>
          </a:p>
          <a:p>
            <a:r>
              <a:rPr lang="en-US" dirty="0" smtClean="0"/>
              <a:t>The sun is 300,000 times more massive than Earth.  </a:t>
            </a:r>
          </a:p>
          <a:p>
            <a:r>
              <a:rPr lang="en-US" dirty="0" smtClean="0"/>
              <a:t> Why doesn’t the sun’s gravitational force affect you more than Earth’s does? 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It is because it is so far away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you could stand on the sun, you would find it impossible to move.  The gravitational force on you would be so strong that you could not move.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figure 4 on Page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Venus and Earth are approximately the same mass.  Venus is closer to the sun, so the gravitational force between Venus and the sun is greater.</a:t>
            </a:r>
          </a:p>
          <a:p>
            <a:r>
              <a:rPr lang="en-US" dirty="0" smtClean="0"/>
              <a:t>If the sun’s gravitational force did not have such an effect on the planets, they would not stay in orbit around the sun.</a:t>
            </a:r>
          </a:p>
          <a:p>
            <a:endParaRPr lang="en-US" dirty="0" smtClean="0"/>
          </a:p>
          <a:p>
            <a:r>
              <a:rPr lang="en-US" dirty="0" smtClean="0"/>
              <a:t>Look at figure 5 on page 23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25609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Weight</a:t>
            </a:r>
            <a:r>
              <a:rPr lang="en-US" dirty="0" smtClean="0">
                <a:solidFill>
                  <a:schemeClr val="accent1"/>
                </a:solidFill>
              </a:rPr>
              <a:t>-is a measure of the gravitational force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                on an object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Mass</a:t>
            </a:r>
            <a:r>
              <a:rPr lang="en-US" dirty="0" smtClean="0">
                <a:solidFill>
                  <a:schemeClr val="accent1"/>
                </a:solidFill>
              </a:rPr>
              <a:t>-amount of matter in an object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weight and mass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            Weight					Mass</a:t>
            </a:r>
          </a:p>
          <a:p>
            <a:pPr>
              <a:buNone/>
            </a:pPr>
            <a:r>
              <a:rPr lang="en-US" dirty="0" smtClean="0"/>
              <a:t>*Changes when gravitational 	*Amount of matter</a:t>
            </a:r>
          </a:p>
          <a:p>
            <a:pPr>
              <a:buNone/>
            </a:pPr>
            <a:r>
              <a:rPr lang="en-US" dirty="0" smtClean="0"/>
              <a:t>    force changes.			               in an object.</a:t>
            </a:r>
          </a:p>
          <a:p>
            <a:pPr>
              <a:buNone/>
            </a:pPr>
            <a:r>
              <a:rPr lang="en-US" dirty="0" smtClean="0"/>
              <a:t>*measured in </a:t>
            </a:r>
            <a:r>
              <a:rPr lang="en-US" dirty="0" err="1" smtClean="0"/>
              <a:t>Newtons</a:t>
            </a:r>
            <a:r>
              <a:rPr lang="en-US" dirty="0" smtClean="0"/>
              <a:t>		*Does not change</a:t>
            </a:r>
          </a:p>
          <a:p>
            <a:pPr>
              <a:buNone/>
            </a:pPr>
            <a:r>
              <a:rPr lang="en-US" dirty="0" smtClean="0"/>
              <a:t>							*measured in 							   g, mg, &amp; kg				           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*100 g object = about 1 N</a:t>
            </a:r>
          </a:p>
          <a:p>
            <a:pPr>
              <a:buNone/>
            </a:pPr>
            <a:r>
              <a:rPr lang="en-US" dirty="0" smtClean="0"/>
              <a:t>*Because mass and weight are constant on Earth, these terms are often used to mean the same thing.</a:t>
            </a:r>
          </a:p>
          <a:p>
            <a:pPr>
              <a:buNone/>
            </a:pPr>
            <a:r>
              <a:rPr lang="en-US" dirty="0" smtClean="0"/>
              <a:t>*Look at figure 6 on Page 24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units for speed: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Meters per second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Kilometers per hour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Feet per second	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Miles per hour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Average Speed: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objects are not going to travel at a constant speed, so you can use this to calculate the average speed.</a:t>
            </a:r>
          </a:p>
          <a:p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sz="3200" b="1" dirty="0" smtClean="0"/>
              <a:t>average speed= </a:t>
            </a:r>
            <a:r>
              <a:rPr lang="en-US" sz="3200" b="1" u="sng" dirty="0" smtClean="0"/>
              <a:t>total distance</a:t>
            </a:r>
          </a:p>
          <a:p>
            <a:pPr lvl="2">
              <a:buNone/>
            </a:pPr>
            <a:r>
              <a:rPr lang="en-US" sz="3200" b="1" dirty="0" smtClean="0"/>
              <a:t>				     total time</a:t>
            </a:r>
          </a:p>
          <a:p>
            <a:pPr lvl="2">
              <a:buNone/>
            </a:pP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b="1" dirty="0" smtClean="0"/>
              <a:t>Look at the graph on Figure 2 on page 5</a:t>
            </a:r>
          </a:p>
          <a:p>
            <a:pPr marL="274320" lvl="2" indent="-274320">
              <a:buClr>
                <a:schemeClr val="accent3"/>
              </a:buClr>
              <a:buSzPct val="95000"/>
              <a:buNone/>
            </a:pPr>
            <a:endParaRPr lang="en-US" sz="2800" b="1" dirty="0" smtClean="0"/>
          </a:p>
          <a:p>
            <a:r>
              <a:rPr lang="en-US" dirty="0" smtClean="0"/>
              <a:t>The blue line shows the total distance traveled during a 4 hour period.  The distance traveled during each hour is different.  Why does the distance vary?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3293</TotalTime>
  <Words>1969</Words>
  <Application>Microsoft Office PowerPoint</Application>
  <PresentationFormat>On-screen Show (4:3)</PresentationFormat>
  <Paragraphs>389</Paragraphs>
  <Slides>64</Slides>
  <Notes>64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Module</vt:lpstr>
      <vt:lpstr>Review</vt:lpstr>
      <vt:lpstr>Slide 2</vt:lpstr>
      <vt:lpstr>Matter in Motion</vt:lpstr>
      <vt:lpstr>Slide 4</vt:lpstr>
      <vt:lpstr>World’s Most Widely used System of Units</vt:lpstr>
      <vt:lpstr>Slide 6</vt:lpstr>
      <vt:lpstr>SI units for speed:</vt:lpstr>
      <vt:lpstr>Calculating Average Speed:</vt:lpstr>
      <vt:lpstr>Slide 9</vt:lpstr>
      <vt:lpstr>Slide 10</vt:lpstr>
      <vt:lpstr>Math Focus</vt:lpstr>
      <vt:lpstr>Slide 12</vt:lpstr>
      <vt:lpstr>Slide 13</vt:lpstr>
      <vt:lpstr>Slide 14</vt:lpstr>
      <vt:lpstr>Slide 15</vt:lpstr>
      <vt:lpstr>Slide 16</vt:lpstr>
      <vt:lpstr>Changing Velocity</vt:lpstr>
      <vt:lpstr>Slide 18</vt:lpstr>
      <vt:lpstr>Acceleration-</vt:lpstr>
      <vt:lpstr>Slide 20</vt:lpstr>
      <vt:lpstr>Calculating Average Acceleration</vt:lpstr>
      <vt:lpstr>Look at page 8 figure 5</vt:lpstr>
      <vt:lpstr>Look at the graph on page 8</vt:lpstr>
      <vt:lpstr>Slide 24</vt:lpstr>
      <vt:lpstr>Slide 25</vt:lpstr>
      <vt:lpstr>Slide 26</vt:lpstr>
      <vt:lpstr>Slide 27</vt:lpstr>
      <vt:lpstr>Slide 28</vt:lpstr>
      <vt:lpstr>Slide 29</vt:lpstr>
      <vt:lpstr>Unknown Forces</vt:lpstr>
      <vt:lpstr>Slide 31</vt:lpstr>
      <vt:lpstr>Net Force-</vt:lpstr>
      <vt:lpstr>Slide 33</vt:lpstr>
      <vt:lpstr>If forces are in different directions:</vt:lpstr>
      <vt:lpstr>Balanced and Unbalanced Forces</vt:lpstr>
      <vt:lpstr>Unbalanced forces and Balanced forces</vt:lpstr>
      <vt:lpstr>http://www.seekscience.org/interact/</vt:lpstr>
      <vt:lpstr>Friction- </vt:lpstr>
      <vt:lpstr>The amount of friction between 2 surfaces depends on many factors:</vt:lpstr>
      <vt:lpstr>Friction Video</vt:lpstr>
      <vt:lpstr> Friction Websites</vt:lpstr>
      <vt:lpstr>Friction:  Luge</vt:lpstr>
      <vt:lpstr>Types of Friction</vt:lpstr>
      <vt:lpstr>Amount of Kinetic Friction depends on if it is: </vt:lpstr>
      <vt:lpstr>Second Type of Friction:</vt:lpstr>
      <vt:lpstr>Harmful Friction</vt:lpstr>
      <vt:lpstr>Helpful Friction</vt:lpstr>
      <vt:lpstr>Ways to Reduce Friction</vt:lpstr>
      <vt:lpstr>Ways to Increase Friction</vt:lpstr>
      <vt:lpstr>Section 4:  Gravity</vt:lpstr>
      <vt:lpstr>Why don’t you see the effects of the attraction between objects?</vt:lpstr>
      <vt:lpstr>More on Gravitational Force</vt:lpstr>
      <vt:lpstr>Slide 53</vt:lpstr>
      <vt:lpstr>Sir Issac Newton 1665</vt:lpstr>
      <vt:lpstr>Core of an Idea</vt:lpstr>
      <vt:lpstr>Slide 56</vt:lpstr>
      <vt:lpstr>The Birth of the Law</vt:lpstr>
      <vt:lpstr>Slide 58</vt:lpstr>
      <vt:lpstr>The Law of Universal Gravitation</vt:lpstr>
      <vt:lpstr>Part 1</vt:lpstr>
      <vt:lpstr>Part 2</vt:lpstr>
      <vt:lpstr>Look at figure 4 on Page 23</vt:lpstr>
      <vt:lpstr>Slide 63</vt:lpstr>
      <vt:lpstr>How are weight and mass different?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Kris</dc:creator>
  <cp:lastModifiedBy>Kris</cp:lastModifiedBy>
  <cp:revision>35</cp:revision>
  <dcterms:created xsi:type="dcterms:W3CDTF">2010-02-08T15:29:13Z</dcterms:created>
  <dcterms:modified xsi:type="dcterms:W3CDTF">2013-03-13T18:23:19Z</dcterms:modified>
</cp:coreProperties>
</file>