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3"/>
  </p:notesMasterIdLst>
  <p:sldIdLst>
    <p:sldId id="314" r:id="rId2"/>
    <p:sldId id="256" r:id="rId3"/>
    <p:sldId id="257" r:id="rId4"/>
    <p:sldId id="258" r:id="rId5"/>
    <p:sldId id="317" r:id="rId6"/>
    <p:sldId id="259" r:id="rId7"/>
    <p:sldId id="260" r:id="rId8"/>
    <p:sldId id="304" r:id="rId9"/>
    <p:sldId id="261" r:id="rId10"/>
    <p:sldId id="262" r:id="rId11"/>
    <p:sldId id="263" r:id="rId12"/>
    <p:sldId id="305" r:id="rId13"/>
    <p:sldId id="306" r:id="rId14"/>
    <p:sldId id="265" r:id="rId15"/>
    <p:sldId id="268" r:id="rId16"/>
    <p:sldId id="266" r:id="rId17"/>
    <p:sldId id="269" r:id="rId18"/>
    <p:sldId id="279" r:id="rId19"/>
    <p:sldId id="273" r:id="rId20"/>
    <p:sldId id="274" r:id="rId21"/>
    <p:sldId id="275" r:id="rId22"/>
    <p:sldId id="276" r:id="rId23"/>
    <p:sldId id="277" r:id="rId24"/>
    <p:sldId id="270" r:id="rId25"/>
    <p:sldId id="318" r:id="rId26"/>
    <p:sldId id="319" r:id="rId27"/>
    <p:sldId id="320" r:id="rId28"/>
    <p:sldId id="321" r:id="rId29"/>
    <p:sldId id="322" r:id="rId30"/>
    <p:sldId id="315" r:id="rId31"/>
    <p:sldId id="278" r:id="rId32"/>
    <p:sldId id="280" r:id="rId33"/>
    <p:sldId id="281" r:id="rId34"/>
    <p:sldId id="282" r:id="rId35"/>
    <p:sldId id="283" r:id="rId36"/>
    <p:sldId id="308" r:id="rId37"/>
    <p:sldId id="284" r:id="rId38"/>
    <p:sldId id="285" r:id="rId39"/>
    <p:sldId id="287" r:id="rId40"/>
    <p:sldId id="288" r:id="rId41"/>
    <p:sldId id="289" r:id="rId42"/>
    <p:sldId id="290" r:id="rId43"/>
    <p:sldId id="291" r:id="rId44"/>
    <p:sldId id="286" r:id="rId45"/>
    <p:sldId id="292" r:id="rId46"/>
    <p:sldId id="309" r:id="rId47"/>
    <p:sldId id="310" r:id="rId48"/>
    <p:sldId id="271" r:id="rId49"/>
    <p:sldId id="311" r:id="rId50"/>
    <p:sldId id="293" r:id="rId51"/>
    <p:sldId id="294" r:id="rId52"/>
    <p:sldId id="312" r:id="rId53"/>
    <p:sldId id="295" r:id="rId54"/>
    <p:sldId id="297" r:id="rId55"/>
    <p:sldId id="298" r:id="rId56"/>
    <p:sldId id="313" r:id="rId57"/>
    <p:sldId id="299" r:id="rId58"/>
    <p:sldId id="300" r:id="rId59"/>
    <p:sldId id="301" r:id="rId60"/>
    <p:sldId id="302" r:id="rId61"/>
    <p:sldId id="31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8432"/>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7" autoAdjust="0"/>
  </p:normalViewPr>
  <p:slideViewPr>
    <p:cSldViewPr>
      <p:cViewPr varScale="1">
        <p:scale>
          <a:sx n="75" d="100"/>
          <a:sy n="75" d="100"/>
        </p:scale>
        <p:origin x="-100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6C873-E40B-4C80-9E83-08FF6284E371}" type="datetimeFigureOut">
              <a:rPr lang="en-US" smtClean="0"/>
              <a:pPr/>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13C03F-879A-418A-95F6-E24D7FAE76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61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13C03F-879A-418A-95F6-E24D7FAE76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EDDDCE4-92B7-4904-AAE4-7A775F72AEE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DDDCE4-92B7-4904-AAE4-7A775F72AEE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DDDCE4-92B7-4904-AAE4-7A775F72AEE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267750-42FB-45F0-95BF-75BCF3AA2B0C}" type="datetimeFigureOut">
              <a:rPr lang="en-US" smtClean="0"/>
              <a:pPr/>
              <a:t>10/25/2012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DDDCE4-92B7-4904-AAE4-7A775F72AE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1267750-42FB-45F0-95BF-75BCF3AA2B0C}" type="datetimeFigureOut">
              <a:rPr lang="en-US" smtClean="0"/>
              <a:pPr/>
              <a:t>10/25/2012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EDDDCE4-92B7-4904-AAE4-7A775F72AE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1267750-42FB-45F0-95BF-75BCF3AA2B0C}" type="datetimeFigureOut">
              <a:rPr lang="en-US" smtClean="0"/>
              <a:pPr/>
              <a:t>10/25/2012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EDDDCE4-92B7-4904-AAE4-7A775F72AE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ibrary.thinkquest.org/12413/prokaryotes.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upload.wikimedia.org/wikipedia/commons/3/3a/Cell_membrane_detailed_diagram_4.sv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wiley.com/legacy/college/boyer/0470003790/animations/cell_structure/cell_structure.htm"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www.wisc-online.com/Objects/ViewObject.aspx?ID=AP11403" TargetMode="External"/><Relationship Id="rId5" Type="http://schemas.openxmlformats.org/officeDocument/2006/relationships/hyperlink" Target="http://www.wisc-online.com/Objects/ViewObject.aspx?ID=ap1101" TargetMode="External"/><Relationship Id="rId4" Type="http://schemas.openxmlformats.org/officeDocument/2006/relationships/hyperlink" Target="http://learn.genetics.utah.edu/content/begin/cells/insideacel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5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members.enchantedlearning.com/subjects/anatomy/lungs/label/labelanswers.shtml"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www.bishopstopford.com/faculties/science/arthur/Heart%20drag&amp;drop.swf"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bbc.co.uk/schools/ks2bitesize/science/living_things/microorganisms/play_popup.shtml"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3.gstatic.com/images?q=tbn:ANd9GcR4QUeLm9cxdYqF2cNcHWhoqbFqsM6EAAUbF_m6nZb9b69Gg6k&amp;t=1&amp;usg=__8n2e-sJ1apvJTB1OAYo3BG6Hvto="/>
          <p:cNvPicPr>
            <a:picLocks noChangeAspect="1" noChangeArrowheads="1"/>
          </p:cNvPicPr>
          <p:nvPr/>
        </p:nvPicPr>
        <p:blipFill>
          <a:blip r:embed="rId3" cstate="print"/>
          <a:srcRect/>
          <a:stretch>
            <a:fillRect/>
          </a:stretch>
        </p:blipFill>
        <p:spPr bwMode="auto">
          <a:xfrm>
            <a:off x="4953000" y="3124200"/>
            <a:ext cx="2404671" cy="1600200"/>
          </a:xfrm>
          <a:prstGeom prst="rect">
            <a:avLst/>
          </a:prstGeom>
          <a:noFill/>
        </p:spPr>
      </p:pic>
      <p:pic>
        <p:nvPicPr>
          <p:cNvPr id="2052" name="Picture 4" descr="http://www.biologycorner.com/resources/Elodea_Leaf_Cells_400x.jpg"/>
          <p:cNvPicPr>
            <a:picLocks noChangeAspect="1" noChangeArrowheads="1"/>
          </p:cNvPicPr>
          <p:nvPr/>
        </p:nvPicPr>
        <p:blipFill>
          <a:blip r:embed="rId4" cstate="print"/>
          <a:srcRect/>
          <a:stretch>
            <a:fillRect/>
          </a:stretch>
        </p:blipFill>
        <p:spPr bwMode="auto">
          <a:xfrm>
            <a:off x="4476750" y="0"/>
            <a:ext cx="4667250" cy="2924176"/>
          </a:xfrm>
          <a:prstGeom prst="rect">
            <a:avLst/>
          </a:prstGeom>
          <a:noFill/>
        </p:spPr>
      </p:pic>
      <p:pic>
        <p:nvPicPr>
          <p:cNvPr id="2054" name="Picture 6" descr="http://www.davidlnelson.md/Cazadero/CazImages/Moss_leaf_cells.jpg"/>
          <p:cNvPicPr>
            <a:picLocks noChangeAspect="1" noChangeArrowheads="1"/>
          </p:cNvPicPr>
          <p:nvPr/>
        </p:nvPicPr>
        <p:blipFill>
          <a:blip r:embed="rId5" cstate="print"/>
          <a:srcRect/>
          <a:stretch>
            <a:fillRect/>
          </a:stretch>
        </p:blipFill>
        <p:spPr bwMode="auto">
          <a:xfrm>
            <a:off x="1" y="3330328"/>
            <a:ext cx="4724400" cy="3527672"/>
          </a:xfrm>
          <a:prstGeom prst="rect">
            <a:avLst/>
          </a:prstGeom>
          <a:noFill/>
        </p:spPr>
      </p:pic>
      <p:pic>
        <p:nvPicPr>
          <p:cNvPr id="2056" name="Picture 8" descr="http://www.botany.hawaii.edu/faculty/webb/bot470/simpletissues/Image3.gif"/>
          <p:cNvPicPr>
            <a:picLocks noChangeAspect="1" noChangeArrowheads="1"/>
          </p:cNvPicPr>
          <p:nvPr/>
        </p:nvPicPr>
        <p:blipFill>
          <a:blip r:embed="rId6" cstate="print"/>
          <a:srcRect/>
          <a:stretch>
            <a:fillRect/>
          </a:stretch>
        </p:blipFill>
        <p:spPr bwMode="auto">
          <a:xfrm>
            <a:off x="7467600" y="4685888"/>
            <a:ext cx="1676400" cy="2172111"/>
          </a:xfrm>
          <a:prstGeom prst="rect">
            <a:avLst/>
          </a:prstGeom>
          <a:noFill/>
        </p:spPr>
      </p:pic>
      <p:pic>
        <p:nvPicPr>
          <p:cNvPr id="2058" name="Picture 10" descr="http://www.nikonsmallworld.com/images/gallery2008/fourbythree/12104_1_Kladnik.jpg"/>
          <p:cNvPicPr>
            <a:picLocks noChangeAspect="1" noChangeArrowheads="1"/>
          </p:cNvPicPr>
          <p:nvPr/>
        </p:nvPicPr>
        <p:blipFill>
          <a:blip r:embed="rId7" cstate="print"/>
          <a:srcRect/>
          <a:stretch>
            <a:fillRect/>
          </a:stretch>
        </p:blipFill>
        <p:spPr bwMode="auto">
          <a:xfrm>
            <a:off x="0" y="0"/>
            <a:ext cx="3810000" cy="2857500"/>
          </a:xfrm>
          <a:prstGeom prst="rect">
            <a:avLst/>
          </a:prstGeom>
          <a:noFill/>
        </p:spPr>
      </p:pic>
      <p:sp>
        <p:nvSpPr>
          <p:cNvPr id="9" name="TextBox 8"/>
          <p:cNvSpPr txBox="1"/>
          <p:nvPr/>
        </p:nvSpPr>
        <p:spPr>
          <a:xfrm>
            <a:off x="5105400" y="5715000"/>
            <a:ext cx="2107244" cy="369332"/>
          </a:xfrm>
          <a:prstGeom prst="rect">
            <a:avLst/>
          </a:prstGeom>
          <a:noFill/>
        </p:spPr>
        <p:txBody>
          <a:bodyPr wrap="none" rtlCol="0">
            <a:spAutoFit/>
          </a:bodyPr>
          <a:lstStyle/>
          <a:p>
            <a:r>
              <a:rPr lang="en-US" dirty="0" smtClean="0"/>
              <a:t>Magnified Leaf Cells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Surface area-to-volume ratio</a:t>
            </a:r>
            <a:endParaRPr lang="en-US" b="1" dirty="0"/>
          </a:p>
        </p:txBody>
      </p:sp>
      <p:sp>
        <p:nvSpPr>
          <p:cNvPr id="3" name="Content Placeholder 2"/>
          <p:cNvSpPr>
            <a:spLocks noGrp="1"/>
          </p:cNvSpPr>
          <p:nvPr>
            <p:ph idx="1"/>
          </p:nvPr>
        </p:nvSpPr>
        <p:spPr/>
        <p:txBody>
          <a:bodyPr/>
          <a:lstStyle/>
          <a:p>
            <a:r>
              <a:rPr lang="en-US" dirty="0" smtClean="0"/>
              <a:t>The ratio of the cell’s outer surface area to the cell’s volume</a:t>
            </a:r>
          </a:p>
          <a:p>
            <a:endParaRPr lang="en-US" dirty="0" smtClean="0"/>
          </a:p>
          <a:p>
            <a:r>
              <a:rPr lang="en-US" dirty="0" smtClean="0"/>
              <a:t>To find use the following calculation:</a:t>
            </a:r>
          </a:p>
          <a:p>
            <a:endParaRPr lang="en-US" dirty="0" smtClean="0"/>
          </a:p>
          <a:p>
            <a:pPr>
              <a:buNone/>
            </a:pPr>
            <a:r>
              <a:rPr lang="en-US" dirty="0" smtClean="0"/>
              <a:t>		surface area-to-volume ratio= </a:t>
            </a:r>
            <a:r>
              <a:rPr lang="en-US" u="sng" dirty="0" smtClean="0"/>
              <a:t>surface area</a:t>
            </a:r>
          </a:p>
          <a:p>
            <a:pPr>
              <a:buNone/>
            </a:pPr>
            <a:r>
              <a:rPr lang="en-US" dirty="0" smtClean="0"/>
              <a:t>							    volume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Math Focus</a:t>
            </a:r>
            <a:endParaRPr lang="en-US" b="1" dirty="0"/>
          </a:p>
        </p:txBody>
      </p:sp>
      <p:sp>
        <p:nvSpPr>
          <p:cNvPr id="3" name="Content Placeholder 2"/>
          <p:cNvSpPr>
            <a:spLocks noGrp="1"/>
          </p:cNvSpPr>
          <p:nvPr>
            <p:ph idx="1"/>
          </p:nvPr>
        </p:nvSpPr>
        <p:spPr>
          <a:xfrm>
            <a:off x="838200" y="1143000"/>
            <a:ext cx="7772400" cy="5715000"/>
          </a:xfrm>
        </p:spPr>
        <p:txBody>
          <a:bodyPr>
            <a:noAutofit/>
          </a:bodyPr>
          <a:lstStyle/>
          <a:p>
            <a:pPr marL="514350" indent="-514350">
              <a:buClr>
                <a:schemeClr val="tx1"/>
              </a:buClr>
              <a:buFont typeface="+mj-lt"/>
              <a:buAutoNum type="arabicPeriod"/>
            </a:pPr>
            <a:endParaRPr lang="en-US" sz="2200" dirty="0" smtClean="0"/>
          </a:p>
          <a:p>
            <a:pPr marL="514350" indent="-514350">
              <a:buClr>
                <a:schemeClr val="tx1"/>
              </a:buClr>
              <a:buNone/>
            </a:pPr>
            <a:r>
              <a:rPr lang="en-US" sz="2200" dirty="0" smtClean="0">
                <a:solidFill>
                  <a:srgbClr val="FF0000"/>
                </a:solidFill>
              </a:rPr>
              <a:t>Calculate the surface area-to-volume ratio of a cube whose sides measure 2 cm.</a:t>
            </a:r>
          </a:p>
          <a:p>
            <a:pPr marL="514350" indent="-514350">
              <a:buClr>
                <a:schemeClr val="tx1"/>
              </a:buClr>
              <a:buNone/>
            </a:pPr>
            <a:r>
              <a:rPr lang="en-US" sz="2200" dirty="0" smtClean="0">
                <a:solidFill>
                  <a:srgbClr val="FF0000"/>
                </a:solidFill>
              </a:rPr>
              <a:t>	1.  Number of sides  x  Area of side = surface area of the cube</a:t>
            </a:r>
          </a:p>
          <a:p>
            <a:pPr marL="514350" indent="-514350">
              <a:buClr>
                <a:schemeClr val="tx1"/>
              </a:buClr>
              <a:buNone/>
            </a:pPr>
            <a:r>
              <a:rPr lang="en-US" sz="2200" dirty="0" smtClean="0"/>
              <a:t>		     Surface Area of the  Cube </a:t>
            </a:r>
            <a:r>
              <a:rPr lang="en-US" sz="2200" dirty="0" smtClean="0">
                <a:solidFill>
                  <a:srgbClr val="FF0000"/>
                </a:solidFill>
              </a:rPr>
              <a:t>= 24cm</a:t>
            </a:r>
            <a:r>
              <a:rPr lang="en-US" sz="2200" dirty="0" smtClean="0"/>
              <a:t>				</a:t>
            </a:r>
          </a:p>
          <a:p>
            <a:pPr marL="514350" indent="-514350">
              <a:buClr>
                <a:schemeClr val="tx1"/>
              </a:buClr>
              <a:buNone/>
            </a:pPr>
            <a:r>
              <a:rPr lang="en-US" sz="2200" dirty="0" smtClean="0"/>
              <a:t>	2.  Calculate volume:  </a:t>
            </a:r>
          </a:p>
          <a:p>
            <a:pPr marL="514350" indent="-514350">
              <a:buClr>
                <a:schemeClr val="tx1"/>
              </a:buClr>
              <a:buNone/>
            </a:pPr>
            <a:r>
              <a:rPr lang="en-US" sz="2200" dirty="0" smtClean="0"/>
              <a:t>         		</a:t>
            </a:r>
            <a:r>
              <a:rPr lang="en-US" sz="2200" dirty="0" smtClean="0">
                <a:solidFill>
                  <a:srgbClr val="FF0000"/>
                </a:solidFill>
              </a:rPr>
              <a:t>volume of cube = side x side x side</a:t>
            </a:r>
          </a:p>
          <a:p>
            <a:pPr marL="514350" indent="-514350">
              <a:buClr>
                <a:schemeClr val="tx1"/>
              </a:buClr>
              <a:buNone/>
            </a:pPr>
            <a:r>
              <a:rPr lang="en-US" sz="2200" dirty="0" smtClean="0"/>
              <a:t>		volume of cube = 2 cm x 2 cm x 2 cm</a:t>
            </a:r>
          </a:p>
          <a:p>
            <a:pPr marL="514350" indent="-514350">
              <a:buClr>
                <a:schemeClr val="tx1"/>
              </a:buClr>
              <a:buNone/>
            </a:pPr>
            <a:r>
              <a:rPr lang="en-US" sz="2200" dirty="0" smtClean="0"/>
              <a:t>		volume of cube = </a:t>
            </a:r>
            <a:r>
              <a:rPr lang="en-US" sz="2200" dirty="0" smtClean="0">
                <a:solidFill>
                  <a:srgbClr val="FF0000"/>
                </a:solidFill>
              </a:rPr>
              <a:t>8 cm</a:t>
            </a:r>
          </a:p>
          <a:p>
            <a:pPr marL="514350" indent="-514350">
              <a:buClr>
                <a:schemeClr val="tx1"/>
              </a:buClr>
              <a:buNone/>
            </a:pPr>
            <a:r>
              <a:rPr lang="en-US" sz="2200" dirty="0" smtClean="0"/>
              <a:t>	3.  Calculate the surface area-to-volume ratio:</a:t>
            </a:r>
          </a:p>
          <a:p>
            <a:pPr marL="514350" indent="-514350">
              <a:buClr>
                <a:schemeClr val="tx1"/>
              </a:buClr>
              <a:buNone/>
            </a:pPr>
            <a:r>
              <a:rPr lang="en-US" sz="2200" dirty="0" smtClean="0"/>
              <a:t>		</a:t>
            </a:r>
            <a:r>
              <a:rPr lang="en-US" sz="2200" dirty="0" smtClean="0">
                <a:solidFill>
                  <a:srgbClr val="FF0000"/>
                </a:solidFill>
              </a:rPr>
              <a:t>surface area-to-volume ratio =  </a:t>
            </a:r>
            <a:r>
              <a:rPr lang="en-US" sz="2200" u="sng" dirty="0" smtClean="0">
                <a:solidFill>
                  <a:srgbClr val="FF0000"/>
                </a:solidFill>
              </a:rPr>
              <a:t>surface area</a:t>
            </a:r>
            <a:r>
              <a:rPr lang="en-US" sz="2200" dirty="0" smtClean="0">
                <a:solidFill>
                  <a:srgbClr val="FF0000"/>
                </a:solidFill>
              </a:rPr>
              <a:t>  </a:t>
            </a:r>
          </a:p>
          <a:p>
            <a:pPr marL="514350" indent="-514350">
              <a:buClr>
                <a:schemeClr val="tx1"/>
              </a:buClr>
              <a:buNone/>
            </a:pPr>
            <a:r>
              <a:rPr lang="en-US" sz="2200" dirty="0" smtClean="0">
                <a:solidFill>
                  <a:srgbClr val="FF0000"/>
                </a:solidFill>
              </a:rPr>
              <a:t>			</a:t>
            </a:r>
            <a:r>
              <a:rPr lang="en-US" sz="2200" u="sng" dirty="0" smtClean="0">
                <a:solidFill>
                  <a:srgbClr val="FF0000"/>
                </a:solidFill>
              </a:rPr>
              <a:t>24</a:t>
            </a:r>
            <a:r>
              <a:rPr lang="en-US" sz="2200" dirty="0" smtClean="0">
                <a:solidFill>
                  <a:srgbClr val="FF0000"/>
                </a:solidFill>
              </a:rPr>
              <a:t>    =	</a:t>
            </a:r>
            <a:r>
              <a:rPr lang="en-US" sz="2200" u="sng" dirty="0" smtClean="0">
                <a:solidFill>
                  <a:srgbClr val="FF0000"/>
                </a:solidFill>
              </a:rPr>
              <a:t>3</a:t>
            </a:r>
            <a:r>
              <a:rPr lang="en-US" sz="2200" dirty="0" smtClean="0">
                <a:solidFill>
                  <a:srgbClr val="FF0000"/>
                </a:solidFill>
              </a:rPr>
              <a:t>		   volume</a:t>
            </a:r>
            <a:endParaRPr lang="en-US" sz="2200" u="sng" dirty="0" smtClean="0">
              <a:solidFill>
                <a:srgbClr val="FF0000"/>
              </a:solidFill>
            </a:endParaRPr>
          </a:p>
          <a:p>
            <a:pPr marL="514350" indent="-514350">
              <a:buClr>
                <a:schemeClr val="tx1"/>
              </a:buClr>
              <a:buNone/>
            </a:pPr>
            <a:r>
              <a:rPr lang="en-US" sz="2200" dirty="0" smtClean="0">
                <a:solidFill>
                  <a:srgbClr val="FF0000"/>
                </a:solidFill>
              </a:rPr>
              <a:t>			 8	1</a:t>
            </a:r>
            <a:endParaRPr lang="en-US" sz="2200" u="sng" dirty="0" smtClean="0">
              <a:solidFill>
                <a:srgbClr val="FF0000"/>
              </a:solidFill>
            </a:endParaRPr>
          </a:p>
          <a:p>
            <a:pPr marL="514350" indent="-514350">
              <a:buClr>
                <a:schemeClr val="tx1"/>
              </a:buClr>
              <a:buNone/>
            </a:pPr>
            <a:r>
              <a:rPr lang="en-US" sz="2200" dirty="0" smtClean="0"/>
              <a:t>			</a:t>
            </a:r>
          </a:p>
          <a:p>
            <a:pPr marL="514350" indent="-514350">
              <a:buClr>
                <a:schemeClr val="tx1"/>
              </a:buClr>
              <a:buNone/>
            </a:pPr>
            <a:endParaRPr lang="en-U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304800"/>
            <a:ext cx="7772400" cy="6050760"/>
          </a:xfrm>
        </p:spPr>
        <p:txBody>
          <a:bodyPr/>
          <a:lstStyle/>
          <a:p>
            <a:pPr>
              <a:buNone/>
            </a:pPr>
            <a:endParaRPr lang="en-US" dirty="0" smtClean="0"/>
          </a:p>
          <a:p>
            <a:pPr>
              <a:buNone/>
            </a:pPr>
            <a:r>
              <a:rPr lang="en-US" sz="2800" dirty="0" smtClean="0"/>
              <a:t>Calculate the surface area-to-volume ratio of a</a:t>
            </a:r>
          </a:p>
          <a:p>
            <a:pPr>
              <a:buNone/>
            </a:pPr>
            <a:r>
              <a:rPr lang="en-US" sz="2800" dirty="0" smtClean="0"/>
              <a:t>cube whose sides are 3 cm long.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Calculate the surface area-to volume ratio of a cube whose sides are 4 cm long.</a:t>
            </a:r>
            <a:endParaRPr lang="en-US" sz="32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Parts of the Cell</a:t>
            </a:r>
            <a:endParaRPr lang="en-US" dirty="0"/>
          </a:p>
        </p:txBody>
      </p:sp>
      <p:sp>
        <p:nvSpPr>
          <p:cNvPr id="2" name="Subtitle 1"/>
          <p:cNvSpPr>
            <a:spLocks noGrp="1"/>
          </p:cNvSpPr>
          <p:nvPr>
            <p:ph idx="1"/>
          </p:nvPr>
        </p:nvSpPr>
        <p:spPr>
          <a:xfrm>
            <a:off x="914400" y="1371600"/>
            <a:ext cx="7772400" cy="4983960"/>
          </a:xfrm>
        </p:spPr>
        <p:txBody>
          <a:bodyPr>
            <a:normAutofit/>
          </a:bodyPr>
          <a:lstStyle/>
          <a:p>
            <a:r>
              <a:rPr lang="en-US" b="1" dirty="0" smtClean="0">
                <a:solidFill>
                  <a:schemeClr val="accent3"/>
                </a:solidFill>
              </a:rPr>
              <a:t>cell-membrane</a:t>
            </a:r>
            <a:r>
              <a:rPr lang="en-US" dirty="0" smtClean="0"/>
              <a:t>-a protective layer that covers the cell’s surface and acts as a barrier</a:t>
            </a:r>
          </a:p>
          <a:p>
            <a:pPr>
              <a:buNone/>
            </a:pPr>
            <a:r>
              <a:rPr lang="en-US" dirty="0" smtClean="0"/>
              <a:t>	It controls the materials going into and out of the cell.</a:t>
            </a:r>
          </a:p>
          <a:p>
            <a:r>
              <a:rPr lang="en-US" b="1" dirty="0" smtClean="0">
                <a:solidFill>
                  <a:schemeClr val="accent3"/>
                </a:solidFill>
              </a:rPr>
              <a:t>cytoplasm</a:t>
            </a:r>
            <a:r>
              <a:rPr lang="en-US" dirty="0" smtClean="0"/>
              <a:t>-fluid inside the cell and all of its contents</a:t>
            </a:r>
          </a:p>
          <a:p>
            <a:r>
              <a:rPr lang="en-US" b="1" dirty="0" smtClean="0">
                <a:solidFill>
                  <a:schemeClr val="accent3"/>
                </a:solidFill>
              </a:rPr>
              <a:t>organelles</a:t>
            </a:r>
            <a:r>
              <a:rPr lang="en-US" dirty="0" smtClean="0"/>
              <a:t>-structures that perform specific functions within the cell</a:t>
            </a:r>
          </a:p>
          <a:p>
            <a:pPr>
              <a:buNone/>
            </a:pPr>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ell.jpg"/>
          <p:cNvPicPr>
            <a:picLocks noChangeAspect="1"/>
          </p:cNvPicPr>
          <p:nvPr/>
        </p:nvPicPr>
        <p:blipFill>
          <a:blip r:embed="rId3" cstate="print"/>
          <a:stretch>
            <a:fillRect/>
          </a:stretch>
        </p:blipFill>
        <p:spPr>
          <a:xfrm>
            <a:off x="685800" y="609600"/>
            <a:ext cx="7848600" cy="5562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Parts of the Cell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cells contain DNA (deoxyribonucleic acid) at some point in their life.</a:t>
            </a:r>
          </a:p>
          <a:p>
            <a:endParaRPr lang="en-US" dirty="0" smtClean="0"/>
          </a:p>
          <a:p>
            <a:r>
              <a:rPr lang="en-US" b="1" dirty="0" smtClean="0">
                <a:solidFill>
                  <a:schemeClr val="accent3"/>
                </a:solidFill>
              </a:rPr>
              <a:t>DNA</a:t>
            </a:r>
            <a:r>
              <a:rPr lang="en-US" dirty="0" smtClean="0"/>
              <a:t>-genetic material that carries information </a:t>
            </a:r>
            <a:r>
              <a:rPr lang="en-US" dirty="0" smtClean="0"/>
              <a:t>needed </a:t>
            </a:r>
            <a:r>
              <a:rPr lang="en-US" dirty="0" smtClean="0"/>
              <a:t>to make new cells and new organisms.  </a:t>
            </a:r>
          </a:p>
          <a:p>
            <a:r>
              <a:rPr lang="en-US" dirty="0" smtClean="0"/>
              <a:t>It is </a:t>
            </a:r>
            <a:r>
              <a:rPr lang="en-US" dirty="0" smtClean="0"/>
              <a:t>passed </a:t>
            </a:r>
            <a:r>
              <a:rPr lang="en-US" dirty="0" smtClean="0"/>
              <a:t>on from parent cells to new cells and controls the activities of the cell.</a:t>
            </a:r>
          </a:p>
          <a:p>
            <a:endParaRPr lang="en-US" dirty="0" smtClean="0"/>
          </a:p>
          <a:p>
            <a:r>
              <a:rPr lang="en-US" b="1" dirty="0" smtClean="0">
                <a:solidFill>
                  <a:schemeClr val="accent3"/>
                </a:solidFill>
              </a:rPr>
              <a:t>Nucleus</a:t>
            </a:r>
            <a:r>
              <a:rPr lang="en-US" dirty="0" smtClean="0"/>
              <a:t>-a membrane-bound organelle that contains the cell’s DNA and that has a role in processes such as growth, metabolism, and reproduction</a:t>
            </a:r>
          </a:p>
          <a:p>
            <a:r>
              <a:rPr lang="en-US" dirty="0" smtClean="0"/>
              <a:t>Not all cells have a nucleus.  It depends on the type.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a:noFill/>
          <a:scene3d>
            <a:camera prst="orthographicFront"/>
            <a:lightRig rig="sunset" dir="t"/>
          </a:scene3d>
        </p:spPr>
        <p:txBody>
          <a:bodyPr>
            <a:normAutofit fontScale="90000"/>
          </a:bodyPr>
          <a:lstStyle/>
          <a:p>
            <a:r>
              <a:rPr lang="en-US" dirty="0" smtClean="0"/>
              <a:t>		Two Kinds of Cells</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b="1" dirty="0" smtClean="0">
                <a:solidFill>
                  <a:schemeClr val="accent3"/>
                </a:solidFill>
              </a:rPr>
              <a:t>Prokaryotes</a:t>
            </a:r>
            <a:r>
              <a:rPr lang="en-US" dirty="0" smtClean="0"/>
              <a:t>-single-celled organisms that do not have a nucleus or membrane-bound organelles</a:t>
            </a:r>
          </a:p>
          <a:p>
            <a:endParaRPr lang="en-US" dirty="0" smtClean="0"/>
          </a:p>
          <a:p>
            <a:r>
              <a:rPr lang="en-US" b="1" dirty="0" smtClean="0">
                <a:solidFill>
                  <a:schemeClr val="accent3"/>
                </a:solidFill>
              </a:rPr>
              <a:t>Eukaryotes</a:t>
            </a:r>
            <a:r>
              <a:rPr lang="en-US" dirty="0" smtClean="0"/>
              <a:t>-made of eukaryotic cells and </a:t>
            </a:r>
            <a:r>
              <a:rPr lang="en-US" dirty="0" smtClean="0"/>
              <a:t>has </a:t>
            </a:r>
            <a:r>
              <a:rPr lang="en-US" dirty="0" smtClean="0"/>
              <a:t>a nucleus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dirty="0" smtClean="0"/>
              <a:t>2 types of Prokaryotes</a:t>
            </a:r>
            <a:endParaRPr lang="en-US" sz="5400" dirty="0"/>
          </a:p>
        </p:txBody>
      </p:sp>
      <p:sp>
        <p:nvSpPr>
          <p:cNvPr id="6" name="Content Placeholder 5"/>
          <p:cNvSpPr>
            <a:spLocks noGrp="1"/>
          </p:cNvSpPr>
          <p:nvPr>
            <p:ph idx="1"/>
          </p:nvPr>
        </p:nvSpPr>
        <p:spPr/>
        <p:txBody>
          <a:bodyPr>
            <a:normAutofit/>
          </a:bodyPr>
          <a:lstStyle/>
          <a:p>
            <a:r>
              <a:rPr lang="en-US" sz="4000" b="1" dirty="0" err="1" smtClean="0"/>
              <a:t>Eubacteria</a:t>
            </a:r>
            <a:endParaRPr lang="en-US" sz="4000" b="1" dirty="0" smtClean="0"/>
          </a:p>
          <a:p>
            <a:endParaRPr lang="en-US" sz="4000" b="1" dirty="0" smtClean="0"/>
          </a:p>
          <a:p>
            <a:r>
              <a:rPr lang="en-US" sz="4000" b="1" dirty="0" err="1" smtClean="0"/>
              <a:t>Archaebacteria</a:t>
            </a:r>
            <a:endParaRPr lang="en-US" sz="4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295400"/>
          </a:xfrm>
        </p:spPr>
        <p:txBody>
          <a:bodyPr>
            <a:normAutofit fontScale="90000"/>
          </a:bodyPr>
          <a:lstStyle/>
          <a:p>
            <a:r>
              <a:rPr lang="en-US" dirty="0" smtClean="0"/>
              <a:t/>
            </a:r>
            <a:br>
              <a:rPr lang="en-US" dirty="0" smtClean="0"/>
            </a:br>
            <a:r>
              <a:rPr lang="en-US" dirty="0" smtClean="0"/>
              <a:t>	Types of Prokaryotes</a:t>
            </a:r>
            <a:endParaRPr lang="en-US" dirty="0"/>
          </a:p>
        </p:txBody>
      </p:sp>
      <p:sp>
        <p:nvSpPr>
          <p:cNvPr id="3" name="Content Placeholder 2"/>
          <p:cNvSpPr>
            <a:spLocks noGrp="1"/>
          </p:cNvSpPr>
          <p:nvPr>
            <p:ph idx="1"/>
          </p:nvPr>
        </p:nvSpPr>
        <p:spPr>
          <a:xfrm>
            <a:off x="457200" y="1447800"/>
            <a:ext cx="8229600" cy="5235209"/>
          </a:xfrm>
        </p:spPr>
        <p:txBody>
          <a:bodyPr>
            <a:normAutofit lnSpcReduction="10000"/>
          </a:bodyPr>
          <a:lstStyle/>
          <a:p>
            <a:pPr marL="811530" indent="-742950">
              <a:buAutoNum type="arabicPeriod"/>
            </a:pPr>
            <a:r>
              <a:rPr lang="en-US" sz="4000" b="1" dirty="0" err="1" smtClean="0">
                <a:solidFill>
                  <a:schemeClr val="accent3"/>
                </a:solidFill>
              </a:rPr>
              <a:t>Eubacteria</a:t>
            </a:r>
            <a:r>
              <a:rPr lang="en-US" sz="4000" b="1" dirty="0" smtClean="0">
                <a:solidFill>
                  <a:schemeClr val="accent3"/>
                </a:solidFill>
              </a:rPr>
              <a:t> (bacteria</a:t>
            </a:r>
            <a:r>
              <a:rPr lang="en-US" b="1" dirty="0" smtClean="0">
                <a:solidFill>
                  <a:schemeClr val="accent3"/>
                </a:solidFill>
              </a:rPr>
              <a:t>)</a:t>
            </a:r>
            <a:r>
              <a:rPr lang="en-US" dirty="0" smtClean="0"/>
              <a:t>-the most 		common prokaryote.  Bacteria are the 	world’s smallest cells.</a:t>
            </a:r>
          </a:p>
          <a:p>
            <a:pPr marL="582930" indent="-514350">
              <a:buAutoNum type="arabicPeriod"/>
            </a:pPr>
            <a:endParaRPr lang="en-US" dirty="0" smtClean="0"/>
          </a:p>
          <a:p>
            <a:r>
              <a:rPr lang="en-US" dirty="0" smtClean="0"/>
              <a:t>They do not have a nucleus, but they do have </a:t>
            </a:r>
          </a:p>
          <a:p>
            <a:pPr>
              <a:buNone/>
            </a:pPr>
            <a:r>
              <a:rPr lang="en-US" dirty="0" smtClean="0"/>
              <a:t>	 DNA.</a:t>
            </a:r>
          </a:p>
          <a:p>
            <a:r>
              <a:rPr lang="en-US" b="1" dirty="0" smtClean="0"/>
              <a:t>A bacteria’s DNA</a:t>
            </a:r>
            <a:r>
              <a:rPr lang="en-US" dirty="0" smtClean="0"/>
              <a:t> is a long, circular molecule shaped like a rubber band.</a:t>
            </a:r>
          </a:p>
          <a:p>
            <a:r>
              <a:rPr lang="en-US" dirty="0" smtClean="0"/>
              <a:t>They do not have membrane-covered organelles.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How did the first person see cells?</a:t>
            </a:r>
            <a:endParaRPr lang="en-US" dirty="0"/>
          </a:p>
        </p:txBody>
      </p:sp>
      <p:sp>
        <p:nvSpPr>
          <p:cNvPr id="5" name="Content Placeholder 4"/>
          <p:cNvSpPr>
            <a:spLocks noGrp="1"/>
          </p:cNvSpPr>
          <p:nvPr>
            <p:ph idx="1"/>
          </p:nvPr>
        </p:nvSpPr>
        <p:spPr/>
        <p:txBody>
          <a:bodyPr/>
          <a:lstStyle/>
          <a:p>
            <a:r>
              <a:rPr lang="en-US" dirty="0" smtClean="0"/>
              <a:t>By accident</a:t>
            </a:r>
          </a:p>
          <a:p>
            <a:r>
              <a:rPr lang="en-US" dirty="0" smtClean="0"/>
              <a:t>Because of their size, cells were not discovered until microscopes were invented in the mid- 1600s.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Bacteria</a:t>
            </a:r>
            <a:endParaRPr lang="en-US" dirty="0"/>
          </a:p>
        </p:txBody>
      </p:sp>
      <p:sp>
        <p:nvSpPr>
          <p:cNvPr id="3" name="Content Placeholder 2"/>
          <p:cNvSpPr>
            <a:spLocks noGrp="1"/>
          </p:cNvSpPr>
          <p:nvPr>
            <p:ph idx="1"/>
          </p:nvPr>
        </p:nvSpPr>
        <p:spPr/>
        <p:txBody>
          <a:bodyPr/>
          <a:lstStyle/>
          <a:p>
            <a:r>
              <a:rPr lang="en-US" dirty="0" smtClean="0"/>
              <a:t>They have </a:t>
            </a:r>
            <a:r>
              <a:rPr lang="en-US" dirty="0" err="1" smtClean="0"/>
              <a:t>ribosomes</a:t>
            </a:r>
            <a:r>
              <a:rPr lang="en-US" dirty="0" smtClean="0"/>
              <a:t>.</a:t>
            </a:r>
          </a:p>
          <a:p>
            <a:r>
              <a:rPr lang="en-US" b="1" dirty="0" err="1" smtClean="0">
                <a:solidFill>
                  <a:schemeClr val="accent3"/>
                </a:solidFill>
              </a:rPr>
              <a:t>ribosomes</a:t>
            </a:r>
            <a:r>
              <a:rPr lang="en-US" b="1" dirty="0" smtClean="0">
                <a:solidFill>
                  <a:schemeClr val="accent3"/>
                </a:solidFill>
              </a:rPr>
              <a:t>-</a:t>
            </a:r>
            <a:r>
              <a:rPr lang="en-US" dirty="0" smtClean="0"/>
              <a:t>round organelles made of protein and other material.</a:t>
            </a:r>
          </a:p>
          <a:p>
            <a:r>
              <a:rPr lang="en-US" dirty="0" smtClean="0"/>
              <a:t>Strong </a:t>
            </a:r>
            <a:r>
              <a:rPr lang="en-US" b="1" dirty="0" smtClean="0">
                <a:solidFill>
                  <a:schemeClr val="accent3"/>
                </a:solidFill>
              </a:rPr>
              <a:t>cell wall</a:t>
            </a:r>
            <a:r>
              <a:rPr lang="en-US" dirty="0" smtClean="0"/>
              <a:t>-helps retain its shape</a:t>
            </a:r>
          </a:p>
          <a:p>
            <a:r>
              <a:rPr lang="en-US" b="1" dirty="0" smtClean="0">
                <a:solidFill>
                  <a:schemeClr val="accent3"/>
                </a:solidFill>
              </a:rPr>
              <a:t>Cell membrane </a:t>
            </a:r>
            <a:r>
              <a:rPr lang="en-US" dirty="0" smtClean="0"/>
              <a:t>is just inside the cell wall.</a:t>
            </a:r>
          </a:p>
          <a:p>
            <a:r>
              <a:rPr lang="en-US" dirty="0" smtClean="0"/>
              <a:t>These two allow materials into and out of the cell.</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they live?</a:t>
            </a:r>
            <a:endParaRPr lang="en-US" dirty="0"/>
          </a:p>
        </p:txBody>
      </p:sp>
      <p:sp>
        <p:nvSpPr>
          <p:cNvPr id="3" name="Content Placeholder 2"/>
          <p:cNvSpPr>
            <a:spLocks noGrp="1"/>
          </p:cNvSpPr>
          <p:nvPr>
            <p:ph idx="1"/>
          </p:nvPr>
        </p:nvSpPr>
        <p:spPr>
          <a:xfrm>
            <a:off x="457200" y="2057400"/>
            <a:ext cx="8229600" cy="4625609"/>
          </a:xfrm>
        </p:spPr>
        <p:txBody>
          <a:bodyPr/>
          <a:lstStyle/>
          <a:p>
            <a:r>
              <a:rPr lang="en-US" dirty="0" smtClean="0"/>
              <a:t>Soil &amp; Water</a:t>
            </a:r>
          </a:p>
          <a:p>
            <a:r>
              <a:rPr lang="en-US" dirty="0" smtClean="0"/>
              <a:t>In or on organisms, like your teeth or skin</a:t>
            </a:r>
          </a:p>
          <a:p>
            <a:r>
              <a:rPr lang="en-US" dirty="0" smtClean="0"/>
              <a:t>Digestive system:  They help in the process of digestion.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b="1" dirty="0" err="1" smtClean="0">
                <a:solidFill>
                  <a:schemeClr val="accent3"/>
                </a:solidFill>
              </a:rPr>
              <a:t>Archaebacteria</a:t>
            </a:r>
            <a:r>
              <a:rPr lang="en-US" b="1" dirty="0" smtClean="0">
                <a:solidFill>
                  <a:schemeClr val="accent3"/>
                </a:solidFill>
              </a:rPr>
              <a:t>	</a:t>
            </a:r>
            <a:r>
              <a:rPr lang="en-US" dirty="0" smtClean="0"/>
              <a:t>	</a:t>
            </a:r>
            <a:endParaRPr lang="en-US" dirty="0"/>
          </a:p>
        </p:txBody>
      </p:sp>
      <p:sp>
        <p:nvSpPr>
          <p:cNvPr id="3" name="Content Placeholder 2"/>
          <p:cNvSpPr>
            <a:spLocks noGrp="1"/>
          </p:cNvSpPr>
          <p:nvPr>
            <p:ph idx="1"/>
          </p:nvPr>
        </p:nvSpPr>
        <p:spPr>
          <a:xfrm>
            <a:off x="914400" y="1371600"/>
            <a:ext cx="7772400" cy="4983960"/>
          </a:xfrm>
        </p:spPr>
        <p:txBody>
          <a:bodyPr>
            <a:normAutofit fontScale="92500"/>
          </a:bodyPr>
          <a:lstStyle/>
          <a:p>
            <a:r>
              <a:rPr lang="en-US" dirty="0" smtClean="0"/>
              <a:t>Also called </a:t>
            </a:r>
            <a:r>
              <a:rPr lang="en-US" dirty="0" err="1" smtClean="0"/>
              <a:t>archaea</a:t>
            </a:r>
            <a:endParaRPr lang="en-US" dirty="0" smtClean="0"/>
          </a:p>
          <a:p>
            <a:pPr>
              <a:buNone/>
            </a:pPr>
            <a:endParaRPr lang="en-US" dirty="0" smtClean="0"/>
          </a:p>
          <a:p>
            <a:r>
              <a:rPr lang="en-US" dirty="0" smtClean="0"/>
              <a:t>What do they have in common with </a:t>
            </a:r>
            <a:r>
              <a:rPr lang="en-US" dirty="0" err="1" smtClean="0"/>
              <a:t>Eubacteria</a:t>
            </a:r>
            <a:r>
              <a:rPr lang="en-US" dirty="0" smtClean="0"/>
              <a:t>?</a:t>
            </a:r>
          </a:p>
          <a:p>
            <a:pPr>
              <a:buNone/>
            </a:pPr>
            <a:endParaRPr lang="en-US" dirty="0" smtClean="0"/>
          </a:p>
          <a:p>
            <a:pPr lvl="1">
              <a:buFont typeface="Arial" pitchFamily="34" charset="0"/>
              <a:buChar char="•"/>
            </a:pPr>
            <a:r>
              <a:rPr lang="en-US" dirty="0" smtClean="0"/>
              <a:t>Single-celled organisms</a:t>
            </a:r>
          </a:p>
          <a:p>
            <a:pPr lvl="1">
              <a:buFont typeface="Arial" pitchFamily="34" charset="0"/>
              <a:buChar char="•"/>
            </a:pPr>
            <a:r>
              <a:rPr lang="en-US" dirty="0" err="1" smtClean="0"/>
              <a:t>Ribosomes</a:t>
            </a:r>
            <a:endParaRPr lang="en-US" dirty="0" smtClean="0"/>
          </a:p>
          <a:p>
            <a:pPr lvl="1">
              <a:buFont typeface="Arial" pitchFamily="34" charset="0"/>
              <a:buChar char="•"/>
            </a:pPr>
            <a:r>
              <a:rPr lang="en-US" dirty="0" smtClean="0"/>
              <a:t>a cell membrane</a:t>
            </a:r>
          </a:p>
          <a:p>
            <a:pPr lvl="1">
              <a:buFont typeface="Arial" pitchFamily="34" charset="0"/>
              <a:buChar char="•"/>
            </a:pPr>
            <a:r>
              <a:rPr lang="en-US" dirty="0" smtClean="0"/>
              <a:t>Circular DNA</a:t>
            </a:r>
          </a:p>
          <a:p>
            <a:pPr lvl="1">
              <a:buFont typeface="Arial" pitchFamily="34" charset="0"/>
              <a:buChar char="•"/>
            </a:pPr>
            <a:r>
              <a:rPr lang="en-US" dirty="0" smtClean="0"/>
              <a:t>lacks a nucleus</a:t>
            </a:r>
          </a:p>
          <a:p>
            <a:pPr lvl="1">
              <a:buFont typeface="Arial" pitchFamily="34" charset="0"/>
              <a:buChar char="•"/>
            </a:pPr>
            <a:r>
              <a:rPr lang="en-US" dirty="0" smtClean="0"/>
              <a:t>Membrane-bound organelles</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How are </a:t>
            </a:r>
            <a:r>
              <a:rPr lang="en-US" sz="3200" dirty="0" err="1" smtClean="0"/>
              <a:t>Archaebacteria</a:t>
            </a:r>
            <a:r>
              <a:rPr lang="en-US" sz="3200" dirty="0" smtClean="0"/>
              <a:t> different?</a:t>
            </a:r>
            <a:endParaRPr lang="en-US" sz="3200" dirty="0"/>
          </a:p>
        </p:txBody>
      </p:sp>
      <p:sp>
        <p:nvSpPr>
          <p:cNvPr id="3" name="Content Placeholder 2"/>
          <p:cNvSpPr>
            <a:spLocks noGrp="1"/>
          </p:cNvSpPr>
          <p:nvPr>
            <p:ph idx="1"/>
          </p:nvPr>
        </p:nvSpPr>
        <p:spPr>
          <a:xfrm>
            <a:off x="914400" y="1295400"/>
            <a:ext cx="7772400" cy="5060160"/>
          </a:xfrm>
        </p:spPr>
        <p:txBody>
          <a:bodyPr>
            <a:normAutofit fontScale="25000" lnSpcReduction="20000"/>
          </a:bodyPr>
          <a:lstStyle/>
          <a:p>
            <a:r>
              <a:rPr lang="en-US" sz="9600" dirty="0" smtClean="0"/>
              <a:t>Their cell wall and cell membranes are different which allows extreme conditions.</a:t>
            </a:r>
          </a:p>
          <a:p>
            <a:pPr>
              <a:buNone/>
            </a:pPr>
            <a:endParaRPr lang="en-US" sz="9600" dirty="0" smtClean="0"/>
          </a:p>
          <a:p>
            <a:pPr>
              <a:buNone/>
            </a:pPr>
            <a:endParaRPr lang="en-US" sz="9600" dirty="0" smtClean="0"/>
          </a:p>
          <a:p>
            <a:r>
              <a:rPr lang="en-US" sz="9600" dirty="0" smtClean="0"/>
              <a:t>There are three types of </a:t>
            </a:r>
            <a:r>
              <a:rPr lang="en-US" sz="9600" dirty="0" err="1" smtClean="0"/>
              <a:t>archaebacteria</a:t>
            </a:r>
            <a:r>
              <a:rPr lang="en-US" sz="9600" dirty="0" smtClean="0"/>
              <a:t>:</a:t>
            </a:r>
          </a:p>
          <a:p>
            <a:pPr marL="633222" indent="-514350">
              <a:buFont typeface="+mj-lt"/>
              <a:buAutoNum type="arabicParenR"/>
            </a:pPr>
            <a:r>
              <a:rPr lang="en-US" sz="9600" dirty="0" smtClean="0"/>
              <a:t>heat-loving</a:t>
            </a:r>
          </a:p>
          <a:p>
            <a:pPr marL="633222" indent="-514350">
              <a:buFont typeface="+mj-lt"/>
              <a:buAutoNum type="arabicParenR"/>
            </a:pPr>
            <a:r>
              <a:rPr lang="en-US" sz="9600" dirty="0" smtClean="0"/>
              <a:t>salt-loving</a:t>
            </a:r>
          </a:p>
          <a:p>
            <a:pPr marL="633222" indent="-514350">
              <a:buFont typeface="+mj-lt"/>
              <a:buAutoNum type="arabicParenR"/>
            </a:pPr>
            <a:r>
              <a:rPr lang="en-US" sz="9600" dirty="0" smtClean="0"/>
              <a:t>methane-making</a:t>
            </a:r>
          </a:p>
          <a:p>
            <a:pPr marL="633222" indent="-514350">
              <a:buNone/>
            </a:pPr>
            <a:endParaRPr lang="en-US" sz="9600" dirty="0" smtClean="0"/>
          </a:p>
          <a:p>
            <a:pPr marL="633222" indent="-514350">
              <a:buNone/>
            </a:pPr>
            <a:endParaRPr lang="en-US" sz="9600" dirty="0" smtClean="0"/>
          </a:p>
          <a:p>
            <a:pPr marL="633222" indent="-514350">
              <a:buNone/>
            </a:pPr>
            <a:r>
              <a:rPr lang="en-US" sz="9600" b="1" dirty="0" err="1" smtClean="0">
                <a:solidFill>
                  <a:schemeClr val="accent3"/>
                </a:solidFill>
              </a:rPr>
              <a:t>Extremophiles</a:t>
            </a:r>
            <a:r>
              <a:rPr lang="en-US" sz="9600" dirty="0" smtClean="0"/>
              <a:t>-live in places where conditions are </a:t>
            </a:r>
          </a:p>
          <a:p>
            <a:pPr marL="633222" indent="-514350">
              <a:buNone/>
            </a:pPr>
            <a:r>
              <a:rPr lang="en-US" sz="9600" dirty="0" smtClean="0"/>
              <a:t>Extreme like hot springs (high salt &amp; high temps.) and </a:t>
            </a:r>
          </a:p>
          <a:p>
            <a:pPr marL="633222" indent="-514350">
              <a:buNone/>
            </a:pPr>
            <a:r>
              <a:rPr lang="en-US" sz="9600" dirty="0" smtClean="0"/>
              <a:t>volcanic vents  in the ocean </a:t>
            </a:r>
          </a:p>
          <a:p>
            <a:pPr marL="633222" indent="-514350">
              <a:buNone/>
            </a:pPr>
            <a:endParaRPr lang="en-US" sz="9600" dirty="0" smtClean="0"/>
          </a:p>
          <a:p>
            <a:pPr marL="633222" indent="-514350">
              <a:buNone/>
            </a:pPr>
            <a:r>
              <a:rPr lang="en-US" sz="9600" dirty="0" smtClean="0"/>
              <a:t>	</a:t>
            </a:r>
          </a:p>
          <a:p>
            <a:pPr marL="633222" indent="-514350">
              <a:buNone/>
            </a:pPr>
            <a:endParaRPr lang="en-US" dirty="0" smtClean="0"/>
          </a:p>
          <a:p>
            <a:pPr marL="633222" indent="-514350">
              <a:buNone/>
            </a:pPr>
            <a:endParaRPr lang="en-US" dirty="0" smtClean="0"/>
          </a:p>
          <a:p>
            <a:pPr marL="633222" indent="-514350">
              <a:buFont typeface="+mj-lt"/>
              <a:buAutoNum type="arabicParen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Prokaryotes</a:t>
            </a:r>
            <a:endParaRPr lang="en-US" dirty="0"/>
          </a:p>
        </p:txBody>
      </p:sp>
      <p:sp>
        <p:nvSpPr>
          <p:cNvPr id="5" name="Content Placeholder 4"/>
          <p:cNvSpPr>
            <a:spLocks noGrp="1"/>
          </p:cNvSpPr>
          <p:nvPr>
            <p:ph idx="1"/>
          </p:nvPr>
        </p:nvSpPr>
        <p:spPr/>
        <p:txBody>
          <a:bodyPr>
            <a:normAutofit/>
          </a:bodyPr>
          <a:lstStyle/>
          <a:p>
            <a:r>
              <a:rPr lang="en-US" sz="2400" dirty="0" smtClean="0">
                <a:hlinkClick r:id="rId3"/>
              </a:rPr>
              <a:t>http://library.thinkquest.org/12413/prokaryotes.html</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 in Your Lunch</a:t>
            </a:r>
            <a:endParaRPr lang="en-US" dirty="0"/>
          </a:p>
        </p:txBody>
      </p:sp>
      <p:sp>
        <p:nvSpPr>
          <p:cNvPr id="3" name="Content Placeholder 2"/>
          <p:cNvSpPr>
            <a:spLocks noGrp="1"/>
          </p:cNvSpPr>
          <p:nvPr>
            <p:ph idx="1"/>
          </p:nvPr>
        </p:nvSpPr>
        <p:spPr/>
        <p:txBody>
          <a:bodyPr>
            <a:normAutofit fontScale="92500"/>
          </a:bodyPr>
          <a:lstStyle/>
          <a:p>
            <a:r>
              <a:rPr lang="en-US" dirty="0" smtClean="0"/>
              <a:t>Most of the time, you don’t want bacteria in your food.  Many bacteria make toxins that will make you sick.  However, some foods, such as yogurt, are supposed to have bacteria in them!  The bacteria in these foods are not dangerous.  </a:t>
            </a:r>
          </a:p>
          <a:p>
            <a:r>
              <a:rPr lang="en-US" dirty="0" smtClean="0"/>
              <a:t>In yogurt, masses of rod-shaped bacteria feed on the sugar (lactose) in milk.  The bacteria convert the sugar into lactic acid.  Lactic acid causes the milk to thicken.  This thickened milk makes yogurt.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3.gstatic.com/images?q=tbn:ANd9GcTaMIHzmE89Mbk2Nu-YnZPEMviAL4jy5Os4vUlrnFdGDA8et5MI"/>
          <p:cNvPicPr>
            <a:picLocks noChangeAspect="1" noChangeArrowheads="1"/>
          </p:cNvPicPr>
          <p:nvPr/>
        </p:nvPicPr>
        <p:blipFill>
          <a:blip r:embed="rId3" cstate="print"/>
          <a:srcRect/>
          <a:stretch>
            <a:fillRect/>
          </a:stretch>
        </p:blipFill>
        <p:spPr bwMode="auto">
          <a:xfrm>
            <a:off x="4759447" y="0"/>
            <a:ext cx="4384553" cy="3048000"/>
          </a:xfrm>
          <a:prstGeom prst="rect">
            <a:avLst/>
          </a:prstGeom>
          <a:noFill/>
        </p:spPr>
      </p:pic>
      <p:pic>
        <p:nvPicPr>
          <p:cNvPr id="2052" name="Picture 4" descr="http://t1.gstatic.com/images?q=tbn:ANd9GcRxUOxaKwZ0p6x636rD8POAjRbxC1TQO3JSCOTkqK4_lGGHnYLVnOzw8vc"/>
          <p:cNvPicPr>
            <a:picLocks noChangeAspect="1" noChangeArrowheads="1"/>
          </p:cNvPicPr>
          <p:nvPr/>
        </p:nvPicPr>
        <p:blipFill>
          <a:blip r:embed="rId4" cstate="print"/>
          <a:srcRect/>
          <a:stretch>
            <a:fillRect/>
          </a:stretch>
        </p:blipFill>
        <p:spPr bwMode="auto">
          <a:xfrm>
            <a:off x="0" y="3733800"/>
            <a:ext cx="4694833" cy="3124200"/>
          </a:xfrm>
          <a:prstGeom prst="rect">
            <a:avLst/>
          </a:prstGeom>
          <a:noFill/>
        </p:spPr>
      </p:pic>
      <p:pic>
        <p:nvPicPr>
          <p:cNvPr id="2054" name="Picture 6" descr="http://upload.wikimedia.org/wikipedia/commons/thumb/7/7a/Bacillus_subtilis_Spore.jpg/260px-Bacillus_subtilis_Spore.jpg"/>
          <p:cNvPicPr>
            <a:picLocks noChangeAspect="1" noChangeArrowheads="1"/>
          </p:cNvPicPr>
          <p:nvPr/>
        </p:nvPicPr>
        <p:blipFill>
          <a:blip r:embed="rId5" cstate="print"/>
          <a:srcRect/>
          <a:stretch>
            <a:fillRect/>
          </a:stretch>
        </p:blipFill>
        <p:spPr bwMode="auto">
          <a:xfrm>
            <a:off x="4876802" y="3657600"/>
            <a:ext cx="4267198" cy="3200400"/>
          </a:xfrm>
          <a:prstGeom prst="rect">
            <a:avLst/>
          </a:prstGeom>
          <a:noFill/>
        </p:spPr>
      </p:pic>
      <p:sp>
        <p:nvSpPr>
          <p:cNvPr id="7" name="TextBox 6"/>
          <p:cNvSpPr txBox="1"/>
          <p:nvPr/>
        </p:nvSpPr>
        <p:spPr>
          <a:xfrm>
            <a:off x="304800" y="304800"/>
            <a:ext cx="4191000" cy="1754326"/>
          </a:xfrm>
          <a:prstGeom prst="rect">
            <a:avLst/>
          </a:prstGeom>
          <a:noFill/>
        </p:spPr>
        <p:txBody>
          <a:bodyPr wrap="square" rtlCol="0">
            <a:spAutoFit/>
          </a:bodyPr>
          <a:lstStyle/>
          <a:p>
            <a:r>
              <a:rPr lang="en-US" sz="2800" b="1" dirty="0" smtClean="0">
                <a:solidFill>
                  <a:srgbClr val="C00000"/>
                </a:solidFill>
              </a:rPr>
              <a:t>What does yogurt look like under a microscope?</a:t>
            </a:r>
          </a:p>
          <a:p>
            <a:r>
              <a:rPr lang="en-US" sz="2800" b="1" dirty="0" smtClean="0">
                <a:solidFill>
                  <a:srgbClr val="C00000"/>
                </a:solidFill>
              </a:rPr>
              <a:t>  </a:t>
            </a:r>
            <a:endParaRPr lang="en-US" sz="2400" b="1" dirty="0" smtClean="0">
              <a:solidFill>
                <a:srgbClr val="C00000"/>
              </a:solidFill>
            </a:endParaRPr>
          </a:p>
          <a:p>
            <a:r>
              <a:rPr lang="en-US" sz="2400" b="1" dirty="0" smtClean="0"/>
              <a:t>It is a rod-shaped bacteria.</a:t>
            </a:r>
            <a:endParaRPr lang="en-US" sz="2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pPr algn="ctr"/>
            <a:r>
              <a:rPr lang="en-US" b="1" dirty="0" smtClean="0"/>
              <a:t>What are these live and active cultures</a:t>
            </a:r>
            <a:endParaRPr lang="en-US" b="1" dirty="0"/>
          </a:p>
        </p:txBody>
      </p:sp>
      <p:sp>
        <p:nvSpPr>
          <p:cNvPr id="3" name="Content Placeholder 2"/>
          <p:cNvSpPr>
            <a:spLocks noGrp="1"/>
          </p:cNvSpPr>
          <p:nvPr>
            <p:ph idx="1"/>
          </p:nvPr>
        </p:nvSpPr>
        <p:spPr/>
        <p:txBody>
          <a:bodyPr/>
          <a:lstStyle/>
          <a:p>
            <a:r>
              <a:rPr lang="en-US" i="1" dirty="0" smtClean="0"/>
              <a:t>Lactobacillus </a:t>
            </a:r>
            <a:r>
              <a:rPr lang="en-US" i="1" dirty="0" err="1" smtClean="0"/>
              <a:t>bulgaricus</a:t>
            </a:r>
            <a:r>
              <a:rPr lang="en-US" dirty="0" smtClean="0"/>
              <a:t> and </a:t>
            </a:r>
            <a:r>
              <a:rPr lang="en-US" i="1" dirty="0" smtClean="0"/>
              <a:t>Streptococcus </a:t>
            </a:r>
            <a:r>
              <a:rPr lang="en-US" i="1" dirty="0" err="1" smtClean="0"/>
              <a:t>thermophilus</a:t>
            </a:r>
            <a:r>
              <a:rPr lang="en-US" dirty="0" smtClean="0"/>
              <a:t>, which convert pasteurized milk to yogurt during fermentation. All yogurts are required to be made with these two cultures. In addition, some yogurts contain </a:t>
            </a:r>
            <a:r>
              <a:rPr lang="en-US" i="1" dirty="0" smtClean="0"/>
              <a:t>Lactobacillus </a:t>
            </a:r>
            <a:r>
              <a:rPr lang="en-US" i="1" dirty="0" err="1" smtClean="0"/>
              <a:t>acidophilus</a:t>
            </a:r>
            <a:r>
              <a:rPr lang="en-US" dirty="0" err="1" smtClean="0"/>
              <a:t>,</a:t>
            </a:r>
            <a:r>
              <a:rPr lang="en-US" i="1" dirty="0" err="1" smtClean="0"/>
              <a:t>Bifidus</a:t>
            </a:r>
            <a:r>
              <a:rPr lang="en-US" dirty="0" smtClean="0"/>
              <a:t> and other cultures. In heat-treated yogurt, these cultures are killed during post-fermentation heating.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Why should consumers choose yogurt with live and active cultures?</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Researchers around the world are studying the potential attributes of live and active culture yogurt in preventing gastrointestinal infections, boosting the body's immune system, fighting certain types of cancer and preventing osteoporosis. More research must be done to establish a definitive link between live and active culture yogurt and these health effects, but the results to date are encouraging.</a:t>
            </a:r>
          </a:p>
          <a:p>
            <a:r>
              <a:rPr lang="en-US" dirty="0" smtClean="0"/>
              <a:t>Additionally, the live and active cultures found in yogurt break down lactose in milk. This allows lactose intolerant individuals who commonly experience gastrointestinal discomfort when they consume milk products to eat yogurt and receive the nutrients contained in the milk product without the side effects of abdominal cramping, bloating and diarrhea.</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914400"/>
          </a:xfrm>
        </p:spPr>
        <p:txBody>
          <a:bodyPr/>
          <a:lstStyle/>
          <a:p>
            <a:r>
              <a:rPr lang="en-US" sz="2400" b="1" dirty="0" smtClean="0"/>
              <a:t>What's the difference between yogurt with live and active cultures and heat-treated yogurt?</a:t>
            </a:r>
            <a:r>
              <a:rPr lang="en-US" sz="2400" dirty="0" smtClean="0"/>
              <a:t/>
            </a:r>
            <a:br>
              <a:rPr lang="en-US" sz="2400" dirty="0" smtClean="0"/>
            </a:br>
            <a:r>
              <a:rPr lang="en-US" sz="2400" dirty="0" smtClean="0"/>
              <a:t> </a:t>
            </a:r>
            <a:br>
              <a:rPr lang="en-US" sz="2400" dirty="0" smtClean="0"/>
            </a:b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A very important difference among yogurts is whether they contain live and active cultures. Although all yogurts initially contain live and active cultures, some are heated after they are made, thereby destroying the cultures. Also, some yogurts are initially formulated with a low level of cultures. Consumers can be certain they are getting yogurt with significant levels of live and active cultures by looking for the National Yogurt Association (NYA) </a:t>
            </a:r>
            <a:r>
              <a:rPr lang="en-US" i="1" dirty="0" smtClean="0"/>
              <a:t>Live &amp; Active Cultures</a:t>
            </a:r>
            <a:r>
              <a:rPr lang="en-US" dirty="0" smtClean="0"/>
              <a:t> Yogurt seal on the package.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Cells</a:t>
            </a:r>
            <a:endParaRPr lang="en-US" dirty="0"/>
          </a:p>
        </p:txBody>
      </p:sp>
      <p:sp>
        <p:nvSpPr>
          <p:cNvPr id="3" name="Content Placeholder 2"/>
          <p:cNvSpPr>
            <a:spLocks noGrp="1"/>
          </p:cNvSpPr>
          <p:nvPr>
            <p:ph idx="1"/>
          </p:nvPr>
        </p:nvSpPr>
        <p:spPr>
          <a:xfrm>
            <a:off x="304800" y="1752600"/>
            <a:ext cx="8503920" cy="4572000"/>
          </a:xfrm>
        </p:spPr>
        <p:txBody>
          <a:bodyPr/>
          <a:lstStyle/>
          <a:p>
            <a:r>
              <a:rPr lang="en-US" dirty="0" smtClean="0"/>
              <a:t>They are the smallest unit that can perform all the processes necessary for life.</a:t>
            </a:r>
          </a:p>
          <a:p>
            <a:r>
              <a:rPr lang="en-US" dirty="0" smtClean="0"/>
              <a:t>All living things are made of these tiny structures.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82930" indent="-514350">
              <a:buAutoNum type="arabicPeriod" startAt="2"/>
            </a:pPr>
            <a:r>
              <a:rPr lang="en-US" b="1" dirty="0" smtClean="0">
                <a:solidFill>
                  <a:schemeClr val="accent3"/>
                </a:solidFill>
              </a:rPr>
              <a:t>Eukaryotes</a:t>
            </a:r>
            <a:r>
              <a:rPr lang="en-US" dirty="0" smtClean="0"/>
              <a:t>-made of eukaryotic cells and </a:t>
            </a:r>
          </a:p>
          <a:p>
            <a:pPr marL="582930" indent="-514350">
              <a:buNone/>
            </a:pPr>
            <a:r>
              <a:rPr lang="en-US" dirty="0" smtClean="0"/>
              <a:t>       have a nucleus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3"/>
                </a:solidFill>
              </a:rPr>
              <a:t>Eukaryotes</a:t>
            </a:r>
            <a:r>
              <a:rPr lang="en-US" sz="3200" dirty="0" smtClean="0"/>
              <a:t>-Organisms made of </a:t>
            </a:r>
            <a:r>
              <a:rPr lang="en-US" sz="3200" u="sng" dirty="0" smtClean="0"/>
              <a:t>eukaryotic cells					</a:t>
            </a:r>
            <a:endParaRPr lang="en-US" sz="3200" u="sng" dirty="0"/>
          </a:p>
        </p:txBody>
      </p:sp>
      <p:sp>
        <p:nvSpPr>
          <p:cNvPr id="3" name="Content Placeholder 2"/>
          <p:cNvSpPr>
            <a:spLocks noGrp="1"/>
          </p:cNvSpPr>
          <p:nvPr>
            <p:ph idx="1"/>
          </p:nvPr>
        </p:nvSpPr>
        <p:spPr/>
        <p:txBody>
          <a:bodyPr>
            <a:normAutofit/>
          </a:bodyPr>
          <a:lstStyle/>
          <a:p>
            <a:endParaRPr lang="en-US" dirty="0" smtClean="0"/>
          </a:p>
          <a:p>
            <a:r>
              <a:rPr lang="en-US" dirty="0" smtClean="0"/>
              <a:t>They are the largest cells.</a:t>
            </a:r>
          </a:p>
          <a:p>
            <a:r>
              <a:rPr lang="en-US" dirty="0" smtClean="0"/>
              <a:t>Most are still microscopic, but 10 times larger than bacterial cells.</a:t>
            </a:r>
          </a:p>
          <a:p>
            <a:r>
              <a:rPr lang="en-US" dirty="0" smtClean="0"/>
              <a:t>Look at figure 8 on page 10</a:t>
            </a:r>
          </a:p>
          <a:p>
            <a:r>
              <a:rPr lang="en-US" dirty="0" smtClean="0"/>
              <a:t>The nucleus is membrane-bound and holds the DNA.</a:t>
            </a:r>
          </a:p>
          <a:p>
            <a:r>
              <a:rPr lang="en-US" dirty="0" smtClean="0"/>
              <a:t>Organelles are like the organs in your body.</a:t>
            </a:r>
          </a:p>
          <a:p>
            <a:pPr>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Eukaryotes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endParaRPr lang="en-US" sz="4000" dirty="0" smtClean="0"/>
          </a:p>
          <a:p>
            <a:r>
              <a:rPr lang="en-US" sz="4400" dirty="0" smtClean="0"/>
              <a:t>Many are </a:t>
            </a:r>
            <a:r>
              <a:rPr lang="en-US" sz="4400" dirty="0" err="1" smtClean="0"/>
              <a:t>multicellular</a:t>
            </a:r>
            <a:r>
              <a:rPr lang="en-US" sz="4400" dirty="0" smtClean="0"/>
              <a:t> (many cells)</a:t>
            </a:r>
          </a:p>
          <a:p>
            <a:pPr>
              <a:buNone/>
            </a:pPr>
            <a:endParaRPr lang="en-US" sz="4400" dirty="0" smtClean="0"/>
          </a:p>
          <a:p>
            <a:r>
              <a:rPr lang="en-US" sz="4400" dirty="0" smtClean="0"/>
              <a:t>What types of things are eukaryotes?</a:t>
            </a:r>
          </a:p>
          <a:p>
            <a:pPr>
              <a:buNone/>
            </a:pPr>
            <a:endParaRPr lang="en-US" sz="4400" dirty="0" smtClean="0"/>
          </a:p>
          <a:p>
            <a:pPr lvl="3"/>
            <a:r>
              <a:rPr lang="en-US" sz="4400" dirty="0" smtClean="0"/>
              <a:t>Animals</a:t>
            </a:r>
          </a:p>
          <a:p>
            <a:pPr lvl="3"/>
            <a:r>
              <a:rPr lang="en-US" sz="4400" dirty="0" smtClean="0"/>
              <a:t>Humans</a:t>
            </a:r>
          </a:p>
          <a:p>
            <a:pPr lvl="3"/>
            <a:r>
              <a:rPr lang="en-US" sz="4400" dirty="0" smtClean="0"/>
              <a:t>Plants</a:t>
            </a:r>
          </a:p>
          <a:p>
            <a:pPr lvl="3"/>
            <a:r>
              <a:rPr lang="en-US" sz="4400" dirty="0" smtClean="0"/>
              <a:t>Some </a:t>
            </a:r>
            <a:r>
              <a:rPr lang="en-US" sz="4400" dirty="0" err="1" smtClean="0"/>
              <a:t>protists</a:t>
            </a:r>
            <a:r>
              <a:rPr lang="en-US" sz="4400" dirty="0" smtClean="0"/>
              <a:t> like amoebas and green algae</a:t>
            </a:r>
          </a:p>
          <a:p>
            <a:pPr lvl="3"/>
            <a:r>
              <a:rPr lang="en-US" sz="4400" dirty="0" smtClean="0"/>
              <a:t>Fungi (mushroom and yeast)</a:t>
            </a:r>
          </a:p>
          <a:p>
            <a:pPr>
              <a:buNone/>
            </a:pPr>
            <a:endParaRPr lang="en-US" sz="4400" dirty="0" smtClean="0"/>
          </a:p>
          <a:p>
            <a:endParaRPr lang="en-US" dirty="0" smtClean="0"/>
          </a:p>
          <a:p>
            <a:pPr>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dirty="0" smtClean="0"/>
              <a:t>Parts of Eukaryotic Cells</a:t>
            </a:r>
            <a:endParaRPr lang="en-US" dirty="0"/>
          </a:p>
        </p:txBody>
      </p:sp>
      <p:sp>
        <p:nvSpPr>
          <p:cNvPr id="3" name="Content Placeholder 2"/>
          <p:cNvSpPr>
            <a:spLocks noGrp="1"/>
          </p:cNvSpPr>
          <p:nvPr>
            <p:ph idx="1"/>
          </p:nvPr>
        </p:nvSpPr>
        <p:spPr>
          <a:xfrm>
            <a:off x="838200" y="762000"/>
            <a:ext cx="7772400" cy="6096000"/>
          </a:xfrm>
        </p:spPr>
        <p:txBody>
          <a:bodyPr>
            <a:normAutofit/>
          </a:bodyPr>
          <a:lstStyle/>
          <a:p>
            <a:r>
              <a:rPr lang="en-US" b="1" dirty="0" smtClean="0">
                <a:solidFill>
                  <a:schemeClr val="accent3"/>
                </a:solidFill>
              </a:rPr>
              <a:t>cell wall</a:t>
            </a:r>
            <a:r>
              <a:rPr lang="en-US" dirty="0" smtClean="0"/>
              <a:t>-a rigid structure that surrounds the cell membrane and provides support to the cell.</a:t>
            </a:r>
          </a:p>
          <a:p>
            <a:pPr>
              <a:buNone/>
            </a:pPr>
            <a:r>
              <a:rPr lang="en-US" dirty="0" smtClean="0"/>
              <a:t>	 Cell walls allow plants to stand upright.</a:t>
            </a:r>
          </a:p>
          <a:p>
            <a:r>
              <a:rPr lang="en-US" sz="2800" dirty="0" smtClean="0"/>
              <a:t>Not all eukaryotic cells have a cell wall</a:t>
            </a:r>
            <a:r>
              <a:rPr lang="en-US" dirty="0" smtClean="0"/>
              <a:t>.</a:t>
            </a:r>
          </a:p>
          <a:p>
            <a:endParaRPr lang="en-US" dirty="0" smtClean="0"/>
          </a:p>
          <a:p>
            <a:endParaRPr lang="en-US" dirty="0" smtClean="0"/>
          </a:p>
          <a:p>
            <a:endParaRPr lang="en-US" dirty="0" smtClean="0"/>
          </a:p>
          <a:p>
            <a:r>
              <a:rPr lang="en-US" b="1" dirty="0" smtClean="0">
                <a:solidFill>
                  <a:schemeClr val="accent3"/>
                </a:solidFill>
              </a:rPr>
              <a:t>Cellulose</a:t>
            </a:r>
            <a:r>
              <a:rPr lang="en-US" dirty="0" smtClean="0"/>
              <a:t>-plants and algae have cell walls made out of this. It is a complex sugar that most animals cannot digest.</a:t>
            </a:r>
          </a:p>
          <a:p>
            <a:endParaRPr lang="en-US" dirty="0" smtClean="0"/>
          </a:p>
          <a:p>
            <a:endParaRPr lang="en-US" dirty="0" smtClean="0"/>
          </a:p>
          <a:p>
            <a:endParaRPr lang="en-US" dirty="0"/>
          </a:p>
        </p:txBody>
      </p:sp>
      <p:pic>
        <p:nvPicPr>
          <p:cNvPr id="59396" name="Picture 4" descr="http://www.earthlife.net/images/eury-cell.gif"/>
          <p:cNvPicPr>
            <a:picLocks noChangeAspect="1" noChangeArrowheads="1"/>
          </p:cNvPicPr>
          <p:nvPr/>
        </p:nvPicPr>
        <p:blipFill>
          <a:blip r:embed="rId3" cstate="print"/>
          <a:srcRect/>
          <a:stretch>
            <a:fillRect/>
          </a:stretch>
        </p:blipFill>
        <p:spPr bwMode="auto">
          <a:xfrm>
            <a:off x="6934200" y="3124200"/>
            <a:ext cx="2209800" cy="2027491"/>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Cell Membrane</a:t>
            </a:r>
            <a:endParaRPr lang="en-US" dirty="0"/>
          </a:p>
        </p:txBody>
      </p:sp>
      <p:sp>
        <p:nvSpPr>
          <p:cNvPr id="3" name="Content Placeholder 2"/>
          <p:cNvSpPr>
            <a:spLocks noGrp="1"/>
          </p:cNvSpPr>
          <p:nvPr>
            <p:ph idx="1"/>
          </p:nvPr>
        </p:nvSpPr>
        <p:spPr>
          <a:xfrm>
            <a:off x="914400" y="1371600"/>
            <a:ext cx="7772400" cy="4572000"/>
          </a:xfrm>
        </p:spPr>
        <p:txBody>
          <a:bodyPr>
            <a:normAutofit/>
          </a:bodyPr>
          <a:lstStyle/>
          <a:p>
            <a:r>
              <a:rPr lang="en-US" dirty="0" smtClean="0"/>
              <a:t>It is a protective barrier that encloses a cell.</a:t>
            </a:r>
          </a:p>
          <a:p>
            <a:endParaRPr lang="en-US" dirty="0" smtClean="0"/>
          </a:p>
          <a:p>
            <a:r>
              <a:rPr lang="en-US" dirty="0" smtClean="0"/>
              <a:t>If a cell lacks a cell wall, then the cell membrane is the outermost covering.</a:t>
            </a:r>
          </a:p>
          <a:p>
            <a:endParaRPr lang="en-US" dirty="0" smtClean="0"/>
          </a:p>
          <a:p>
            <a:pPr>
              <a:buNone/>
            </a:pPr>
            <a:endParaRPr lang="en-US" b="1" dirty="0" smtClean="0"/>
          </a:p>
          <a:p>
            <a:endParaRPr lang="en-US" b="1" dirty="0" smtClean="0"/>
          </a:p>
          <a:p>
            <a:endParaRPr lang="en-US" b="1" dirty="0"/>
          </a:p>
        </p:txBody>
      </p:sp>
      <p:pic>
        <p:nvPicPr>
          <p:cNvPr id="57346" name="Picture 2" descr="http://www.earthlife.net/images/eury-cell.gif"/>
          <p:cNvPicPr>
            <a:picLocks noChangeAspect="1" noChangeArrowheads="1"/>
          </p:cNvPicPr>
          <p:nvPr/>
        </p:nvPicPr>
        <p:blipFill>
          <a:blip r:embed="rId3" cstate="print"/>
          <a:srcRect/>
          <a:stretch>
            <a:fillRect/>
          </a:stretch>
        </p:blipFill>
        <p:spPr bwMode="auto">
          <a:xfrm>
            <a:off x="2895600" y="3505200"/>
            <a:ext cx="3477793" cy="3190875"/>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contains: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Proteins</a:t>
            </a:r>
          </a:p>
          <a:p>
            <a:r>
              <a:rPr lang="en-US" b="1" dirty="0" smtClean="0"/>
              <a:t>Lipids</a:t>
            </a:r>
            <a:r>
              <a:rPr lang="en-US" dirty="0" smtClean="0"/>
              <a:t>-which include fats and cholesterol &amp; do not dissolve in water.  </a:t>
            </a:r>
          </a:p>
          <a:p>
            <a:r>
              <a:rPr lang="en-US" b="1" dirty="0" smtClean="0"/>
              <a:t>Phospholipids</a:t>
            </a:r>
            <a:r>
              <a:rPr lang="en-US" dirty="0" smtClean="0"/>
              <a:t>-a lipid that contains phosphorus</a:t>
            </a:r>
          </a:p>
          <a:p>
            <a:endParaRPr lang="en-US" dirty="0" smtClean="0"/>
          </a:p>
          <a:p>
            <a:pPr>
              <a:buNone/>
            </a:pPr>
            <a:r>
              <a:rPr lang="en-US" dirty="0" smtClean="0"/>
              <a:t>	</a:t>
            </a:r>
            <a:r>
              <a:rPr lang="en-US" sz="3600" dirty="0" smtClean="0"/>
              <a:t>2 Parts</a:t>
            </a:r>
          </a:p>
          <a:p>
            <a:pPr>
              <a:buNone/>
            </a:pPr>
            <a:r>
              <a:rPr lang="en-US" b="1" dirty="0" smtClean="0"/>
              <a:t>Part 1:	</a:t>
            </a:r>
            <a:r>
              <a:rPr lang="en-US" b="1" dirty="0" smtClean="0">
                <a:solidFill>
                  <a:srgbClr val="FF0000"/>
                </a:solidFill>
              </a:rPr>
              <a:t>Hydrophobic lipids</a:t>
            </a:r>
            <a:r>
              <a:rPr lang="en-US" dirty="0" smtClean="0"/>
              <a:t>-lipids are “water fearing”.</a:t>
            </a:r>
          </a:p>
          <a:p>
            <a:pPr>
              <a:buNone/>
            </a:pPr>
            <a:endParaRPr lang="en-US" dirty="0" smtClean="0"/>
          </a:p>
          <a:p>
            <a:pPr>
              <a:buNone/>
            </a:pPr>
            <a:r>
              <a:rPr lang="en-US" b="1" dirty="0" smtClean="0"/>
              <a:t>Part 2:	</a:t>
            </a:r>
            <a:r>
              <a:rPr lang="en-US" b="1" dirty="0" smtClean="0">
                <a:solidFill>
                  <a:srgbClr val="FF0000"/>
                </a:solidFill>
              </a:rPr>
              <a:t>Hydrophilic lipids</a:t>
            </a:r>
            <a:r>
              <a:rPr lang="en-US" b="1" dirty="0" smtClean="0"/>
              <a:t>-</a:t>
            </a:r>
            <a:r>
              <a:rPr lang="en-US" dirty="0" smtClean="0"/>
              <a:t>”water loving”</a:t>
            </a:r>
          </a:p>
          <a:p>
            <a:pPr>
              <a:buNone/>
            </a:pPr>
            <a:r>
              <a:rPr lang="en-US" dirty="0" smtClean="0"/>
              <a:t>			                        Outer membrane</a:t>
            </a:r>
          </a:p>
          <a:p>
            <a:pPr>
              <a:buNone/>
            </a:pPr>
            <a:endParaRPr lang="en-US" dirty="0" smtClean="0"/>
          </a:p>
          <a:p>
            <a:pPr>
              <a:buNone/>
            </a:pPr>
            <a:r>
              <a:rPr lang="en-US" dirty="0" smtClean="0"/>
              <a:t>These two layers allow  nutrients and water to enter and </a:t>
            </a:r>
          </a:p>
          <a:p>
            <a:pPr>
              <a:buNone/>
            </a:pPr>
            <a:r>
              <a:rPr lang="en-US" dirty="0" smtClean="0"/>
              <a:t>wastes to exit.</a:t>
            </a:r>
          </a:p>
          <a:p>
            <a:pPr>
              <a:buNone/>
            </a:pPr>
            <a:endParaRPr lang="en-US"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le:Cell membrane detailed diagram 4.svg">
            <a:hlinkClick r:id="rId3"/>
          </p:cNvPr>
          <p:cNvPicPr>
            <a:picLocks noChangeAspect="1" noChangeArrowheads="1"/>
          </p:cNvPicPr>
          <p:nvPr/>
        </p:nvPicPr>
        <p:blipFill>
          <a:blip r:embed="rId4" cstate="print"/>
          <a:srcRect l="1566" t="69449" r="54599"/>
          <a:stretch>
            <a:fillRect/>
          </a:stretch>
        </p:blipFill>
        <p:spPr bwMode="auto">
          <a:xfrm>
            <a:off x="685800" y="838200"/>
            <a:ext cx="6553200" cy="5353734"/>
          </a:xfrm>
          <a:prstGeom prst="rect">
            <a:avLst/>
          </a:prstGeom>
          <a:noFill/>
        </p:spPr>
      </p:pic>
      <p:sp>
        <p:nvSpPr>
          <p:cNvPr id="5" name="TextBox 4"/>
          <p:cNvSpPr txBox="1"/>
          <p:nvPr/>
        </p:nvSpPr>
        <p:spPr>
          <a:xfrm>
            <a:off x="7250533" y="3124200"/>
            <a:ext cx="1893467" cy="646331"/>
          </a:xfrm>
          <a:prstGeom prst="rect">
            <a:avLst/>
          </a:prstGeom>
          <a:noFill/>
        </p:spPr>
        <p:txBody>
          <a:bodyPr wrap="none" rtlCol="0">
            <a:spAutoFit/>
          </a:bodyPr>
          <a:lstStyle/>
          <a:p>
            <a:r>
              <a:rPr lang="en-US" dirty="0" smtClean="0"/>
              <a:t>Hydrophilic heads</a:t>
            </a:r>
          </a:p>
          <a:p>
            <a:r>
              <a:rPr lang="en-US" dirty="0" smtClean="0"/>
              <a:t>  “water loving”</a:t>
            </a:r>
            <a:endParaRPr lang="en-US" dirty="0"/>
          </a:p>
        </p:txBody>
      </p:sp>
      <p:sp>
        <p:nvSpPr>
          <p:cNvPr id="6" name="TextBox 5"/>
          <p:cNvSpPr txBox="1"/>
          <p:nvPr/>
        </p:nvSpPr>
        <p:spPr>
          <a:xfrm>
            <a:off x="7162800" y="4191000"/>
            <a:ext cx="1858201" cy="646331"/>
          </a:xfrm>
          <a:prstGeom prst="rect">
            <a:avLst/>
          </a:prstGeom>
          <a:noFill/>
        </p:spPr>
        <p:txBody>
          <a:bodyPr wrap="none" rtlCol="0">
            <a:spAutoFit/>
          </a:bodyPr>
          <a:lstStyle/>
          <a:p>
            <a:r>
              <a:rPr lang="en-US" dirty="0" smtClean="0"/>
              <a:t>Hydrophobic tails</a:t>
            </a:r>
          </a:p>
          <a:p>
            <a:r>
              <a:rPr lang="en-US" dirty="0" smtClean="0"/>
              <a:t>    “water fearing”</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Cytoskeleton</a:t>
            </a:r>
            <a:endParaRPr lang="en-US" dirty="0"/>
          </a:p>
        </p:txBody>
      </p:sp>
      <p:sp>
        <p:nvSpPr>
          <p:cNvPr id="3" name="Content Placeholder 2"/>
          <p:cNvSpPr>
            <a:spLocks noGrp="1"/>
          </p:cNvSpPr>
          <p:nvPr>
            <p:ph idx="1"/>
          </p:nvPr>
        </p:nvSpPr>
        <p:spPr>
          <a:xfrm>
            <a:off x="457200" y="2232391"/>
            <a:ext cx="8229600" cy="4625609"/>
          </a:xfrm>
        </p:spPr>
        <p:txBody>
          <a:bodyPr/>
          <a:lstStyle/>
          <a:p>
            <a:r>
              <a:rPr lang="en-US" dirty="0" smtClean="0"/>
              <a:t>A web of proteins in the cytoplasm.</a:t>
            </a:r>
          </a:p>
          <a:p>
            <a:r>
              <a:rPr lang="en-US" dirty="0" smtClean="0"/>
              <a:t>It acts as a muscle and a skeleton.</a:t>
            </a:r>
          </a:p>
          <a:p>
            <a:r>
              <a:rPr lang="en-US" dirty="0" smtClean="0"/>
              <a:t>It keeps the cell membrane from collapsing.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Nucleus</a:t>
            </a:r>
            <a:endParaRPr lang="en-US" dirty="0"/>
          </a:p>
        </p:txBody>
      </p:sp>
      <p:sp>
        <p:nvSpPr>
          <p:cNvPr id="3" name="Content Placeholder 2"/>
          <p:cNvSpPr>
            <a:spLocks noGrp="1"/>
          </p:cNvSpPr>
          <p:nvPr>
            <p:ph idx="1"/>
          </p:nvPr>
        </p:nvSpPr>
        <p:spPr/>
        <p:txBody>
          <a:bodyPr>
            <a:normAutofit/>
          </a:bodyPr>
          <a:lstStyle/>
          <a:p>
            <a:r>
              <a:rPr lang="en-US" dirty="0" smtClean="0"/>
              <a:t>A large organelle in the eukaryotic cell.</a:t>
            </a:r>
          </a:p>
          <a:p>
            <a:r>
              <a:rPr lang="en-US" dirty="0" smtClean="0"/>
              <a:t>It contains the cell’s DNA and is the control center of the cell.</a:t>
            </a:r>
          </a:p>
          <a:p>
            <a:r>
              <a:rPr lang="en-US" b="1" dirty="0" smtClean="0"/>
              <a:t>Nucleolus-</a:t>
            </a:r>
            <a:r>
              <a:rPr lang="en-US" dirty="0" smtClean="0"/>
              <a:t>dark area of the nucleus where a cell begins to make its </a:t>
            </a:r>
            <a:r>
              <a:rPr lang="en-US" dirty="0" err="1" smtClean="0"/>
              <a:t>ribosomes</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Ribosomes</a:t>
            </a:r>
            <a:endParaRPr lang="en-US" dirty="0"/>
          </a:p>
        </p:txBody>
      </p:sp>
      <p:sp>
        <p:nvSpPr>
          <p:cNvPr id="3" name="Content Placeholder 2"/>
          <p:cNvSpPr>
            <a:spLocks noGrp="1"/>
          </p:cNvSpPr>
          <p:nvPr>
            <p:ph idx="1"/>
          </p:nvPr>
        </p:nvSpPr>
        <p:spPr/>
        <p:txBody>
          <a:bodyPr>
            <a:normAutofit/>
          </a:bodyPr>
          <a:lstStyle/>
          <a:p>
            <a:r>
              <a:rPr lang="en-US" dirty="0" smtClean="0"/>
              <a:t>The smallest of the  organelles .</a:t>
            </a:r>
          </a:p>
          <a:p>
            <a:r>
              <a:rPr lang="en-US" dirty="0" smtClean="0"/>
              <a:t>They make proteins.</a:t>
            </a:r>
          </a:p>
          <a:p>
            <a:r>
              <a:rPr lang="en-US" b="1" dirty="0" smtClean="0"/>
              <a:t>amino acids</a:t>
            </a:r>
            <a:r>
              <a:rPr lang="en-US" dirty="0" smtClean="0"/>
              <a:t>-proteins are made of these.  Any one of about 20 different organic molecules are used to make proteins.</a:t>
            </a:r>
          </a:p>
          <a:p>
            <a:r>
              <a:rPr lang="en-US" dirty="0" smtClean="0"/>
              <a:t>All cells have </a:t>
            </a:r>
            <a:r>
              <a:rPr lang="en-US" dirty="0" err="1" smtClean="0"/>
              <a:t>ribosomes</a:t>
            </a:r>
            <a:r>
              <a:rPr lang="en-US" dirty="0" smtClean="0"/>
              <a:t> because they need protein to live.</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Robert Hooke</a:t>
            </a:r>
            <a:endParaRPr lang="en-US" dirty="0"/>
          </a:p>
        </p:txBody>
      </p:sp>
      <p:sp>
        <p:nvSpPr>
          <p:cNvPr id="2" name="Subtitle 1"/>
          <p:cNvSpPr>
            <a:spLocks noGrp="1"/>
          </p:cNvSpPr>
          <p:nvPr>
            <p:ph idx="1"/>
          </p:nvPr>
        </p:nvSpPr>
        <p:spPr>
          <a:xfrm>
            <a:off x="381000" y="1600200"/>
            <a:ext cx="8503920" cy="5102352"/>
          </a:xfrm>
        </p:spPr>
        <p:txBody>
          <a:bodyPr>
            <a:normAutofit fontScale="92500" lnSpcReduction="10000"/>
          </a:bodyPr>
          <a:lstStyle/>
          <a:p>
            <a:pPr algn="l">
              <a:buFont typeface="Wingdings" pitchFamily="2" charset="2"/>
              <a:buChar char="Ø"/>
            </a:pPr>
            <a:r>
              <a:rPr lang="en-US" dirty="0" smtClean="0"/>
              <a:t>1</a:t>
            </a:r>
            <a:r>
              <a:rPr lang="en-US" baseline="30000" dirty="0" smtClean="0"/>
              <a:t>st</a:t>
            </a:r>
            <a:r>
              <a:rPr lang="en-US" dirty="0" smtClean="0"/>
              <a:t> Person to describe cells</a:t>
            </a:r>
          </a:p>
          <a:p>
            <a:pPr algn="l">
              <a:buFont typeface="Wingdings" pitchFamily="2" charset="2"/>
              <a:buChar char="Ø"/>
            </a:pPr>
            <a:r>
              <a:rPr lang="en-US" dirty="0" smtClean="0"/>
              <a:t>In 1665, he built he built a microscope to look at the tiny objects.</a:t>
            </a:r>
          </a:p>
          <a:p>
            <a:pPr algn="l">
              <a:buFont typeface="Wingdings" pitchFamily="2" charset="2"/>
              <a:buChar char="Ø"/>
            </a:pPr>
            <a:r>
              <a:rPr lang="en-US" i="1" dirty="0" smtClean="0">
                <a:solidFill>
                  <a:srgbClr val="FF0000"/>
                </a:solidFill>
              </a:rPr>
              <a:t>Look at the cork on page 4.  </a:t>
            </a:r>
          </a:p>
          <a:p>
            <a:pPr algn="l">
              <a:buFont typeface="Wingdings" pitchFamily="2" charset="2"/>
              <a:buChar char="Ø"/>
            </a:pPr>
            <a:r>
              <a:rPr lang="en-US" dirty="0" smtClean="0"/>
              <a:t>The cork looked like it was made of tiny boxes, so he named them </a:t>
            </a:r>
            <a:r>
              <a:rPr lang="en-US" b="1" dirty="0" smtClean="0"/>
              <a:t>cells (little rooms).</a:t>
            </a:r>
          </a:p>
          <a:p>
            <a:pPr algn="l">
              <a:buFont typeface="Wingdings" pitchFamily="2" charset="2"/>
              <a:buChar char="Ø"/>
            </a:pPr>
            <a:r>
              <a:rPr lang="en-US" dirty="0" smtClean="0"/>
              <a:t>He also looked at the thin slices of living plants.  </a:t>
            </a:r>
          </a:p>
          <a:p>
            <a:pPr algn="l">
              <a:buFont typeface="Wingdings" pitchFamily="2" charset="2"/>
              <a:buChar char="Ø"/>
            </a:pPr>
            <a:r>
              <a:rPr lang="en-US" dirty="0" smtClean="0"/>
              <a:t>He mainly looked at plants and  fungi because they have a cell wall.</a:t>
            </a:r>
          </a:p>
          <a:p>
            <a:pPr algn="l">
              <a:buFont typeface="Wingdings" pitchFamily="2" charset="2"/>
              <a:buChar char="Ø"/>
            </a:pPr>
            <a:r>
              <a:rPr lang="en-US" dirty="0" smtClean="0"/>
              <a:t>Animal cells do not have a cell wall, so he thought they were not made out of cells.</a:t>
            </a:r>
          </a:p>
          <a:p>
            <a:pPr algn="l">
              <a:buFont typeface="Wingdings" pitchFamily="2" charset="2"/>
              <a:buChar char="Ø"/>
            </a:pPr>
            <a:endParaRPr lang="en-US" dirty="0" smtClean="0"/>
          </a:p>
          <a:p>
            <a:pPr algn="l"/>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Endoplasmic Reticulum</a:t>
            </a:r>
            <a:endParaRPr lang="en-US" dirty="0"/>
          </a:p>
        </p:txBody>
      </p:sp>
      <p:sp>
        <p:nvSpPr>
          <p:cNvPr id="3" name="Content Placeholder 2"/>
          <p:cNvSpPr>
            <a:spLocks noGrp="1"/>
          </p:cNvSpPr>
          <p:nvPr>
            <p:ph idx="1"/>
          </p:nvPr>
        </p:nvSpPr>
        <p:spPr>
          <a:xfrm>
            <a:off x="914400" y="1447800"/>
            <a:ext cx="7772400" cy="4907760"/>
          </a:xfrm>
        </p:spPr>
        <p:txBody>
          <a:bodyPr>
            <a:normAutofit fontScale="70000" lnSpcReduction="20000"/>
          </a:bodyPr>
          <a:lstStyle/>
          <a:p>
            <a:r>
              <a:rPr lang="en-US" sz="3600" dirty="0" smtClean="0"/>
              <a:t>A system of folded membranes in which proteins, lipids, and other material are made.</a:t>
            </a:r>
          </a:p>
          <a:p>
            <a:endParaRPr lang="en-US" sz="3600" dirty="0" smtClean="0"/>
          </a:p>
          <a:p>
            <a:r>
              <a:rPr lang="en-US" sz="3600" dirty="0" smtClean="0"/>
              <a:t>Look at figure 5 on page 15.</a:t>
            </a:r>
          </a:p>
          <a:p>
            <a:endParaRPr lang="en-US" sz="3600" dirty="0" smtClean="0"/>
          </a:p>
          <a:p>
            <a:r>
              <a:rPr lang="en-US" sz="3600" dirty="0" smtClean="0"/>
              <a:t>ER is either rough or smooth.</a:t>
            </a:r>
          </a:p>
          <a:p>
            <a:pPr lvl="1"/>
            <a:r>
              <a:rPr lang="en-US" sz="3300" dirty="0" smtClean="0"/>
              <a:t>Rough		*covered in </a:t>
            </a:r>
            <a:r>
              <a:rPr lang="en-US" sz="3300" dirty="0" err="1" smtClean="0"/>
              <a:t>ribosomes</a:t>
            </a:r>
            <a:r>
              <a:rPr lang="en-US" sz="3300" dirty="0" smtClean="0"/>
              <a:t> </a:t>
            </a:r>
          </a:p>
          <a:p>
            <a:pPr>
              <a:buNone/>
            </a:pPr>
            <a:r>
              <a:rPr lang="en-US" sz="3300" dirty="0" smtClean="0"/>
              <a:t>				*makes cell’s proteins</a:t>
            </a:r>
          </a:p>
          <a:p>
            <a:pPr>
              <a:buNone/>
            </a:pPr>
            <a:r>
              <a:rPr lang="en-US" sz="3300" dirty="0" smtClean="0"/>
              <a:t>				*delivers proteins throughout the cell</a:t>
            </a:r>
          </a:p>
          <a:p>
            <a:pPr>
              <a:buNone/>
            </a:pPr>
            <a:endParaRPr lang="en-US" sz="3300" dirty="0" smtClean="0"/>
          </a:p>
          <a:p>
            <a:pPr lvl="1">
              <a:buFont typeface="Wingdings" pitchFamily="2" charset="2"/>
              <a:buChar char="§"/>
            </a:pPr>
            <a:r>
              <a:rPr lang="en-US" sz="3300" dirty="0" smtClean="0"/>
              <a:t>Smooth	         	*lacks </a:t>
            </a:r>
            <a:r>
              <a:rPr lang="en-US" sz="3300" dirty="0" err="1" smtClean="0"/>
              <a:t>ribosomes</a:t>
            </a:r>
            <a:endParaRPr lang="en-US" sz="3300" dirty="0" smtClean="0"/>
          </a:p>
          <a:p>
            <a:pPr>
              <a:buNone/>
            </a:pPr>
            <a:r>
              <a:rPr lang="en-US" sz="3300" dirty="0" smtClean="0"/>
              <a:t>                                       	*make lipids</a:t>
            </a:r>
          </a:p>
          <a:p>
            <a:pPr>
              <a:buNone/>
            </a:pPr>
            <a:r>
              <a:rPr lang="en-US" sz="3300" dirty="0" smtClean="0"/>
              <a:t>	                                 </a:t>
            </a:r>
            <a:endParaRPr lang="en-US" sz="3600" dirty="0" smtClean="0"/>
          </a:p>
          <a:p>
            <a:pPr lvl="8"/>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Mitochondria</a:t>
            </a:r>
            <a:endParaRPr lang="en-US" dirty="0"/>
          </a:p>
        </p:txBody>
      </p:sp>
      <p:sp>
        <p:nvSpPr>
          <p:cNvPr id="3" name="Content Placeholder 2"/>
          <p:cNvSpPr>
            <a:spLocks noGrp="1"/>
          </p:cNvSpPr>
          <p:nvPr>
            <p:ph idx="1"/>
          </p:nvPr>
        </p:nvSpPr>
        <p:spPr/>
        <p:txBody>
          <a:bodyPr>
            <a:normAutofit/>
          </a:bodyPr>
          <a:lstStyle/>
          <a:p>
            <a:r>
              <a:rPr lang="en-US" dirty="0" smtClean="0"/>
              <a:t>The main power source of a cell.</a:t>
            </a:r>
          </a:p>
          <a:p>
            <a:r>
              <a:rPr lang="en-US" dirty="0" smtClean="0"/>
              <a:t>It is the organelle where sugar is broken down to produce energy.</a:t>
            </a:r>
          </a:p>
          <a:p>
            <a:r>
              <a:rPr lang="en-US" dirty="0" smtClean="0"/>
              <a:t>Energy released is stored in a substance called ATP (adenosine </a:t>
            </a:r>
            <a:r>
              <a:rPr lang="en-US" dirty="0" err="1" smtClean="0"/>
              <a:t>triphosphate</a:t>
            </a:r>
            <a:r>
              <a:rPr lang="en-US" dirty="0" smtClean="0"/>
              <a:t>).</a:t>
            </a:r>
          </a:p>
          <a:p>
            <a:endParaRPr lang="en-US" dirty="0" smtClean="0"/>
          </a:p>
          <a:p>
            <a:r>
              <a:rPr lang="en-US" dirty="0" smtClean="0"/>
              <a:t>Look at figure 6 on page 16</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Chloroplasts</a:t>
            </a:r>
            <a:endParaRPr lang="en-US" dirty="0"/>
          </a:p>
        </p:txBody>
      </p:sp>
      <p:sp>
        <p:nvSpPr>
          <p:cNvPr id="3" name="Content Placeholder 2"/>
          <p:cNvSpPr>
            <a:spLocks noGrp="1"/>
          </p:cNvSpPr>
          <p:nvPr>
            <p:ph idx="1"/>
          </p:nvPr>
        </p:nvSpPr>
        <p:spPr/>
        <p:txBody>
          <a:bodyPr>
            <a:normAutofit lnSpcReduction="10000"/>
          </a:bodyPr>
          <a:lstStyle/>
          <a:p>
            <a:r>
              <a:rPr lang="en-US" dirty="0" smtClean="0"/>
              <a:t>Organelles in plants photosynthesis  takes place.</a:t>
            </a:r>
          </a:p>
          <a:p>
            <a:pPr>
              <a:buNone/>
            </a:pPr>
            <a:endParaRPr lang="en-US" dirty="0" smtClean="0"/>
          </a:p>
          <a:p>
            <a:r>
              <a:rPr lang="en-US" dirty="0" smtClean="0"/>
              <a:t>They use the energy of the sun to make food.</a:t>
            </a:r>
          </a:p>
          <a:p>
            <a:pPr>
              <a:buNone/>
            </a:pPr>
            <a:endParaRPr lang="en-US" dirty="0" smtClean="0"/>
          </a:p>
          <a:p>
            <a:r>
              <a:rPr lang="en-US" b="1" dirty="0" smtClean="0"/>
              <a:t>Chlorophyll-</a:t>
            </a:r>
            <a:r>
              <a:rPr lang="en-US" dirty="0" smtClean="0"/>
              <a:t>a green pigment that traps the sun’s energy</a:t>
            </a:r>
          </a:p>
          <a:p>
            <a:endParaRPr lang="en-US" dirty="0" smtClean="0"/>
          </a:p>
          <a:p>
            <a:r>
              <a:rPr lang="en-US" dirty="0" smtClean="0"/>
              <a:t>Look at figure 7 on page 16</a:t>
            </a:r>
          </a:p>
          <a:p>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a:t>
            </a:r>
            <a:endParaRPr lang="en-US" dirty="0"/>
          </a:p>
        </p:txBody>
      </p:sp>
      <p:sp>
        <p:nvSpPr>
          <p:cNvPr id="3" name="Content Placeholder 2"/>
          <p:cNvSpPr>
            <a:spLocks noGrp="1"/>
          </p:cNvSpPr>
          <p:nvPr>
            <p:ph idx="1"/>
          </p:nvPr>
        </p:nvSpPr>
        <p:spPr/>
        <p:txBody>
          <a:bodyPr/>
          <a:lstStyle/>
          <a:p>
            <a:r>
              <a:rPr lang="en-US" dirty="0" smtClean="0"/>
              <a:t>Process by which plants and algae use sunlight, carbon dioxide, and water to make sugar and oxygen</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Golgi Complex</a:t>
            </a:r>
            <a:endParaRPr lang="en-US" dirty="0"/>
          </a:p>
        </p:txBody>
      </p:sp>
      <p:sp>
        <p:nvSpPr>
          <p:cNvPr id="3" name="Content Placeholder 2"/>
          <p:cNvSpPr>
            <a:spLocks noGrp="1"/>
          </p:cNvSpPr>
          <p:nvPr>
            <p:ph idx="1"/>
          </p:nvPr>
        </p:nvSpPr>
        <p:spPr/>
        <p:txBody>
          <a:bodyPr>
            <a:normAutofit lnSpcReduction="10000"/>
          </a:bodyPr>
          <a:lstStyle/>
          <a:p>
            <a:r>
              <a:rPr lang="en-US" dirty="0" smtClean="0"/>
              <a:t>Organelle that packages and transports proteins to other parts of the cell.</a:t>
            </a:r>
          </a:p>
          <a:p>
            <a:pPr>
              <a:buNone/>
            </a:pPr>
            <a:endParaRPr lang="en-US" dirty="0" smtClean="0"/>
          </a:p>
          <a:p>
            <a:r>
              <a:rPr lang="en-US" dirty="0" smtClean="0"/>
              <a:t>It pinches off to form a small bubble.  </a:t>
            </a:r>
          </a:p>
          <a:p>
            <a:pPr>
              <a:buNone/>
            </a:pPr>
            <a:endParaRPr lang="en-US" dirty="0" smtClean="0"/>
          </a:p>
          <a:p>
            <a:r>
              <a:rPr lang="en-US" dirty="0" smtClean="0"/>
              <a:t>Proteins from the ER are delivered here.</a:t>
            </a:r>
          </a:p>
          <a:p>
            <a:endParaRPr lang="en-US" dirty="0" smtClean="0"/>
          </a:p>
          <a:p>
            <a:r>
              <a:rPr lang="en-US" dirty="0" smtClean="0"/>
              <a:t>It looks like smooth ER.  Look at figure 8 on page 17.</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Vesicle (bubble)</a:t>
            </a:r>
            <a:endParaRPr lang="en-US" dirty="0"/>
          </a:p>
        </p:txBody>
      </p:sp>
      <p:sp>
        <p:nvSpPr>
          <p:cNvPr id="3" name="Content Placeholder 2"/>
          <p:cNvSpPr>
            <a:spLocks noGrp="1"/>
          </p:cNvSpPr>
          <p:nvPr>
            <p:ph idx="1"/>
          </p:nvPr>
        </p:nvSpPr>
        <p:spPr/>
        <p:txBody>
          <a:bodyPr/>
          <a:lstStyle/>
          <a:p>
            <a:r>
              <a:rPr lang="en-US" dirty="0" smtClean="0"/>
              <a:t>A small sac that surrounds material to be moved into or out of a cell.</a:t>
            </a:r>
          </a:p>
          <a:p>
            <a:endParaRPr lang="en-US" dirty="0" smtClean="0"/>
          </a:p>
          <a:p>
            <a:r>
              <a:rPr lang="en-US" dirty="0" smtClean="0"/>
              <a:t>Takes material from Golgi Complex to other parts of the cell.</a:t>
            </a:r>
          </a:p>
          <a:p>
            <a:pPr>
              <a:buNone/>
            </a:pPr>
            <a:endParaRPr lang="en-US" dirty="0" smtClean="0"/>
          </a:p>
          <a:p>
            <a:r>
              <a:rPr lang="en-US" dirty="0" smtClean="0"/>
              <a:t>Transports new protein from ER to Golgi Complex.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Lysosomes</a:t>
            </a:r>
            <a:endParaRPr lang="en-US" dirty="0"/>
          </a:p>
        </p:txBody>
      </p:sp>
      <p:sp>
        <p:nvSpPr>
          <p:cNvPr id="3" name="Content Placeholder 2"/>
          <p:cNvSpPr>
            <a:spLocks noGrp="1"/>
          </p:cNvSpPr>
          <p:nvPr>
            <p:ph idx="1"/>
          </p:nvPr>
        </p:nvSpPr>
        <p:spPr/>
        <p:txBody>
          <a:bodyPr/>
          <a:lstStyle/>
          <a:p>
            <a:r>
              <a:rPr lang="en-US" dirty="0" smtClean="0"/>
              <a:t>Vesicles that are responsible for digesting food particles, wastes, cell parts, and foreign invaders.</a:t>
            </a:r>
          </a:p>
          <a:p>
            <a:endParaRPr lang="en-US" dirty="0" smtClean="0"/>
          </a:p>
          <a:p>
            <a:r>
              <a:rPr lang="en-US" dirty="0" smtClean="0"/>
              <a:t>Found mostly in animal cells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Vacuoles</a:t>
            </a:r>
            <a:endParaRPr lang="en-US" dirty="0"/>
          </a:p>
        </p:txBody>
      </p:sp>
      <p:sp>
        <p:nvSpPr>
          <p:cNvPr id="3" name="Content Placeholder 2"/>
          <p:cNvSpPr>
            <a:spLocks noGrp="1"/>
          </p:cNvSpPr>
          <p:nvPr>
            <p:ph idx="1"/>
          </p:nvPr>
        </p:nvSpPr>
        <p:spPr/>
        <p:txBody>
          <a:bodyPr/>
          <a:lstStyle/>
          <a:p>
            <a:r>
              <a:rPr lang="en-US" dirty="0" smtClean="0"/>
              <a:t>A large organelle that stores water.</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Interactive Cell Site</a:t>
            </a:r>
            <a:endParaRPr lang="en-US" dirty="0"/>
          </a:p>
        </p:txBody>
      </p:sp>
      <p:sp>
        <p:nvSpPr>
          <p:cNvPr id="5" name="Content Placeholder 4"/>
          <p:cNvSpPr>
            <a:spLocks noGrp="1"/>
          </p:cNvSpPr>
          <p:nvPr>
            <p:ph idx="1"/>
          </p:nvPr>
        </p:nvSpPr>
        <p:spPr/>
        <p:txBody>
          <a:bodyPr>
            <a:normAutofit/>
          </a:bodyPr>
          <a:lstStyle/>
          <a:p>
            <a:r>
              <a:rPr lang="en-US" sz="1800" dirty="0" smtClean="0">
                <a:hlinkClick r:id="rId3"/>
              </a:rPr>
              <a:t>http://www.wiley.com/legacy/college/boyer/0470003790/animations/cell_structure/cell_structure.htm</a:t>
            </a:r>
            <a:endParaRPr lang="en-US" sz="1800" dirty="0" smtClean="0"/>
          </a:p>
          <a:p>
            <a:endParaRPr lang="en-US" sz="1800" dirty="0" smtClean="0"/>
          </a:p>
          <a:p>
            <a:r>
              <a:rPr lang="en-US" sz="1800" dirty="0" smtClean="0">
                <a:hlinkClick r:id="rId4"/>
              </a:rPr>
              <a:t>Inside a cell</a:t>
            </a:r>
            <a:endParaRPr lang="en-US" sz="1800" dirty="0" smtClean="0"/>
          </a:p>
          <a:p>
            <a:endParaRPr lang="en-US" sz="1800" dirty="0" smtClean="0"/>
          </a:p>
          <a:p>
            <a:r>
              <a:rPr lang="en-US" sz="1800" dirty="0" err="1" smtClean="0">
                <a:hlinkClick r:id="rId5"/>
              </a:rPr>
              <a:t>Contruct</a:t>
            </a:r>
            <a:r>
              <a:rPr lang="en-US" sz="1800" dirty="0" smtClean="0">
                <a:hlinkClick r:id="rId5"/>
              </a:rPr>
              <a:t> a Cell Membrane</a:t>
            </a:r>
            <a:endParaRPr lang="en-US" sz="1800" dirty="0" smtClean="0"/>
          </a:p>
          <a:p>
            <a:endParaRPr lang="en-US" sz="1800" dirty="0" smtClean="0"/>
          </a:p>
          <a:p>
            <a:r>
              <a:rPr lang="en-US" sz="1800" smtClean="0">
                <a:hlinkClick r:id="rId6"/>
              </a:rPr>
              <a:t>Animal Cell Model</a:t>
            </a:r>
            <a:endParaRPr lang="en-US" sz="1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Multicellular</a:t>
            </a:r>
            <a:endParaRPr lang="en-US" dirty="0"/>
          </a:p>
        </p:txBody>
      </p:sp>
      <p:sp>
        <p:nvSpPr>
          <p:cNvPr id="3" name="Content Placeholder 2"/>
          <p:cNvSpPr>
            <a:spLocks noGrp="1"/>
          </p:cNvSpPr>
          <p:nvPr>
            <p:ph idx="1"/>
          </p:nvPr>
        </p:nvSpPr>
        <p:spPr/>
        <p:txBody>
          <a:bodyPr/>
          <a:lstStyle/>
          <a:p>
            <a:r>
              <a:rPr lang="en-US" dirty="0" smtClean="0"/>
              <a:t>It means that you are made of many cells.</a:t>
            </a:r>
          </a:p>
          <a:p>
            <a:endParaRPr lang="en-US" dirty="0" smtClean="0"/>
          </a:p>
          <a:p>
            <a:r>
              <a:rPr lang="en-US" dirty="0" smtClean="0"/>
              <a:t>These organisms grow by making more cells not larger ones.</a:t>
            </a:r>
          </a:p>
          <a:p>
            <a:endParaRPr lang="en-US" dirty="0" smtClean="0"/>
          </a:p>
          <a:p>
            <a:r>
              <a:rPr lang="en-US" dirty="0" smtClean="0"/>
              <a:t>Compare an Elephant and you:</a:t>
            </a:r>
          </a:p>
          <a:p>
            <a:pPr lvl="1"/>
            <a:r>
              <a:rPr lang="en-US" dirty="0" smtClean="0"/>
              <a:t>Elephant is larger, but has about the same size cell as you just more of them.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g;base64,/9j/4AAQSkZJRgABAQAAAQABAAD/2wCEAAkGBhQSERUUExQWFBUWGBwYGRgYGRsdGBkbHRgaHBwYHB0hHSYeHhskHRcaIC8gIycpLSwsFx8xNTAqNSYrLCkBCQoKDgwOGg8PGi0lHyQ0NCkqLC8pLC0wKiwqLCwsLCwsLywsLCwqLCwsLCwsLCwsLCwsLCwsLCwsLCwsKSwsLP/AABEIAMgAyAMBIgACEQEDEQH/xAAcAAACAgMBAQAAAAAAAAAAAAAABgUHAQMEAgj/xABCEAABAwIEBAQDBQUHAgcAAAABAgMRAAQFEiExBkFRYRMicYEHMpEUI0JSoTNiscHwFSRDU9Hh8YKSFjRjcqKy0v/EABkBAAMBAQEAAAAAAAAAAAAAAAADBAIBBf/EADMRAAIBAwIDBgUDBAMAAAAAAAECAAMRIRIxBBNBFCJRYXGxMoGh0fAFkcFSYuHxFSNC/9oADAMBAAIRAxEAPwC8aKKKIQoooohCiiiiEKKKKIQoooohCiiiiEKKKKIQoooohCiiiiEKKKKIQoooohCiiiiEKKKKIQoqo7jiO7dV9xcryFICnAUFPqgZYz9de8V2MY3cjTx3VAAgklJnTecoGnapF4tWXUAZ6R/TqgySPr9paFFV0jHrmJ8Vw+gB/lWTxE/H7Vcegn6RpWu0rF9ifxEsSiq2XxHdFScjwKZ8wVAMdtN63/29cEAeKokk66D22rnal8Jofp9TxH1lhUVUeIO4gZVbX7oV/luhEegUE0v3Xxlv7Qhm5a+8G5JgkHYjlHetCuD8IvMtwLoLkiX5RVLL+KDz2rFyhED5XfKdvQg/UV34bxpfTC1IWDzStCh22/D/AA0pXbF6giN/42r4iW1RVWNccuZj4i3mVCddFI06pUkdeoqUs/iCknzvsqT+6ci5noolB+opg4mnEPwVVekf6KXGcV8ZILbpIInykBUems+01F47iy2sjjjzjbQUlCspGpVmgkBBJ5dOXetNWUC4zFCgxNjHeiqQ4F+Jtxc4qtC3FqtyleVMAxljKradYk9zViO3ry0wl7wRpqQFOH1EaVvmeUDRN410Utpvl5QM6zyzaA+sRXh25WpOXxHUz+IET7aV0uBO8g+MZ6Kri8N8l37q7UpMAlCgnME7SNIpQuuP7wrSwt91hSlEh4xGQSIy5cqlabgxSTxAByDKBwDMMMPr9pe1FU2zxHiCP2d6h8D/ADEBJOvUV1MfEG9/xmFETGZhaVR3ymsji1Owmj+m1R4S2qKqPE/iJ/dnVtXig4EkJQtISvMdBoUxImfauq04hvA22S644rKmdAJ8olW0Kk8gfpXDxiCZH6fUPUS0qKrK/wCO1M267hbxhIhKdJU4RogpKcwg6knlRT6VQ1RqUG0W3CMpsSJU/DTV8gqDZW0gpKtULUjSDsAY068qnrD4hrGYPtoUQSMzSsh92zofWBT9wDbrJurtUpD60hA1jKkAEgEbaRNTeIYS08Cl1lpxPRQB/iNPYikVqWg97526S3tK7D3iDa4tbXYAbeU2veCoocSZ0gjQ9CNoNSygNcygM20agT1NacU+Etq7JaU5bnoRnb+hMx6KpSxfh7EsNVLb0tfmBUWo/eSrNH8KmKDGY9KytgRqvMHQ5lJUkhJzIIWRr37dqw60Rr44T31M8tulQDfEqm8v2238LMPLcM+dozG6QdNOYPtTJaHOjyFLqNpQQdNx6Ugod8WlGotNFqh4ZvGU3AGqwD5QNyR6aCkRy9OI4qlUZm0q0BiA2kzHpUp8SMVcZbbY1SXCVqAnVM+UE+0x6dK7OA7MNt+ZsBT8qbUAT5ZALcgRPrWh3V5njgQwzWPSTr1ow5OZpmQJktgqAmYAGtRL/CNss+VpSQrXyLyqA1JUAoTHapK9DKnvAUFZ4kFJKVzGokes1pRautko8dNyhs5Mqx942CJIK99tvWsjVe5MbqucTlPDbqUgN3ZWB+C4SYgiIkTr3FaXsKj9rYlQiCppYWmOsHUVMs35UkSkiNBJB05AkV7JOYqEZoExMwD/AKV0DV/jEAxG8UbXE2rRz7p9baY1adQrKY9NRrzFNeGcdou2VsOEnN5UuI+ZBIKQSd9MxIOtbHLsKAStKFZiAkLAUIPPsIFca+FLN1QBYCSrmgqSdtTE11SL759LiLemj/EJE/DO+t2L59kqQhwoSy2sEhC8ivMrXZSyEn3UKtBTJSSSI689ap7iD4TuN5nbVWdsAkpWQlxMa+Xkv9DUzhXE96yyt3xA8lvKPDUUkgDQkwZ1B27VezGm3jIhSZ7kSzm25G0Vt8DrUDhXHzDyUZoSpQmCdf8AimBi4QvVCga2lSm2RInV1ORMlkRB25zzqKxy0DgyLbbcSNivcHcBPlO/MkiphQivKm5NdKi8yjlTcyvnMNt0KMtKbO6tTkUJ1gjY17Vgzec5FEKEQdieei9JERvTncYWlXP/AH051Eu4f4Zy/h2SZTIH5SDBMTpG9SNRznaemvFBusSeMOHs9ukFaSS8gJzDIoZjB8x0jUb9K1HC7vDm1LbuWW2wJSh/UlMyAgazM8qab3C33UQGxbpBzZl5XXpSryqSgEITp5pJJ0GmlR9thzbBUrwi+qNXHSFrOkjU6BM8gNKS45dg2RGBw4xE7G7t5961XiaAm25LaSNes76mBPbasVYS20+EUuNtrbV5ltgZkhR/L09t6KGqUjbUzL5DaHKY7RzbbSlKUIGVCUhKU8gBtXuK8gnp9a9x1M16iLczwszxWq5YStJStCVoO6VCZ9K3RWF110BwRNg5lZcQcG/YMz7S5tVqShTQBUoFStAkHSeQ9aQ8LaW9fOlKPDbQpWbMAnw0ZsuoOgUNo61a/wARrha2haMjM6shZgxkEwg91FQkDeEKPWprBuHWmrVtlxtK1ZR4ijqpSzqok8ySTrUZ4fusw64noJxbgC/SUhx1Yt/bEIZUVEpTsZ8xJgc45aUz8PYhiFjbhDzHjobV5G0rIdSNzoJzJ12g604Yh8L7VTvjs5kODWD8s9SKhH7Jba4cJkazznrP86nfVTAUC4G5lCPTq3brNWHcTYdcPlxTnguf5bwKSD/7xp/Cpl+yUPMFqUhQ0MBSddB507x3qBxext3gA+0lf74+f3UIUfeaXnENWJQu3ubthKlQUgBaJB1BBKfXUGuXVjaxB9JvRVTIsRHFdgTqlxBUJ7E9j026Vi3ZUkHxDIEnQbT6fNXLhfFrTpVnZWvKqFPMhGY7wVIPm+lMWHNt3KZtrhDg/KoELkbp3n9DWRT/AKceUY1bQbNFR7GzmbytqShcyXBqY8vlGm28GmjCgUNh0+GtTnkQUyAUTM/WvbmChwFt9sBAOuvPeUkddqjVs3VveIQzlft1gxnEG0GmoiB6bzFbp09NwYqpVVxpWS2I4yptfhJR4i8oU4VGG20nQTzUowqAOQpaZw8S4pLoS4QAVIZSGVDXyLSZzg8/StuLMxkSFn5/vNZJJToSdp7GtOErXKpCMoUnNm1UIBkwNAYil1K+p49KWlb+M5Fr8EDPFstI0U2iWTP4grUtzsRp6V0JUFZVK1Vp94iZ+ogH6Cu5N80XFAKCl5MojUKTvCgdD61zf2GEklhRYJ1y/MhU7R/pQr7lTmMWxwZlHFtzaxL6nEqiC6MzQE7KgZhp+KdKZcG4nuHFL8ZhlSIKm1W7mqv3ClwiSfzCKULhbyUnxGkLSUxnbEn3R09IpPxbEs77VtauHwjlEahOcnfKo6ET1ptGo4FpLX4WlbUMGfQDbyiAVNFEiYWpOb0gSB9a2tpSdYTMDkJ071VQw24ZJSLp0oSYAWkrTp3SZA317V2WmOvtEQ34vZt7MPo4AU+s0xK+rpeTvwDAbyySyOVRd7hMmQIP6f12rlw3icOJlSFNHaFKQ4gHpnQSU+4qdadCxOhnoQRT7LU2kY10zEm5YU0QZhGYQTyk/L6SdKKbb3DM4IygzoQdvcfzorz24WxteelS4pdOZ0Wl6h0S2sK6gHUVunqKTbW3T86JaUddDUoxjziDDqc6fzDf3r16DqRt6zzX4crtGCa8R9dP6/WtNvdocEoUPStoJBkda1U+HfeT204lbm5K8eU5qWW3vDzTCfE8OMvfLKvrVkutwo+tJGMfDzxvIwtbBClOpc3SXFKlS1H5geXpFdXw/wCJ3boOMXGrrBKVKA6bfUCl0W1Lp8I2oAALGNk1zXuHoeELSJ5GumiKZoUjUYpWKmKt7wfOiQJnQ7Vx458NftTCkFzK5OZJJkZ4jXsQKdtetYUZpXJAyN5V2pzifOmNfDm/tE+IplRAmVoOYCOemsGpjg/Cy5blxTgbdb8zbgMONhJlSlEalPIA1erJMgTuQIOoqiOPsWD12tli2LKkKUFgHzOn2/CAJA70irqbAxbrG8LUGohsxu4Z+Iy7lS0ONF/w0gl5s5SoSB+zI1O+3Tapv+0mrgEsKlaYGRRhah0ynaKQeCcAummHFLYWhLkFKueh6dIqbcbQ6QXAJQDuClYB6K3BpJdlJUD0lK0kIBXBnTjryErQ2tYSoqK8pkHLljaNdZrxYIhExotw+hA8o9jS6jjNYUsKZDyEHK2H05yidz4gAUJg86kmuLwtGcW61I0CvCXnKT0ykfJUzU7sTKlZrWM6VWqS84kkobUykeHl033nrpXULbICW1kQNArYAb/13qLtOK7Rx5P3hbcylJS6nKkTrqoaT6ipguklUHxcuhDZChqJlRGm38KyyEYImgwPWc15irjCFuJjMhBVPKPwnpJJ2pS4ZwdFzcLeu050hOY6kFTiogSOmpPeu34jYoG2UMJJ8/3izyJ5J9BI0qf4Uw0s2bKVAFSwXVd8xgD0A/jTkVkTwLTLMhOkzP8A4MZBlh64tzqYSc6dumhrmVhuIQFNv210ggEJdTkcHYggEH3qatrfKAEEqAJ+buZj22oVepEkgpjcZdCOkjnXA3iL/njMG52MWbi9fYJU7YPNE/MtpRUgxz5j9a6MI4sJV9w/rOqHCEqPoDEnpBmmm2fIISklIgmBv1ovMDYf/attrncqQAo98yYVNaAD+ImS3R5m04nuliUjKdsq4G+3v/HlRULiPBxZ+8tLt1nTL4bv3jZHvqB7aUV27dCD+8WKdM50ybWlKlaaEa6aGehFdCSYgnvP+1Lr+GXTOts6HEj/AAbnUgdEO/NHYmuFPFgHkeQu1VsfEnLI/KoDX6VrmeH58p0JfrGdsqQZ26HapK24vaSlXjkNlOkn8R02pMYx22MeLdsqPUuH/So3iHF7V64smmnGnUhSioSQgKO2pA6DSumq1rdDFPSSpgmMXEXEFy8U+E4m3ZUAnMpQBUCYnsY2FMPBPDLdm0vIHFKcUSpa4E+06Ul4PhVkzcf38EvXJKkNE5kNiSEydPNI09qa7LHkJtwq4c8MpkKgj5UkgHQ7xyqmhUFiV6/X5xValjSBtGqKzUDY8S2z+ZTL2dCYleoSFEaJ151KtvSAU+YHpVeoac+0hambXm4xWKyCD/U0KNZFQMZkZnmYP9daq3ifB3bK4uLhlSVLfBLaTBKkzJy8wUQdOelWlUTxJZNeGLlyAbaSlZk5UrjPp1gCpqoubqsp4apofPpIX4XcXqvLbI6sLdROYEQcv4Vd/Wmt6xaX86AaRfhSylTtzcpQEJWVZABEAkAA+u8d6sBIpwSws0xUezEqYuYlwI04QW3FNxMgRlMiNQaiW/heq3bItXRnURmUoTMHbsKejXmKxyEPp7xg4uoLZlWY3wndp871q1dwCZAhZjYSIJApR4fxNKHnEpW5YqJlMZlJBmMqk7kb7zX0IHDyMVw33D9tckeMwhRmcwEKB67b0h6K6ce8avHNcEgSieOsXfCmfGQ0paPMl1EFLqZEE8uW1WFw3iLT1qwpS8h8OCpyEoJzcjt7VAXHw1Vc3dzA8NlEqQOekeU+onal/AsfVYksXbGdoiQ2sapnXMJ6jpS6iYta5XBlV+YSQce0uRGAKUnNKFdCnUfUTXI/w2o65gBEGCB9daWhZsmF2z7tk4RmGQ6EHbMgmD7Ee9SDOP3zUB+3Tet7+Kxq56lMBU+yq3ak47v2iGqVqRuRiSrNsEK5hWxB59x/RroCROlcTPGNi+ci3PBWPwv/AHax6Ewf0qZtcNbyyF+InsrMPcj+ddSmRsJjnhsmaWrELCs3cAd43oqSQmNojlG1ZrBWxsIvmsNjFT+0UmSo5SNVAnpoRGukiagcdezPJbQo5UtF90A6Lg5WkEbEKWRPUVyJ4zavFN5HENCDnS8cqif3VgEbaeaK6sLbLt26gQYNuVRBBShskJnusg6dKjJOqzDaenTXu3Bm9nhxiBmt7dSo1UpAhSuZABAAmYFabzhqyUACw22skBJakKmRymCO1TN0gpiAkqndawB7iuG+fDLK7hSUHwwYCFg+dX/NcaqT8N50KCbkRJ+x3QxZabdZuV28lIdIVKQBIgwCdYgRU/d8UWr48G9adsXQDqpOZsE+2bLPY+tauCsNdSHLtxJ8R+cs6eXmRPXlTKt/OnKtKXEk/K4kKA+tPfvGxG3yi+URkHeQ/A2HJbbWybm3uAs5wlpY3iBoQkjSNIpotbV1tXkUtKYIUncAEcu9KTmCWTz6mxaJTCcxUjOke0Ej6CtD/BjTSczTzzYJ3S4QQNPZW+0A96atXTkk/npDlkjSZYFtdBlCUJSswZUtWmp6DpWx3iEpPzNhGxzKg/SNqrG6wG78yEYipSFEJAUpfmB5c9fQ1hWE4ilISqHm0SUlpSQVKTslXMjTatdov8JEV2UdRLUxnihi1R4j7iAmNAD5ldABSW/xI5jCixbMqLaFJzScrUZkmXFTKgQmMoHMzSQvhJy7/vH2kLkkvFQVmaUdSkpiY13Aj0pq4ZU5hwKbZSHUqgqJMEiNxvpNM7RTXF8+cV2VskSzcMsEsNBpAEJ3gAAnt2rpzUo4V8S2HFFDyfCUJ10j2POmy2uG3RLS0rB71WGvkSJ6TIe8J6Ar1QUkHURWQa7foYtpgpryTWTWOlJYEHadEUeOOPPsSSGkFx4jzHL5EzoMyufoKT8E4RuMXaauH15EJSUg5YnzTI6iTE9q6uKsANzfqK3pt2llKm1E+sADrO/anjgpxBtciCo+Erw/NyA5e1JNUFtFvUy5gaaBlNp1WnC9uhlDakSQmCrnUNiPBCkIm2dMAzlJJ/3FNiayFdNK1yF2k6V3BuDEJy2K0hClBesFDyA4By0zA6UtO4ra2twptJdtlpgl21XCB2LZlHY6Vbz1u2sHOgagiRodaVLP4WW6FulKpDoAykCBH8ZNTmiaQwx9P5lQr03w4nBw9x9mStTyxctoUJeabKHUA/ida5p3lSJjnWKV7fh27w+4X/dlKRrlcRMaGQT+lFLqPUViNJPzE2OGpvlTic/HPBdowyq4bztkKCfDkFJJ105gRS7hXDV04ELbUGkukpQVLyk5eR57U4/ELBfFvWLdpZzJbBWkDNlUToVEH5jA0G0TVg2vC7Y8MLSqWEgIMwFKUAVuRuVTIM+1borUFIEm9z16CZ51MNKtc+G5SP7y8EE/4iErWD6k1vtPhxauDI3iSSsn5SAP0JBNXEm2HMf6HvG1RWI8FWT/AO0tkEnmklJ/SmaanUxfPTcROCsQsghtYRcMJGUTOw77it1jxJaORMsq3KVap0/eqZR8O0tT9muXm0z+zcVnQOwjUD1mobG8MU2P73albe3jMgKA31IEGs1ELNtnyx/uUJWpm2Z0sWSgM4VnCjugzA/nXp0HVUwoAgaSPUjbSliywpaVFeGXaHhqSyVQv/sVB967G+MlIJRe262v30jT3HSlaTsD8pTqDbGTLCErEOZPE6K7DdOugNbvDCJSkhAHIbT19e9ebRtt9HiNKS6OZgE+hG4NbU242KI2jpQvdwBnriBJHWcN9gyXFhxJ8G4GoebIE/uuJ2UO+9cir8NkIvW0sqOgfbEsua84HlNSim05tCCZGx2ovbkW7LrjnyBJOUjMCToAUnQiYrJUNhpwThYwkKcWtxsC3kJaUIUlXVRI2GnOuPEOFnmlJcs1qbM6pCtD3Arzw3w819macKVtrWjMS26pMgqVEpPl27+1dzFpd25SGnC+gK/YvgJWQfyODf611AUyhzONY/FPLHH+IWoIfZ8ZI2UkcqYsE+JVrcQFgsrPJWn+1QjXFLZUpDhXbOJOVSHkkpP/AFgRB71wcUY1ZsDOtttxe7aRET+ZR3j1qhOIZ+6Uz5YkzcMjC4lpgSAQoEHntXl9CghSkkSEkg76gaae1Uvgn9o3ClXAWQmBlTrl1/ClPMgUwqvHGWFOOuuNlKVZp2k/KI6k8u1ZfibMEBzeKHBki4M6V3IQwi4VAU54i3OpXyBA7CIqe4GsC3aZiILqis+5/o1RWE4k+pwJSSsZgTm1TMzPb1q4ML+Ktp5WXYbKRBUJyTtoa0vxWOepjayMaY05joDXqvLFw04AW3EqBEiDJrYtEb1V18J5l54rNEVjehkuARtDzmSuRB1FZrykaiip8DaMB8DEX4XWDSw7cKcS7cLOYAxmQDrqJMKP6CB1p7jWqpxa9bac8W1QVOeKlpagiGnQRotP5InQ/i771aVotRabK/my6+tPR9aLUXA2t4TlRdDWG282kVkigKr1mpjAbCTmeIo1Go0P9fWvZ1oKaxZsYmtRkJivCVrcnM40ErGocb8jgI5yNJ9qicQ4aeSk/eG6biCFpGftMf8A2ApvKaxBFJrU9e5sekdTrGmcSp18IJzZ7J1Vu7+QzlUegOx9K1N8b3Nurw7+3UQP8RIgx16EVZ17hSXCSkJCuv4VHuP51BXC0+Zt5CkFP4FCUKHZXSktqUaDn3/eejTrB5yYWLa4TmtFIObVQKoUNyZHLnS7jj/265RZsufdgFVypOwAO09READma0cTcDsJaU/bOFhZIGUmEkK0OvKufARiVhbgoYQ40vzEhIWTMHzEGY7VhQp+E5OLHpGXIjmi2yoCUJhKEhCRM+VIgT/H3rbbvg6akx8saH66GoXDuP23UgOt+CoqgqT5mz2PNJ9aZ1NynMEjKBIWFAtkcyTvWeWyGx+84rAznxTFE29st10DIlOiD5go7AR6wKR+DeDl37v29wpabLhISUghUHXKNss+Xbaa2408cUvfsrB+4aygrE5EwfM4eSjySOutWZguGtssJabBCESlMnU9+mu/vVKoFGjr1+0lqORtOE4Kw7AWzkUjYtEgJPUa1w4xwM1cNhsuuATmhUZVKgwSYmmf7KJBG4ESd46HrWPAVyFdaigyMGL57DrK3tuALe3aKHGnVK+ZRKgEq7JIOw711jhyxUjRhMQJ8+sD1p6ctwdFJn+Xoa4Rhm2ZExoDAM+sb0gUCDcG9/OUpxAIsYtWWFttQu3WsdIUCn061I3XHLjITIDkmOgH9TXanBmAR5EpUJiCQNeZHrXO/aNqbWCMixEpgGD1HY1taj2zkwvTfcTmxT4iuWxl+1UprSFp1iam8F4us7wfcPAK3yKMK+h1rhusMSpJSVBSDEpWIH15Um4rwD4bhftGz4idQiRlVpsNf50Gv3QCLGZPDo2xlrATsQr0oqrMD4xBIZcK7V3YlXyk9D/rRSGdQcj3mDwjDYxfsuKxa3ATidu4pTZJSn5Qk/5kfjVp807QOQq1cG46sboDw3gk6eVent0rtxfCmLhOW5abdSPzjYDU+YagCqZ4swKxacbFi6ZcBIzGW5mAAoiIJkb+9VJWp/DUUjzU4/aKCmuZfKEE7a/1yryRHb2qg7PiK+tHfAfDg0kBGqo5KEaEfpTPY/Eu4A8r7Tsf4bstr/UEE+9UBk1YcfMEe14dmJF1/aWqD716SaQ7T4oLABurJbaTstAKk+sjSpuw+IFg98r+U9FU4U3fK581IPtmTlSNxaMM1ia8WzqXEy2oLHYia9nTtSwehG3lMbQIqNxa2UpIyrKddZCVD6EVJhVYImk1LZG86jaDeI2O8KO3IbRMsg5nQn51EfKkDYJMn6zXQm+8OEpSpIE6RliOQB0iAKcFCtN20lbag4kLTB8p59B21NTVKRIv+CWpxZ/9CV7iFsLjEVMONoDaGgsqSMrisw3kaGCedQGMcE3rKVi1cW40ROUGFEcwRMKpy4esPEvL1bzCkOAIaDalEpKQJOVQ0IAj61MeE2DCCWVnYKzRp6/wro51A3U4jhVpt0lf/Du9aSy4208EPuEfdOpGTQa6xqqZ5062uKXCAQptAIM6aoI6RuDS1xzweAA+0jK+tQGROrbp3zA/hVAn2qAwL4m3CFeG8W1IT5TIlQPXTU11WBOpfneMKBhfe8ty0xgLGqFJPtl+tdZuQI0OpA019/Sk/BeJkPLS0u4YCjybCgdRpqqBNNLLGpKTmSkBCSCDrzPrTdVsMPtIqlEAzsnMOorHhDoK0xzBg1sZfOgUIUduhpqsp2iChG08uMTyB9aj7tpqUgt5tQJyEkR/GpiaJ6fzrLrf2gtQiLSrRsmPEdmdsp83aIiK9uYeoAxKgNUpkIP1mBU5cJJSZkc65lq5bTt0PakVEtb7xwrN0lb8StqeUA7h91nAUAqEKzR+bKdR3kGinTEEZXWj1n6jn9KzXntg7+89SlVOgSIu8TK2nAzcNXGYFEBXmGbykkTqQk7UhM4Kt/FwwuFtMJ1iMoQgbaaCTy6mnHEPg8SJZYQ2rr46v/zXFhfwwxGxu1XFsGnApJBQpyPm3BkQYOsmrUpPUqG5IxbI/kSXn00XumMOG2/hlRGi16qV1GwSJ2SBGg0rVjtoypl1bzDS8iJBUgTv1EH9aYLLBn3AC414K4186VpntGtcXE3Cdy7aPNtJSVuBKR5gNOeppbULNYL8/wDMO0Uyb3i/w7g7Jt0Kb8RkrnVtZj1yqkGi/wCEGXzDiUK/9TRK/wD4pphwzhW5atmWwlOZCADKhvziuk8OXEzlT/3CjkEMSAfX+YztKXPeERBwNc2w/uN0SeTaiPNzgaDWu3DOObxgBN7bLGsZlyB2820+9OP9gPwPINDPzD+prc/Y3aULLaAVZfKnOACY68qsSvxarpJ1D+4Z/eRuKTG4I9pxWPGlo6E/ehCj+E8v9R3FTaEEgFJCgRIIOkVXLPwdW+6HH0lnMTn8NxBjTl5eZnvUs98L7pH/AJa/WkDQJcSCPcpMfpTFZNiCD42uImoEU2DAxxMg60JpWwqzxhk5XUMvoHMOASOsEaU229q4pPmRkV0zAj9K1Upnobj86RBIM5zuTpPWNfrWt1oKBCtvSf0ru+wL6D61g4es7gdDrS2Fxa02GB3MqjjTHnLp1qyZltIUgqWTEqVsnTY5STHOnzDeFbdhKJaQ46EjMspAJj/iorirgZ93wfBSFFL2cqzAEJiJE7nQe1N7dk4UpzAZsoCtedY5WrJHyj6tVbBUMW8a4Es7qSpsNuclp3B9qUn+DMSsXAu0uFPNkkxO3qD81WoLFfb60CxXy09DTFFSme7t4HMWKljkypW/iTiDEpurQkyNQgxHqJFeHPi+4VQbVCehVmSR9R+tW/8AZV9B7xXPeYCh4EOtNrB6gT7HcVsOEyaQ9RvDmLFfAuPLW5SAHkJdjVCjEct9QamHlE6KUQD8qknQnoSKXcc+DyVibdaUHcJcQkweywM0djUNacG4wwSkIZcaOhyu5FeoJ2PqDXLaxcXHlNK1M7mPDbap07zqT7R0oUiRr25xqKVbbh/GWiYCH2/yPOJDg/606GO/0qetcEuVgFxgoVuU+KhQnfRW8TU7Coota/hG/wDX/VIbi3iJthKlZ5UhpWiRzWoJEE6SNyKKi+KOAMRvXkgMoaZkA/fJMifmI6iTRTlvS7oH0vKVqUgLBhLmiiKzRVE8OYiiKzRRCYis0UUQmIois0UQmIois0UQmIois0UQmIrNFFEJiKIrNFEIUUUUQhWIrNFEJiKIrNFEJiKIrNFEIRRRRRCFFFFEIUUUUQhRRRRCFFFFEIUUUUQhRRRRCFFFFEIUUUUQhRRRRCFFFFEIUUUUQhRRRRCFFFFE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g;base64,/9j/4AAQSkZJRgABAQAAAQABAAD/2wCEAAkGBhQSERUUExQWFBUWGBwYGRgYGRsdGBkbHRgaHBwYHB0hHSYeHhskHRcaIC8gIycpLSwsFx8xNTAqNSYrLCkBCQoKDgwOGg8PGi0lHyQ0NCkqLC8pLC0wKiwqLCwsLCwsLywsLCwqLCwsLCwsLCwsLCwsLCwsLCwsLCwsKSwsLP/AABEIAMgAyAMBIgACEQEDEQH/xAAcAAACAgMBAQAAAAAAAAAAAAAABgUHAQMEAgj/xABCEAABAwIEBAQDBQUHAgcAAAABAgMRAAQFEiExBkFRYRMicYEHMpEUI0JSoTNiscHwFSRDU9Hh8YKSFjRjcqKy0v/EABkBAAMBAQEAAAAAAAAAAAAAAAADBAIBBf/EADMRAAIBAwIDBgUDBAMAAAAAAAECAAMRIRIxBBNBFCJRYXGxMoGh0fAFkcFSYuHxFSNC/9oADAMBAAIRAxEAPwC8aKKKIQoooohCiiiiEKKKKIQoooohCiiiiEKKKKIQoooohCiiiiEKKKKIQoooohCiiiiEKKKKIQoqo7jiO7dV9xcryFICnAUFPqgZYz9de8V2MY3cjTx3VAAgklJnTecoGnapF4tWXUAZ6R/TqgySPr9paFFV0jHrmJ8Vw+gB/lWTxE/H7Vcegn6RpWu0rF9ifxEsSiq2XxHdFScjwKZ8wVAMdtN63/29cEAeKokk66D22rnal8Jofp9TxH1lhUVUeIO4gZVbX7oV/luhEegUE0v3Xxlv7Qhm5a+8G5JgkHYjlHetCuD8IvMtwLoLkiX5RVLL+KDz2rFyhED5XfKdvQg/UV34bxpfTC1IWDzStCh22/D/AA0pXbF6giN/42r4iW1RVWNccuZj4i3mVCddFI06pUkdeoqUs/iCknzvsqT+6ci5noolB+opg4mnEPwVVekf6KXGcV8ZILbpIInykBUems+01F47iy2sjjjzjbQUlCspGpVmgkBBJ5dOXetNWUC4zFCgxNjHeiqQ4F+Jtxc4qtC3FqtyleVMAxljKradYk9zViO3ry0wl7wRpqQFOH1EaVvmeUDRN410Utpvl5QM6zyzaA+sRXh25WpOXxHUz+IET7aV0uBO8g+MZ6Kri8N8l37q7UpMAlCgnME7SNIpQuuP7wrSwt91hSlEh4xGQSIy5cqlabgxSTxAByDKBwDMMMPr9pe1FU2zxHiCP2d6h8D/ADEBJOvUV1MfEG9/xmFETGZhaVR3ymsji1Owmj+m1R4S2qKqPE/iJ/dnVtXig4EkJQtISvMdBoUxImfauq04hvA22S644rKmdAJ8olW0Kk8gfpXDxiCZH6fUPUS0qKrK/wCO1M267hbxhIhKdJU4RogpKcwg6knlRT6VQ1RqUG0W3CMpsSJU/DTV8gqDZW0gpKtULUjSDsAY068qnrD4hrGYPtoUQSMzSsh92zofWBT9wDbrJurtUpD60hA1jKkAEgEbaRNTeIYS08Cl1lpxPRQB/iNPYikVqWg97526S3tK7D3iDa4tbXYAbeU2veCoocSZ0gjQ9CNoNSygNcygM20agT1NacU+Etq7JaU5bnoRnb+hMx6KpSxfh7EsNVLb0tfmBUWo/eSrNH8KmKDGY9KytgRqvMHQ5lJUkhJzIIWRr37dqw60Rr44T31M8tulQDfEqm8v2238LMPLcM+dozG6QdNOYPtTJaHOjyFLqNpQQdNx6Ugod8WlGotNFqh4ZvGU3AGqwD5QNyR6aCkRy9OI4qlUZm0q0BiA2kzHpUp8SMVcZbbY1SXCVqAnVM+UE+0x6dK7OA7MNt+ZsBT8qbUAT5ZALcgRPrWh3V5njgQwzWPSTr1ow5OZpmQJktgqAmYAGtRL/CNss+VpSQrXyLyqA1JUAoTHapK9DKnvAUFZ4kFJKVzGokes1pRautko8dNyhs5Mqx942CJIK99tvWsjVe5MbqucTlPDbqUgN3ZWB+C4SYgiIkTr3FaXsKj9rYlQiCppYWmOsHUVMs35UkSkiNBJB05AkV7JOYqEZoExMwD/AKV0DV/jEAxG8UbXE2rRz7p9baY1adQrKY9NRrzFNeGcdou2VsOEnN5UuI+ZBIKQSd9MxIOtbHLsKAStKFZiAkLAUIPPsIFca+FLN1QBYCSrmgqSdtTE11SL759LiLemj/EJE/DO+t2L59kqQhwoSy2sEhC8ivMrXZSyEn3UKtBTJSSSI689ap7iD4TuN5nbVWdsAkpWQlxMa+Xkv9DUzhXE96yyt3xA8lvKPDUUkgDQkwZ1B27VezGm3jIhSZ7kSzm25G0Vt8DrUDhXHzDyUZoSpQmCdf8AimBi4QvVCga2lSm2RInV1ORMlkRB25zzqKxy0DgyLbbcSNivcHcBPlO/MkiphQivKm5NdKi8yjlTcyvnMNt0KMtKbO6tTkUJ1gjY17Vgzec5FEKEQdieei9JERvTncYWlXP/AH051Eu4f4Zy/h2SZTIH5SDBMTpG9SNRznaemvFBusSeMOHs9ukFaSS8gJzDIoZjB8x0jUb9K1HC7vDm1LbuWW2wJSh/UlMyAgazM8qab3C33UQGxbpBzZl5XXpSryqSgEITp5pJJ0GmlR9thzbBUrwi+qNXHSFrOkjU6BM8gNKS45dg2RGBw4xE7G7t5961XiaAm25LaSNes76mBPbasVYS20+EUuNtrbV5ltgZkhR/L09t6KGqUjbUzL5DaHKY7RzbbSlKUIGVCUhKU8gBtXuK8gnp9a9x1M16iLczwszxWq5YStJStCVoO6VCZ9K3RWF110BwRNg5lZcQcG/YMz7S5tVqShTQBUoFStAkHSeQ9aQ8LaW9fOlKPDbQpWbMAnw0ZsuoOgUNo61a/wARrha2haMjM6shZgxkEwg91FQkDeEKPWprBuHWmrVtlxtK1ZR4ijqpSzqok8ySTrUZ4fusw64noJxbgC/SUhx1Yt/bEIZUVEpTsZ8xJgc45aUz8PYhiFjbhDzHjobV5G0rIdSNzoJzJ12g604Yh8L7VTvjs5kODWD8s9SKhH7Jba4cJkazznrP86nfVTAUC4G5lCPTq3brNWHcTYdcPlxTnguf5bwKSD/7xp/Cpl+yUPMFqUhQ0MBSddB507x3qBxext3gA+0lf74+f3UIUfeaXnENWJQu3ubthKlQUgBaJB1BBKfXUGuXVjaxB9JvRVTIsRHFdgTqlxBUJ7E9j026Vi3ZUkHxDIEnQbT6fNXLhfFrTpVnZWvKqFPMhGY7wVIPm+lMWHNt3KZtrhDg/KoELkbp3n9DWRT/AKceUY1bQbNFR7GzmbytqShcyXBqY8vlGm28GmjCgUNh0+GtTnkQUyAUTM/WvbmChwFt9sBAOuvPeUkddqjVs3VveIQzlft1gxnEG0GmoiB6bzFbp09NwYqpVVxpWS2I4yptfhJR4i8oU4VGG20nQTzUowqAOQpaZw8S4pLoS4QAVIZSGVDXyLSZzg8/StuLMxkSFn5/vNZJJToSdp7GtOErXKpCMoUnNm1UIBkwNAYil1K+p49KWlb+M5Fr8EDPFstI0U2iWTP4grUtzsRp6V0JUFZVK1Vp94iZ+ogH6Cu5N80XFAKCl5MojUKTvCgdD61zf2GEklhRYJ1y/MhU7R/pQr7lTmMWxwZlHFtzaxL6nEqiC6MzQE7KgZhp+KdKZcG4nuHFL8ZhlSIKm1W7mqv3ClwiSfzCKULhbyUnxGkLSUxnbEn3R09IpPxbEs77VtauHwjlEahOcnfKo6ET1ptGo4FpLX4WlbUMGfQDbyiAVNFEiYWpOb0gSB9a2tpSdYTMDkJ071VQw24ZJSLp0oSYAWkrTp3SZA317V2WmOvtEQ34vZt7MPo4AU+s0xK+rpeTvwDAbyySyOVRd7hMmQIP6f12rlw3icOJlSFNHaFKQ4gHpnQSU+4qdadCxOhnoQRT7LU2kY10zEm5YU0QZhGYQTyk/L6SdKKbb3DM4IygzoQdvcfzorz24WxteelS4pdOZ0Wl6h0S2sK6gHUVunqKTbW3T86JaUddDUoxjziDDqc6fzDf3r16DqRt6zzX4crtGCa8R9dP6/WtNvdocEoUPStoJBkda1U+HfeT204lbm5K8eU5qWW3vDzTCfE8OMvfLKvrVkutwo+tJGMfDzxvIwtbBClOpc3SXFKlS1H5geXpFdXw/wCJ3boOMXGrrBKVKA6bfUCl0W1Lp8I2oAALGNk1zXuHoeELSJ5GumiKZoUjUYpWKmKt7wfOiQJnQ7Vx458NftTCkFzK5OZJJkZ4jXsQKdtetYUZpXJAyN5V2pzifOmNfDm/tE+IplRAmVoOYCOemsGpjg/Cy5blxTgbdb8zbgMONhJlSlEalPIA1erJMgTuQIOoqiOPsWD12tli2LKkKUFgHzOn2/CAJA70irqbAxbrG8LUGohsxu4Z+Iy7lS0ONF/w0gl5s5SoSB+zI1O+3Tapv+0mrgEsKlaYGRRhah0ynaKQeCcAummHFLYWhLkFKueh6dIqbcbQ6QXAJQDuClYB6K3BpJdlJUD0lK0kIBXBnTjryErQ2tYSoqK8pkHLljaNdZrxYIhExotw+hA8o9jS6jjNYUsKZDyEHK2H05yidz4gAUJg86kmuLwtGcW61I0CvCXnKT0ykfJUzU7sTKlZrWM6VWqS84kkobUykeHl033nrpXULbICW1kQNArYAb/13qLtOK7Rx5P3hbcylJS6nKkTrqoaT6ipguklUHxcuhDZChqJlRGm38KyyEYImgwPWc15irjCFuJjMhBVPKPwnpJJ2pS4ZwdFzcLeu050hOY6kFTiogSOmpPeu34jYoG2UMJJ8/3izyJ5J9BI0qf4Uw0s2bKVAFSwXVd8xgD0A/jTkVkTwLTLMhOkzP8A4MZBlh64tzqYSc6dumhrmVhuIQFNv210ggEJdTkcHYggEH3qatrfKAEEqAJ+buZj22oVepEkgpjcZdCOkjnXA3iL/njMG52MWbi9fYJU7YPNE/MtpRUgxz5j9a6MI4sJV9w/rOqHCEqPoDEnpBmmm2fIISklIgmBv1ovMDYf/attrncqQAo98yYVNaAD+ImS3R5m04nuliUjKdsq4G+3v/HlRULiPBxZ+8tLt1nTL4bv3jZHvqB7aUV27dCD+8WKdM50ybWlKlaaEa6aGehFdCSYgnvP+1Lr+GXTOts6HEj/AAbnUgdEO/NHYmuFPFgHkeQu1VsfEnLI/KoDX6VrmeH58p0JfrGdsqQZ26HapK24vaSlXjkNlOkn8R02pMYx22MeLdsqPUuH/So3iHF7V64smmnGnUhSioSQgKO2pA6DSumq1rdDFPSSpgmMXEXEFy8U+E4m3ZUAnMpQBUCYnsY2FMPBPDLdm0vIHFKcUSpa4E+06Ul4PhVkzcf38EvXJKkNE5kNiSEydPNI09qa7LHkJtwq4c8MpkKgj5UkgHQ7xyqmhUFiV6/X5xValjSBtGqKzUDY8S2z+ZTL2dCYleoSFEaJ151KtvSAU+YHpVeoac+0hambXm4xWKyCD/U0KNZFQMZkZnmYP9daq3ifB3bK4uLhlSVLfBLaTBKkzJy8wUQdOelWlUTxJZNeGLlyAbaSlZk5UrjPp1gCpqoubqsp4apofPpIX4XcXqvLbI6sLdROYEQcv4Vd/Wmt6xaX86AaRfhSylTtzcpQEJWVZABEAkAA+u8d6sBIpwSws0xUezEqYuYlwI04QW3FNxMgRlMiNQaiW/heq3bItXRnURmUoTMHbsKejXmKxyEPp7xg4uoLZlWY3wndp871q1dwCZAhZjYSIJApR4fxNKHnEpW5YqJlMZlJBmMqk7kb7zX0IHDyMVw33D9tckeMwhRmcwEKB67b0h6K6ce8avHNcEgSieOsXfCmfGQ0paPMl1EFLqZEE8uW1WFw3iLT1qwpS8h8OCpyEoJzcjt7VAXHw1Vc3dzA8NlEqQOekeU+onal/AsfVYksXbGdoiQ2sapnXMJ6jpS6iYta5XBlV+YSQce0uRGAKUnNKFdCnUfUTXI/w2o65gBEGCB9daWhZsmF2z7tk4RmGQ6EHbMgmD7Ee9SDOP3zUB+3Tet7+Kxq56lMBU+yq3ak47v2iGqVqRuRiSrNsEK5hWxB59x/RroCROlcTPGNi+ci3PBWPwv/AHax6Ewf0qZtcNbyyF+InsrMPcj+ddSmRsJjnhsmaWrELCs3cAd43oqSQmNojlG1ZrBWxsIvmsNjFT+0UmSo5SNVAnpoRGukiagcdezPJbQo5UtF90A6Lg5WkEbEKWRPUVyJ4zavFN5HENCDnS8cqif3VgEbaeaK6sLbLt26gQYNuVRBBShskJnusg6dKjJOqzDaenTXu3Bm9nhxiBmt7dSo1UpAhSuZABAAmYFabzhqyUACw22skBJakKmRymCO1TN0gpiAkqndawB7iuG+fDLK7hSUHwwYCFg+dX/NcaqT8N50KCbkRJ+x3QxZabdZuV28lIdIVKQBIgwCdYgRU/d8UWr48G9adsXQDqpOZsE+2bLPY+tauCsNdSHLtxJ8R+cs6eXmRPXlTKt/OnKtKXEk/K4kKA+tPfvGxG3yi+URkHeQ/A2HJbbWybm3uAs5wlpY3iBoQkjSNIpotbV1tXkUtKYIUncAEcu9KTmCWTz6mxaJTCcxUjOke0Ej6CtD/BjTSczTzzYJ3S4QQNPZW+0A96atXTkk/npDlkjSZYFtdBlCUJSswZUtWmp6DpWx3iEpPzNhGxzKg/SNqrG6wG78yEYipSFEJAUpfmB5c9fQ1hWE4ilISqHm0SUlpSQVKTslXMjTatdov8JEV2UdRLUxnihi1R4j7iAmNAD5ldABSW/xI5jCixbMqLaFJzScrUZkmXFTKgQmMoHMzSQvhJy7/vH2kLkkvFQVmaUdSkpiY13Aj0pq4ZU5hwKbZSHUqgqJMEiNxvpNM7RTXF8+cV2VskSzcMsEsNBpAEJ3gAAnt2rpzUo4V8S2HFFDyfCUJ10j2POmy2uG3RLS0rB71WGvkSJ6TIe8J6Ar1QUkHURWQa7foYtpgpryTWTWOlJYEHadEUeOOPPsSSGkFx4jzHL5EzoMyufoKT8E4RuMXaauH15EJSUg5YnzTI6iTE9q6uKsANzfqK3pt2llKm1E+sADrO/anjgpxBtciCo+Erw/NyA5e1JNUFtFvUy5gaaBlNp1WnC9uhlDakSQmCrnUNiPBCkIm2dMAzlJJ/3FNiayFdNK1yF2k6V3BuDEJy2K0hClBesFDyA4By0zA6UtO4ra2twptJdtlpgl21XCB2LZlHY6Vbz1u2sHOgagiRodaVLP4WW6FulKpDoAykCBH8ZNTmiaQwx9P5lQr03w4nBw9x9mStTyxctoUJeabKHUA/ida5p3lSJjnWKV7fh27w+4X/dlKRrlcRMaGQT+lFLqPUViNJPzE2OGpvlTic/HPBdowyq4bztkKCfDkFJJ105gRS7hXDV04ELbUGkukpQVLyk5eR57U4/ELBfFvWLdpZzJbBWkDNlUToVEH5jA0G0TVg2vC7Y8MLSqWEgIMwFKUAVuRuVTIM+1borUFIEm9z16CZ51MNKtc+G5SP7y8EE/4iErWD6k1vtPhxauDI3iSSsn5SAP0JBNXEm2HMf6HvG1RWI8FWT/AO0tkEnmklJ/SmaanUxfPTcROCsQsghtYRcMJGUTOw77it1jxJaORMsq3KVap0/eqZR8O0tT9muXm0z+zcVnQOwjUD1mobG8MU2P73albe3jMgKA31IEGs1ELNtnyx/uUJWpm2Z0sWSgM4VnCjugzA/nXp0HVUwoAgaSPUjbSliywpaVFeGXaHhqSyVQv/sVB967G+MlIJRe262v30jT3HSlaTsD8pTqDbGTLCErEOZPE6K7DdOugNbvDCJSkhAHIbT19e9ebRtt9HiNKS6OZgE+hG4NbU242KI2jpQvdwBnriBJHWcN9gyXFhxJ8G4GoebIE/uuJ2UO+9cir8NkIvW0sqOgfbEsua84HlNSim05tCCZGx2ovbkW7LrjnyBJOUjMCToAUnQiYrJUNhpwThYwkKcWtxsC3kJaUIUlXVRI2GnOuPEOFnmlJcs1qbM6pCtD3Arzw3w819macKVtrWjMS26pMgqVEpPl27+1dzFpd25SGnC+gK/YvgJWQfyODf611AUyhzONY/FPLHH+IWoIfZ8ZI2UkcqYsE+JVrcQFgsrPJWn+1QjXFLZUpDhXbOJOVSHkkpP/AFgRB71wcUY1ZsDOtttxe7aRET+ZR3j1qhOIZ+6Uz5YkzcMjC4lpgSAQoEHntXl9CghSkkSEkg76gaae1Uvgn9o3ClXAWQmBlTrl1/ClPMgUwqvHGWFOOuuNlKVZp2k/KI6k8u1ZfibMEBzeKHBki4M6V3IQwi4VAU54i3OpXyBA7CIqe4GsC3aZiILqis+5/o1RWE4k+pwJSSsZgTm1TMzPb1q4ML+Ktp5WXYbKRBUJyTtoa0vxWOepjayMaY05joDXqvLFw04AW3EqBEiDJrYtEb1V18J5l54rNEVjehkuARtDzmSuRB1FZrykaiip8DaMB8DEX4XWDSw7cKcS7cLOYAxmQDrqJMKP6CB1p7jWqpxa9bac8W1QVOeKlpagiGnQRotP5InQ/i771aVotRabK/my6+tPR9aLUXA2t4TlRdDWG282kVkigKr1mpjAbCTmeIo1Go0P9fWvZ1oKaxZsYmtRkJivCVrcnM40ErGocb8jgI5yNJ9qicQ4aeSk/eG6biCFpGftMf8A2ApvKaxBFJrU9e5sekdTrGmcSp18IJzZ7J1Vu7+QzlUegOx9K1N8b3Nurw7+3UQP8RIgx16EVZ17hSXCSkJCuv4VHuP51BXC0+Zt5CkFP4FCUKHZXSktqUaDn3/eejTrB5yYWLa4TmtFIObVQKoUNyZHLnS7jj/265RZsufdgFVypOwAO09READma0cTcDsJaU/bOFhZIGUmEkK0OvKufARiVhbgoYQ40vzEhIWTMHzEGY7VhQp+E5OLHpGXIjmi2yoCUJhKEhCRM+VIgT/H3rbbvg6akx8saH66GoXDuP23UgOt+CoqgqT5mz2PNJ9aZ1NynMEjKBIWFAtkcyTvWeWyGx+84rAznxTFE29st10DIlOiD5go7AR6wKR+DeDl37v29wpabLhISUghUHXKNss+Xbaa2408cUvfsrB+4aygrE5EwfM4eSjySOutWZguGtssJabBCESlMnU9+mu/vVKoFGjr1+0lqORtOE4Kw7AWzkUjYtEgJPUa1w4xwM1cNhsuuATmhUZVKgwSYmmf7KJBG4ESd46HrWPAVyFdaigyMGL57DrK3tuALe3aKHGnVK+ZRKgEq7JIOw711jhyxUjRhMQJ8+sD1p6ctwdFJn+Xoa4Rhm2ZExoDAM+sb0gUCDcG9/OUpxAIsYtWWFttQu3WsdIUCn061I3XHLjITIDkmOgH9TXanBmAR5EpUJiCQNeZHrXO/aNqbWCMixEpgGD1HY1taj2zkwvTfcTmxT4iuWxl+1UprSFp1iam8F4us7wfcPAK3yKMK+h1rhusMSpJSVBSDEpWIH15Um4rwD4bhftGz4idQiRlVpsNf50Gv3QCLGZPDo2xlrATsQr0oqrMD4xBIZcK7V3YlXyk9D/rRSGdQcj3mDwjDYxfsuKxa3ATidu4pTZJSn5Qk/5kfjVp807QOQq1cG46sboDw3gk6eVent0rtxfCmLhOW5abdSPzjYDU+YagCqZ4swKxacbFi6ZcBIzGW5mAAoiIJkb+9VJWp/DUUjzU4/aKCmuZfKEE7a/1yryRHb2qg7PiK+tHfAfDg0kBGqo5KEaEfpTPY/Eu4A8r7Tsf4bstr/UEE+9UBk1YcfMEe14dmJF1/aWqD716SaQ7T4oLABurJbaTstAKk+sjSpuw+IFg98r+U9FU4U3fK581IPtmTlSNxaMM1ia8WzqXEy2oLHYia9nTtSwehG3lMbQIqNxa2UpIyrKddZCVD6EVJhVYImk1LZG86jaDeI2O8KO3IbRMsg5nQn51EfKkDYJMn6zXQm+8OEpSpIE6RliOQB0iAKcFCtN20lbag4kLTB8p59B21NTVKRIv+CWpxZ/9CV7iFsLjEVMONoDaGgsqSMrisw3kaGCedQGMcE3rKVi1cW40ROUGFEcwRMKpy4esPEvL1bzCkOAIaDalEpKQJOVQ0IAj61MeE2DCCWVnYKzRp6/wro51A3U4jhVpt0lf/Du9aSy4208EPuEfdOpGTQa6xqqZ5062uKXCAQptAIM6aoI6RuDS1xzweAA+0jK+tQGROrbp3zA/hVAn2qAwL4m3CFeG8W1IT5TIlQPXTU11WBOpfneMKBhfe8ty0xgLGqFJPtl+tdZuQI0OpA019/Sk/BeJkPLS0u4YCjybCgdRpqqBNNLLGpKTmSkBCSCDrzPrTdVsMPtIqlEAzsnMOorHhDoK0xzBg1sZfOgUIUduhpqsp2iChG08uMTyB9aj7tpqUgt5tQJyEkR/GpiaJ6fzrLrf2gtQiLSrRsmPEdmdsp83aIiK9uYeoAxKgNUpkIP1mBU5cJJSZkc65lq5bTt0PakVEtb7xwrN0lb8StqeUA7h91nAUAqEKzR+bKdR3kGinTEEZXWj1n6jn9KzXntg7+89SlVOgSIu8TK2nAzcNXGYFEBXmGbykkTqQk7UhM4Kt/FwwuFtMJ1iMoQgbaaCTy6mnHEPg8SJZYQ2rr46v/zXFhfwwxGxu1XFsGnApJBQpyPm3BkQYOsmrUpPUqG5IxbI/kSXn00XumMOG2/hlRGi16qV1GwSJ2SBGg0rVjtoypl1bzDS8iJBUgTv1EH9aYLLBn3AC414K4186VpntGtcXE3Cdy7aPNtJSVuBKR5gNOeppbULNYL8/wDMO0Uyb3i/w7g7Jt0Kb8RkrnVtZj1yqkGi/wCEGXzDiUK/9TRK/wD4pphwzhW5atmWwlOZCADKhvziuk8OXEzlT/3CjkEMSAfX+YztKXPeERBwNc2w/uN0SeTaiPNzgaDWu3DOObxgBN7bLGsZlyB2820+9OP9gPwPINDPzD+prc/Y3aULLaAVZfKnOACY68qsSvxarpJ1D+4Z/eRuKTG4I9pxWPGlo6E/ehCj+E8v9R3FTaEEgFJCgRIIOkVXLPwdW+6HH0lnMTn8NxBjTl5eZnvUs98L7pH/AJa/WkDQJcSCPcpMfpTFZNiCD42uImoEU2DAxxMg60JpWwqzxhk5XUMvoHMOASOsEaU229q4pPmRkV0zAj9K1Upnobj86RBIM5zuTpPWNfrWt1oKBCtvSf0ru+wL6D61g4es7gdDrS2Fxa02GB3MqjjTHnLp1qyZltIUgqWTEqVsnTY5STHOnzDeFbdhKJaQ46EjMspAJj/iorirgZ93wfBSFFL2cqzAEJiJE7nQe1N7dk4UpzAZsoCtedY5WrJHyj6tVbBUMW8a4Es7qSpsNuclp3B9qUn+DMSsXAu0uFPNkkxO3qD81WoLFfb60CxXy09DTFFSme7t4HMWKljkypW/iTiDEpurQkyNQgxHqJFeHPi+4VQbVCehVmSR9R+tW/8AZV9B7xXPeYCh4EOtNrB6gT7HcVsOEyaQ9RvDmLFfAuPLW5SAHkJdjVCjEct9QamHlE6KUQD8qknQnoSKXcc+DyVibdaUHcJcQkweywM0djUNacG4wwSkIZcaOhyu5FeoJ2PqDXLaxcXHlNK1M7mPDbap07zqT7R0oUiRr25xqKVbbh/GWiYCH2/yPOJDg/606GO/0qetcEuVgFxgoVuU+KhQnfRW8TU7Coota/hG/wDX/VIbi3iJthKlZ5UhpWiRzWoJEE6SNyKKi+KOAMRvXkgMoaZkA/fJMifmI6iTRTlvS7oH0vKVqUgLBhLmiiKzRVE8OYiiKzRRCYis0UUQmIois0UQmIois0UQmIois0UQmIrNFFEJiKIrNFEIUUUUQhWIrNFEJiKIrNFEJiKIrNFEIRRRRRCFFFFEIUUUUQhRRRRCFFFFEIUUUUQhRRRRCFFFFEIUUUUQhRRRRCFFFFEIUUUUQhRRRRCFFFFEJ//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t2.gstatic.com/images?q=tbn:ANd9GcTDe1toH4rwbSmybf5SrRuhMW6qtsavMEoIxkzb2_jGBGq28UDf8w"/>
          <p:cNvPicPr>
            <a:picLocks noChangeAspect="1" noChangeArrowheads="1"/>
          </p:cNvPicPr>
          <p:nvPr/>
        </p:nvPicPr>
        <p:blipFill>
          <a:blip r:embed="rId3" cstate="print"/>
          <a:srcRect/>
          <a:stretch>
            <a:fillRect/>
          </a:stretch>
        </p:blipFill>
        <p:spPr bwMode="auto">
          <a:xfrm>
            <a:off x="2438400" y="1905000"/>
            <a:ext cx="4110478" cy="3067051"/>
          </a:xfrm>
          <a:prstGeom prst="rect">
            <a:avLst/>
          </a:prstGeom>
          <a:noFill/>
        </p:spPr>
      </p:pic>
      <p:sp>
        <p:nvSpPr>
          <p:cNvPr id="9" name="TextBox 8"/>
          <p:cNvSpPr txBox="1"/>
          <p:nvPr/>
        </p:nvSpPr>
        <p:spPr>
          <a:xfrm>
            <a:off x="2667000" y="990600"/>
            <a:ext cx="3886200" cy="369332"/>
          </a:xfrm>
          <a:prstGeom prst="rect">
            <a:avLst/>
          </a:prstGeom>
          <a:noFill/>
        </p:spPr>
        <p:txBody>
          <a:bodyPr wrap="square" rtlCol="0">
            <a:spAutoFit/>
          </a:bodyPr>
          <a:lstStyle/>
          <a:p>
            <a:r>
              <a:rPr lang="en-US" dirty="0" smtClean="0"/>
              <a:t>                        Cork Slide</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252728"/>
          </a:xfrm>
        </p:spPr>
        <p:txBody>
          <a:bodyPr>
            <a:normAutofit fontScale="90000"/>
          </a:bodyPr>
          <a:lstStyle/>
          <a:p>
            <a:r>
              <a:rPr lang="en-US" dirty="0" smtClean="0"/>
              <a:t>Benefits of being Multi-cellular</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dirty="0" smtClean="0">
                <a:solidFill>
                  <a:srgbClr val="FF0000"/>
                </a:solidFill>
              </a:rPr>
              <a:t>Larger size</a:t>
            </a:r>
          </a:p>
          <a:p>
            <a:pPr>
              <a:buFont typeface="Wingdings" pitchFamily="2" charset="2"/>
              <a:buChar char="ü"/>
            </a:pPr>
            <a:endParaRPr lang="en-US" dirty="0" smtClean="0"/>
          </a:p>
          <a:p>
            <a:pPr>
              <a:buFont typeface="Wingdings" pitchFamily="2" charset="2"/>
              <a:buChar char="ü"/>
            </a:pPr>
            <a:r>
              <a:rPr lang="en-US" dirty="0" smtClean="0">
                <a:solidFill>
                  <a:srgbClr val="FF0000"/>
                </a:solidFill>
              </a:rPr>
              <a:t>Longer Life</a:t>
            </a:r>
            <a:r>
              <a:rPr lang="en-US" dirty="0" smtClean="0"/>
              <a:t>-It is not limited to the life span of any single cell.</a:t>
            </a:r>
          </a:p>
          <a:p>
            <a:pPr>
              <a:buFont typeface="Wingdings" pitchFamily="2" charset="2"/>
              <a:buChar char="ü"/>
            </a:pPr>
            <a:endParaRPr lang="en-US" dirty="0" smtClean="0"/>
          </a:p>
          <a:p>
            <a:pPr>
              <a:buFont typeface="Wingdings" pitchFamily="2" charset="2"/>
              <a:buChar char="ü"/>
            </a:pPr>
            <a:r>
              <a:rPr lang="en-US" dirty="0" smtClean="0">
                <a:solidFill>
                  <a:srgbClr val="FF0000"/>
                </a:solidFill>
              </a:rPr>
              <a:t>Specialization</a:t>
            </a:r>
            <a:r>
              <a:rPr lang="en-US" dirty="0" smtClean="0"/>
              <a:t>-each type of cell has a particular job.  This makes the organism more efficient.</a:t>
            </a:r>
          </a:p>
          <a:p>
            <a:pPr>
              <a:buFont typeface="Wingdings" pitchFamily="2" charset="2"/>
              <a:buChar char="ü"/>
            </a:pPr>
            <a:endParaRPr lang="en-US" dirty="0" smtClean="0"/>
          </a:p>
          <a:p>
            <a:pPr>
              <a:buFont typeface="Wingdings" pitchFamily="2" charset="2"/>
              <a:buChar char="ü"/>
            </a:pPr>
            <a:r>
              <a:rPr lang="en-US" dirty="0" err="1" smtClean="0"/>
              <a:t>ie</a:t>
            </a:r>
            <a:r>
              <a:rPr lang="en-US" dirty="0" smtClean="0"/>
              <a:t>.  cardiac muscle</a:t>
            </a:r>
          </a:p>
          <a:p>
            <a:pPr>
              <a:buFont typeface="Wingdings" pitchFamily="2" charset="2"/>
              <a:buChar char="ü"/>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A group of cells that work together to perform a specific job.  </a:t>
            </a:r>
          </a:p>
          <a:p>
            <a:endParaRPr lang="en-US" dirty="0" smtClean="0"/>
          </a:p>
          <a:p>
            <a:r>
              <a:rPr lang="en-US" dirty="0" smtClean="0"/>
              <a:t>Animals have 4 basic types of tissue:</a:t>
            </a:r>
          </a:p>
          <a:p>
            <a:pPr>
              <a:buNone/>
            </a:pPr>
            <a:r>
              <a:rPr lang="en-US" dirty="0" smtClean="0"/>
              <a:t>    nerve, muscle, connective, and protective.</a:t>
            </a:r>
          </a:p>
          <a:p>
            <a:pPr>
              <a:buNone/>
            </a:pPr>
            <a:endParaRPr lang="en-US" dirty="0" smtClean="0"/>
          </a:p>
          <a:p>
            <a:r>
              <a:rPr lang="en-US" dirty="0" smtClean="0"/>
              <a:t>Plants have 3 basic types of tissue:</a:t>
            </a:r>
          </a:p>
          <a:p>
            <a:pPr>
              <a:buNone/>
            </a:pPr>
            <a:r>
              <a:rPr lang="en-US" dirty="0" smtClean="0"/>
              <a:t>     </a:t>
            </a:r>
            <a:r>
              <a:rPr lang="en-US" dirty="0" smtClean="0">
                <a:solidFill>
                  <a:srgbClr val="FF0000"/>
                </a:solidFill>
              </a:rPr>
              <a:t>transport </a:t>
            </a:r>
            <a:r>
              <a:rPr lang="en-US" dirty="0" smtClean="0"/>
              <a:t>(moves water and nutrients), </a:t>
            </a:r>
            <a:r>
              <a:rPr lang="en-US" dirty="0" smtClean="0">
                <a:solidFill>
                  <a:srgbClr val="FF0000"/>
                </a:solidFill>
              </a:rPr>
              <a:t>protective </a:t>
            </a:r>
            <a:r>
              <a:rPr lang="en-US" dirty="0" smtClean="0"/>
              <a:t>(covers), and </a:t>
            </a:r>
            <a:r>
              <a:rPr lang="en-US" dirty="0" smtClean="0">
                <a:solidFill>
                  <a:srgbClr val="FF0000"/>
                </a:solidFill>
              </a:rPr>
              <a:t>ground</a:t>
            </a:r>
            <a:r>
              <a:rPr lang="en-US" dirty="0" smtClean="0"/>
              <a:t> (</a:t>
            </a:r>
            <a:r>
              <a:rPr lang="en-US" dirty="0" err="1" smtClean="0"/>
              <a:t>photsynthesis</a:t>
            </a:r>
            <a:r>
              <a:rPr lang="en-US" dirty="0" smtClean="0"/>
              <a:t> takes place here).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issue 2.jpg"/>
          <p:cNvPicPr>
            <a:picLocks noChangeAspect="1"/>
          </p:cNvPicPr>
          <p:nvPr/>
        </p:nvPicPr>
        <p:blipFill>
          <a:blip r:embed="rId3" cstate="print"/>
          <a:stretch>
            <a:fillRect/>
          </a:stretch>
        </p:blipFill>
        <p:spPr>
          <a:xfrm>
            <a:off x="1371600" y="838200"/>
            <a:ext cx="6477000" cy="518160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 structure that is made up of two or more tissues working together to perform a specific function</a:t>
            </a:r>
          </a:p>
          <a:p>
            <a:endParaRPr lang="en-US" dirty="0" smtClean="0"/>
          </a:p>
          <a:p>
            <a:r>
              <a:rPr lang="en-US" dirty="0" smtClean="0"/>
              <a:t>Your heart is an example.  It is made of cardiac muscle but also has nerve tissue and blood vessels that work together.</a:t>
            </a:r>
          </a:p>
          <a:p>
            <a:endParaRPr lang="en-US" dirty="0" smtClean="0"/>
          </a:p>
          <a:p>
            <a:endParaRPr lang="en-US" dirty="0"/>
          </a:p>
        </p:txBody>
      </p:sp>
      <p:pic>
        <p:nvPicPr>
          <p:cNvPr id="4" name="Picture 3" descr="lung.jpg"/>
          <p:cNvPicPr>
            <a:picLocks noChangeAspect="1"/>
          </p:cNvPicPr>
          <p:nvPr/>
        </p:nvPicPr>
        <p:blipFill>
          <a:blip r:embed="rId3" cstate="print"/>
          <a:srcRect t="13158" b="21052"/>
          <a:stretch>
            <a:fillRect/>
          </a:stretch>
        </p:blipFill>
        <p:spPr>
          <a:xfrm>
            <a:off x="6248400" y="0"/>
            <a:ext cx="2895600" cy="1905000"/>
          </a:xfrm>
          <a:prstGeom prst="rect">
            <a:avLst/>
          </a:prstGeom>
        </p:spPr>
      </p:pic>
      <p:pic>
        <p:nvPicPr>
          <p:cNvPr id="5" name="Picture 4" descr="heart.jpg"/>
          <p:cNvPicPr>
            <a:picLocks noChangeAspect="1"/>
          </p:cNvPicPr>
          <p:nvPr/>
        </p:nvPicPr>
        <p:blipFill>
          <a:blip r:embed="rId4" cstate="print"/>
          <a:stretch>
            <a:fillRect/>
          </a:stretch>
        </p:blipFill>
        <p:spPr>
          <a:xfrm>
            <a:off x="6705600" y="4907280"/>
            <a:ext cx="2438400" cy="1950720"/>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Stomach</a:t>
            </a:r>
            <a:endParaRPr lang="en-US" dirty="0"/>
          </a:p>
        </p:txBody>
      </p:sp>
      <p:sp>
        <p:nvSpPr>
          <p:cNvPr id="3" name="Content Placeholder 2"/>
          <p:cNvSpPr>
            <a:spLocks noGrp="1"/>
          </p:cNvSpPr>
          <p:nvPr>
            <p:ph idx="1"/>
          </p:nvPr>
        </p:nvSpPr>
        <p:spPr/>
        <p:txBody>
          <a:bodyPr>
            <a:normAutofit lnSpcReduction="10000"/>
          </a:bodyPr>
          <a:lstStyle/>
          <a:p>
            <a:r>
              <a:rPr lang="en-US" dirty="0" smtClean="0"/>
              <a:t>An organ that has several different types of tissue.</a:t>
            </a:r>
          </a:p>
          <a:p>
            <a:endParaRPr lang="en-US" dirty="0" smtClean="0"/>
          </a:p>
          <a:p>
            <a:pPr lvl="1"/>
            <a:r>
              <a:rPr lang="en-US" dirty="0" smtClean="0"/>
              <a:t>Muscle tissue makes food move in and through the stomach.</a:t>
            </a:r>
          </a:p>
          <a:p>
            <a:pPr lvl="1"/>
            <a:r>
              <a:rPr lang="en-US" dirty="0" smtClean="0"/>
              <a:t>Special tissues make chemicals that help digest your food. </a:t>
            </a:r>
          </a:p>
          <a:p>
            <a:pPr lvl="1"/>
            <a:r>
              <a:rPr lang="en-US" dirty="0" smtClean="0"/>
              <a:t>Connective tissue holds the stomach together.</a:t>
            </a:r>
          </a:p>
          <a:p>
            <a:pPr lvl="1"/>
            <a:r>
              <a:rPr lang="en-US" dirty="0" smtClean="0"/>
              <a:t>Nervous tissue carries messages back and forth between the stomach and the brain.</a:t>
            </a:r>
          </a:p>
          <a:p>
            <a:pPr lvl="1"/>
            <a:endParaRPr lang="en-US" dirty="0" smtClean="0"/>
          </a:p>
          <a:p>
            <a:pPr lvl="1">
              <a:buNone/>
            </a:pPr>
            <a:endParaRPr lang="en-US" dirty="0" smtClean="0"/>
          </a:p>
        </p:txBody>
      </p:sp>
      <p:pic>
        <p:nvPicPr>
          <p:cNvPr id="4" name="Picture 3" descr="stomach-picture.jpg"/>
          <p:cNvPicPr>
            <a:picLocks noChangeAspect="1"/>
          </p:cNvPicPr>
          <p:nvPr/>
        </p:nvPicPr>
        <p:blipFill>
          <a:blip r:embed="rId3" cstate="print"/>
          <a:srcRect l="-741" b="11111"/>
          <a:stretch>
            <a:fillRect/>
          </a:stretch>
        </p:blipFill>
        <p:spPr>
          <a:xfrm>
            <a:off x="6553200" y="0"/>
            <a:ext cx="2590800" cy="1828800"/>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Plants</a:t>
            </a:r>
            <a:endParaRPr lang="en-US" dirty="0"/>
          </a:p>
        </p:txBody>
      </p:sp>
      <p:sp>
        <p:nvSpPr>
          <p:cNvPr id="5" name="Content Placeholder 4"/>
          <p:cNvSpPr>
            <a:spLocks noGrp="1"/>
          </p:cNvSpPr>
          <p:nvPr>
            <p:ph idx="1"/>
          </p:nvPr>
        </p:nvSpPr>
        <p:spPr/>
        <p:txBody>
          <a:bodyPr/>
          <a:lstStyle/>
          <a:p>
            <a:r>
              <a:rPr lang="en-US" dirty="0" smtClean="0"/>
              <a:t>Also have different kinds of tissue that work together as organs.</a:t>
            </a:r>
          </a:p>
          <a:p>
            <a:r>
              <a:rPr lang="en-US" dirty="0" smtClean="0"/>
              <a:t>A leaf is a plant organ that contains tissue that traps light energy to make food.</a:t>
            </a:r>
          </a:p>
          <a:p>
            <a:endParaRPr lang="en-US" dirty="0" smtClean="0"/>
          </a:p>
          <a:p>
            <a:r>
              <a:rPr lang="en-US" dirty="0" smtClean="0"/>
              <a:t>Other organs of a plant are stems and roots.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synthesis.jpg"/>
          <p:cNvPicPr>
            <a:picLocks noChangeAspect="1"/>
          </p:cNvPicPr>
          <p:nvPr/>
        </p:nvPicPr>
        <p:blipFill>
          <a:blip r:embed="rId3" cstate="print"/>
          <a:stretch>
            <a:fillRect/>
          </a:stretch>
        </p:blipFill>
        <p:spPr>
          <a:xfrm>
            <a:off x="304800" y="457200"/>
            <a:ext cx="8715462" cy="571500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 System	</a:t>
            </a:r>
            <a:endParaRPr lang="en-US" dirty="0"/>
          </a:p>
        </p:txBody>
      </p:sp>
      <p:sp>
        <p:nvSpPr>
          <p:cNvPr id="3" name="Content Placeholder 2"/>
          <p:cNvSpPr>
            <a:spLocks noGrp="1"/>
          </p:cNvSpPr>
          <p:nvPr>
            <p:ph idx="1"/>
          </p:nvPr>
        </p:nvSpPr>
        <p:spPr/>
        <p:txBody>
          <a:bodyPr>
            <a:normAutofit lnSpcReduction="10000"/>
          </a:bodyPr>
          <a:lstStyle/>
          <a:p>
            <a:r>
              <a:rPr lang="en-US" dirty="0" smtClean="0"/>
              <a:t>A group of organs working together to perform a particular function.</a:t>
            </a:r>
          </a:p>
          <a:p>
            <a:endParaRPr lang="en-US" dirty="0" smtClean="0"/>
          </a:p>
          <a:p>
            <a:r>
              <a:rPr lang="en-US" dirty="0" smtClean="0"/>
              <a:t>Examples of organ systems:</a:t>
            </a:r>
          </a:p>
          <a:p>
            <a:pPr>
              <a:buNone/>
            </a:pPr>
            <a:r>
              <a:rPr lang="en-US" dirty="0" smtClean="0"/>
              <a:t>	1.  Digestive System:  includes the stomach    </a:t>
            </a:r>
          </a:p>
          <a:p>
            <a:pPr>
              <a:buNone/>
            </a:pPr>
            <a:r>
              <a:rPr lang="en-US" dirty="0" smtClean="0"/>
              <a:t>          and intestines.  It breaks down food which </a:t>
            </a:r>
          </a:p>
          <a:p>
            <a:pPr>
              <a:buNone/>
            </a:pPr>
            <a:r>
              <a:rPr lang="en-US" dirty="0" smtClean="0"/>
              <a:t>          acts as fuel for our body.</a:t>
            </a:r>
          </a:p>
          <a:p>
            <a:pPr>
              <a:buNone/>
            </a:pPr>
            <a:r>
              <a:rPr lang="en-US" dirty="0" smtClean="0"/>
              <a:t>     2.  Respiratory System</a:t>
            </a:r>
          </a:p>
          <a:p>
            <a:pPr>
              <a:buNone/>
            </a:pPr>
            <a:r>
              <a:rPr lang="en-US" dirty="0" smtClean="0"/>
              <a:t>     3.  Circulatory System</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Anything that can perform life processes by itself.</a:t>
            </a:r>
          </a:p>
          <a:p>
            <a:endParaRPr lang="en-US" dirty="0" smtClean="0"/>
          </a:p>
          <a:p>
            <a:r>
              <a:rPr lang="en-US" b="1" dirty="0" smtClean="0"/>
              <a:t>unicellular organism</a:t>
            </a:r>
            <a:r>
              <a:rPr lang="en-US" dirty="0" smtClean="0"/>
              <a:t>-an organism made of a single cell like bacteria, </a:t>
            </a:r>
            <a:r>
              <a:rPr lang="en-US" dirty="0" err="1" smtClean="0"/>
              <a:t>protists</a:t>
            </a:r>
            <a:r>
              <a:rPr lang="en-US" dirty="0" smtClean="0"/>
              <a:t>, and some fungi</a:t>
            </a:r>
          </a:p>
          <a:p>
            <a:pPr>
              <a:buNone/>
            </a:pPr>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45719"/>
          </a:xfrm>
        </p:spPr>
        <p:txBody>
          <a:bodyPr/>
          <a:lstStyle/>
          <a:p>
            <a:r>
              <a:rPr lang="en-US" sz="3200" dirty="0" smtClean="0"/>
              <a:t>Structure and Function Relationship</a:t>
            </a:r>
            <a:endParaRPr lang="en-US" sz="3200" dirty="0"/>
          </a:p>
        </p:txBody>
      </p:sp>
      <p:sp>
        <p:nvSpPr>
          <p:cNvPr id="4" name="Text Placeholder 3"/>
          <p:cNvSpPr>
            <a:spLocks noGrp="1"/>
          </p:cNvSpPr>
          <p:nvPr>
            <p:ph type="body" idx="1"/>
          </p:nvPr>
        </p:nvSpPr>
        <p:spPr/>
        <p:txBody>
          <a:bodyPr/>
          <a:lstStyle/>
          <a:p>
            <a:r>
              <a:rPr lang="en-US" dirty="0" smtClean="0"/>
              <a:t>               Structure</a:t>
            </a:r>
          </a:p>
          <a:p>
            <a:endParaRPr lang="en-US" dirty="0"/>
          </a:p>
        </p:txBody>
      </p:sp>
      <p:sp>
        <p:nvSpPr>
          <p:cNvPr id="5" name="Text Placeholder 4"/>
          <p:cNvSpPr>
            <a:spLocks noGrp="1"/>
          </p:cNvSpPr>
          <p:nvPr>
            <p:ph type="body" sz="half" idx="3"/>
          </p:nvPr>
        </p:nvSpPr>
        <p:spPr>
          <a:xfrm>
            <a:off x="4572000" y="1600200"/>
            <a:ext cx="4041775" cy="639762"/>
          </a:xfrm>
        </p:spPr>
        <p:txBody>
          <a:bodyPr/>
          <a:lstStyle/>
          <a:p>
            <a:r>
              <a:rPr lang="en-US" dirty="0" smtClean="0"/>
              <a:t>                   Function</a:t>
            </a:r>
            <a:endParaRPr lang="en-US" dirty="0"/>
          </a:p>
        </p:txBody>
      </p:sp>
      <p:sp>
        <p:nvSpPr>
          <p:cNvPr id="3" name="Content Placeholder 2"/>
          <p:cNvSpPr>
            <a:spLocks noGrp="1"/>
          </p:cNvSpPr>
          <p:nvPr>
            <p:ph sz="quarter" idx="2"/>
          </p:nvPr>
        </p:nvSpPr>
        <p:spPr/>
        <p:txBody>
          <a:bodyPr>
            <a:normAutofit/>
          </a:bodyPr>
          <a:lstStyle/>
          <a:p>
            <a:r>
              <a:rPr lang="en-US" dirty="0" smtClean="0"/>
              <a:t>It is the arrangement of parts in an organism.</a:t>
            </a:r>
          </a:p>
          <a:p>
            <a:endParaRPr lang="en-US" dirty="0" smtClean="0"/>
          </a:p>
          <a:p>
            <a:r>
              <a:rPr lang="en-US" dirty="0" smtClean="0"/>
              <a:t>For example, the structure of the lungs is a large spongy sac.  There are </a:t>
            </a:r>
          </a:p>
          <a:p>
            <a:pPr>
              <a:buNone/>
            </a:pPr>
            <a:r>
              <a:rPr lang="en-US" dirty="0" smtClean="0"/>
              <a:t>      millions of tiny air sacs called </a:t>
            </a:r>
            <a:r>
              <a:rPr lang="en-US" b="1" dirty="0" smtClean="0"/>
              <a:t>alveoli</a:t>
            </a:r>
            <a:r>
              <a:rPr lang="en-US" dirty="0" smtClean="0"/>
              <a:t>.  </a:t>
            </a:r>
            <a:endParaRPr lang="en-US" dirty="0"/>
          </a:p>
        </p:txBody>
      </p:sp>
      <p:sp>
        <p:nvSpPr>
          <p:cNvPr id="6" name="Content Placeholder 5"/>
          <p:cNvSpPr>
            <a:spLocks noGrp="1"/>
          </p:cNvSpPr>
          <p:nvPr>
            <p:ph sz="quarter" idx="4"/>
          </p:nvPr>
        </p:nvSpPr>
        <p:spPr/>
        <p:txBody>
          <a:bodyPr/>
          <a:lstStyle/>
          <a:p>
            <a:r>
              <a:rPr lang="en-US" dirty="0" smtClean="0"/>
              <a:t>Is the  job the part does.</a:t>
            </a:r>
          </a:p>
          <a:p>
            <a:endParaRPr lang="en-US" dirty="0" smtClean="0"/>
          </a:p>
          <a:p>
            <a:endParaRPr lang="en-US" dirty="0" smtClean="0"/>
          </a:p>
          <a:p>
            <a:r>
              <a:rPr lang="en-US" dirty="0" smtClean="0"/>
              <a:t>For example, the alveoli is  responsible for the exchange of gases.</a:t>
            </a:r>
          </a:p>
          <a:p>
            <a:pPr>
              <a:buNone/>
            </a:pPr>
            <a:r>
              <a:rPr lang="en-US" dirty="0" smtClean="0"/>
              <a:t>      The alveoli and blood vessels bring oxygen to the body and gets rid of CO2</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Anton van Leeuwenhoek</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Dutch merchant who made his own microscope.</a:t>
            </a:r>
          </a:p>
          <a:p>
            <a:r>
              <a:rPr lang="en-US" dirty="0" smtClean="0"/>
              <a:t>He looked at pond scum.</a:t>
            </a:r>
          </a:p>
          <a:p>
            <a:r>
              <a:rPr lang="en-US" dirty="0" smtClean="0"/>
              <a:t>He saw small organisms in the water, and called them animalcules (little animals).</a:t>
            </a:r>
          </a:p>
          <a:p>
            <a:r>
              <a:rPr lang="en-US" dirty="0" smtClean="0"/>
              <a:t>Today, we call them:</a:t>
            </a:r>
          </a:p>
          <a:p>
            <a:pPr>
              <a:buNone/>
            </a:pPr>
            <a:r>
              <a:rPr lang="en-US" dirty="0" smtClean="0"/>
              <a:t>		</a:t>
            </a:r>
            <a:r>
              <a:rPr lang="en-US" b="1" dirty="0" err="1" smtClean="0"/>
              <a:t>protists</a:t>
            </a:r>
            <a:r>
              <a:rPr lang="en-US" dirty="0" smtClean="0"/>
              <a:t>-single-celled organisms</a:t>
            </a:r>
          </a:p>
          <a:p>
            <a:pPr>
              <a:buNone/>
            </a:pPr>
            <a:endParaRPr lang="en-US" dirty="0" smtClean="0"/>
          </a:p>
          <a:p>
            <a:pPr>
              <a:buNone/>
            </a:pPr>
            <a:r>
              <a:rPr lang="en-US" dirty="0" smtClean="0"/>
              <a:t>Look at figure 2:  </a:t>
            </a:r>
            <a:r>
              <a:rPr lang="en-US" dirty="0" err="1" smtClean="0"/>
              <a:t>protists</a:t>
            </a:r>
            <a:r>
              <a:rPr lang="en-US" dirty="0" smtClean="0"/>
              <a:t> in pond scum</a:t>
            </a:r>
          </a:p>
          <a:p>
            <a:pPr>
              <a:buNone/>
            </a:pPr>
            <a:endParaRPr lang="en-US" dirty="0" smtClean="0"/>
          </a:p>
          <a:p>
            <a:pPr>
              <a:buFont typeface="Wingdings" pitchFamily="2" charset="2"/>
              <a:buChar char="Ø"/>
            </a:pPr>
            <a:r>
              <a:rPr lang="en-US" dirty="0" smtClean="0"/>
              <a:t>He also looked at animal blood and noticed differences between different kinds of animals </a:t>
            </a:r>
          </a:p>
          <a:p>
            <a:pPr>
              <a:buNone/>
            </a:pPr>
            <a:r>
              <a:rPr lang="en-US" dirty="0" smtClean="0"/>
              <a:t>		fish &amp; frogs		oval</a:t>
            </a:r>
          </a:p>
          <a:p>
            <a:pPr>
              <a:buNone/>
            </a:pPr>
            <a:r>
              <a:rPr lang="en-US" dirty="0" smtClean="0"/>
              <a:t>		humans &amp; dogs		round and flat</a:t>
            </a:r>
          </a:p>
          <a:p>
            <a:pPr>
              <a:buNone/>
            </a:pPr>
            <a:endParaRPr lang="en-US" dirty="0" smtClean="0"/>
          </a:p>
          <a:p>
            <a:pPr>
              <a:buFont typeface="Wingdings" pitchFamily="2" charset="2"/>
              <a:buChar char="Ø"/>
            </a:pPr>
            <a:r>
              <a:rPr lang="en-US" dirty="0" smtClean="0"/>
              <a:t>He was the 1</a:t>
            </a:r>
            <a:r>
              <a:rPr lang="en-US" baseline="30000" dirty="0" smtClean="0"/>
              <a:t>st</a:t>
            </a:r>
            <a:r>
              <a:rPr lang="en-US" dirty="0" smtClean="0"/>
              <a:t> person to see bacteria.</a:t>
            </a:r>
          </a:p>
          <a:p>
            <a:pPr>
              <a:buFont typeface="Wingdings" pitchFamily="2" charset="2"/>
              <a:buChar char="Ø"/>
            </a:pPr>
            <a:r>
              <a:rPr lang="en-US" dirty="0" smtClean="0"/>
              <a:t>He also discovered that yeast which make bread rise is a single-celled organism.</a:t>
            </a:r>
          </a:p>
          <a:p>
            <a:pPr>
              <a:buNone/>
            </a:pPr>
            <a:endParaRPr lang="en-US" dirty="0" smtClean="0"/>
          </a:p>
          <a:p>
            <a:pPr>
              <a:buNone/>
            </a:pPr>
            <a:endParaRPr lang="en-US" dirty="0" smtClean="0"/>
          </a:p>
        </p:txBody>
      </p:sp>
      <p:sp>
        <p:nvSpPr>
          <p:cNvPr id="4" name="Right Arrow 3"/>
          <p:cNvSpPr/>
          <p:nvPr/>
        </p:nvSpPr>
        <p:spPr>
          <a:xfrm>
            <a:off x="3429000" y="48768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429000" y="51816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pPr>
              <a:buFont typeface="Arial" pitchFamily="34" charset="0"/>
              <a:buChar char="•"/>
            </a:pPr>
            <a:endParaRPr lang="en-US" sz="2000" dirty="0"/>
          </a:p>
        </p:txBody>
      </p:sp>
      <p:sp>
        <p:nvSpPr>
          <p:cNvPr id="3" name="Content Placeholder 2"/>
          <p:cNvSpPr>
            <a:spLocks noGrp="1"/>
          </p:cNvSpPr>
          <p:nvPr>
            <p:ph idx="1"/>
          </p:nvPr>
        </p:nvSpPr>
        <p:spPr>
          <a:xfrm>
            <a:off x="914400" y="1783560"/>
            <a:ext cx="7772400" cy="4572000"/>
          </a:xfrm>
        </p:spPr>
        <p:txBody>
          <a:bodyPr>
            <a:normAutofit/>
          </a:bodyPr>
          <a:lstStyle/>
          <a:p>
            <a:r>
              <a:rPr lang="en-US" sz="2000" dirty="0" smtClean="0">
                <a:hlinkClick r:id="rId3"/>
              </a:rPr>
              <a:t>http://members.enchantedlearning.com/subjects/anatomy/lungs/label/labelanswers.shtml</a:t>
            </a:r>
            <a:endParaRPr lang="en-US" sz="2000" dirty="0" smtClean="0"/>
          </a:p>
          <a:p>
            <a:endParaRPr lang="en-US" sz="2000" dirty="0" smtClean="0"/>
          </a:p>
          <a:p>
            <a:r>
              <a:rPr lang="en-US" sz="2000" dirty="0" smtClean="0">
                <a:hlinkClick r:id="rId4"/>
              </a:rPr>
              <a:t>http://www.bishopstopford.com/faculties/science/arthur/Heart </a:t>
            </a:r>
            <a:r>
              <a:rPr lang="en-US" sz="2000" dirty="0" err="1" smtClean="0">
                <a:hlinkClick r:id="rId4"/>
              </a:rPr>
              <a:t>drag&amp;drop.swf</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hlinkClick r:id="rId3"/>
              </a:rPr>
              <a:t>Identifying organisms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a:xfrm>
            <a:off x="304800" y="2667000"/>
            <a:ext cx="8503920" cy="4191000"/>
          </a:xfrm>
        </p:spPr>
        <p:txBody>
          <a:bodyPr>
            <a:normAutofit fontScale="25000" lnSpcReduction="20000"/>
          </a:bodyPr>
          <a:lstStyle/>
          <a:p>
            <a:pPr>
              <a:buNone/>
            </a:pPr>
            <a:r>
              <a:rPr lang="en-US" sz="3400" dirty="0" smtClean="0">
                <a:solidFill>
                  <a:srgbClr val="C00000"/>
                </a:solidFill>
              </a:rPr>
              <a:t>	</a:t>
            </a:r>
          </a:p>
          <a:p>
            <a:pPr>
              <a:buNone/>
            </a:pPr>
            <a:r>
              <a:rPr lang="en-US" sz="3400" dirty="0" smtClean="0">
                <a:solidFill>
                  <a:srgbClr val="C00000"/>
                </a:solidFill>
              </a:rPr>
              <a:t>	</a:t>
            </a:r>
            <a:r>
              <a:rPr lang="en-US" sz="8000" b="1" dirty="0" smtClean="0">
                <a:solidFill>
                  <a:srgbClr val="C00000"/>
                </a:solidFill>
              </a:rPr>
              <a:t>  </a:t>
            </a:r>
            <a:r>
              <a:rPr lang="en-US" sz="10400" b="1" dirty="0" smtClean="0">
                <a:solidFill>
                  <a:srgbClr val="C00000"/>
                </a:solidFill>
              </a:rPr>
              <a:t>Theodor Schwann</a:t>
            </a:r>
          </a:p>
          <a:p>
            <a:pPr>
              <a:buFont typeface="Arial" pitchFamily="34" charset="0"/>
              <a:buChar char="•"/>
            </a:pPr>
            <a:r>
              <a:rPr lang="en-US" sz="10400" dirty="0" smtClean="0"/>
              <a:t>Concluded that all animal tissues were made of cells.</a:t>
            </a:r>
          </a:p>
          <a:p>
            <a:pPr>
              <a:buFont typeface="Arial" pitchFamily="34" charset="0"/>
              <a:buChar char="•"/>
            </a:pPr>
            <a:endParaRPr lang="en-US" sz="10400" dirty="0" smtClean="0"/>
          </a:p>
          <a:p>
            <a:pPr>
              <a:buFont typeface="Arial" pitchFamily="34" charset="0"/>
              <a:buChar char="•"/>
            </a:pPr>
            <a:r>
              <a:rPr lang="en-US" sz="10400" dirty="0" smtClean="0"/>
              <a:t>He wrote the first two parts of what is now known as the     </a:t>
            </a:r>
          </a:p>
          <a:p>
            <a:pPr>
              <a:buNone/>
            </a:pPr>
            <a:r>
              <a:rPr lang="en-US" sz="10400" b="1" dirty="0" smtClean="0">
                <a:solidFill>
                  <a:srgbClr val="FF0000"/>
                </a:solidFill>
              </a:rPr>
              <a:t>     Cell Theory</a:t>
            </a:r>
            <a:r>
              <a:rPr lang="en-US" sz="10400" dirty="0" smtClean="0"/>
              <a:t>:</a:t>
            </a:r>
          </a:p>
          <a:p>
            <a:pPr>
              <a:buNone/>
            </a:pPr>
            <a:endParaRPr lang="en-US" sz="3800" dirty="0" smtClean="0"/>
          </a:p>
          <a:p>
            <a:pPr marL="742950" indent="-742950">
              <a:buNone/>
            </a:pPr>
            <a:r>
              <a:rPr lang="en-US" sz="8000" dirty="0" smtClean="0"/>
              <a:t>1.</a:t>
            </a:r>
            <a:r>
              <a:rPr lang="en-US" sz="7400" dirty="0" smtClean="0">
                <a:solidFill>
                  <a:srgbClr val="C00000"/>
                </a:solidFill>
              </a:rPr>
              <a:t>	 </a:t>
            </a:r>
            <a:r>
              <a:rPr lang="en-US" sz="7400" dirty="0" smtClean="0"/>
              <a:t>All organisms are made of one or more cells.</a:t>
            </a:r>
          </a:p>
          <a:p>
            <a:pPr marL="742950" indent="-742950">
              <a:buAutoNum type="arabicPeriod" startAt="2"/>
            </a:pPr>
            <a:r>
              <a:rPr lang="en-US" sz="7400" dirty="0" smtClean="0"/>
              <a:t>The cell is the basic unit of all living things.</a:t>
            </a:r>
          </a:p>
          <a:p>
            <a:pPr marL="514350" indent="-514350">
              <a:buAutoNum type="arabicPeriod" startAt="2"/>
            </a:pPr>
            <a:endParaRPr lang="en-US" sz="2800" dirty="0" smtClean="0"/>
          </a:p>
          <a:p>
            <a:pPr>
              <a:buNone/>
            </a:pPr>
            <a:endParaRPr lang="en-US" sz="2800" dirty="0" smtClean="0"/>
          </a:p>
          <a:p>
            <a:pPr algn="ctr">
              <a:buNone/>
            </a:pPr>
            <a:endParaRPr lang="en-US" dirty="0" smtClean="0"/>
          </a:p>
          <a:p>
            <a:pPr algn="ctr">
              <a:buNone/>
            </a:pPr>
            <a:endParaRPr lang="en-US" dirty="0"/>
          </a:p>
        </p:txBody>
      </p:sp>
      <p:sp>
        <p:nvSpPr>
          <p:cNvPr id="4" name="Content Placeholder 3"/>
          <p:cNvSpPr>
            <a:spLocks noGrp="1"/>
          </p:cNvSpPr>
          <p:nvPr>
            <p:ph type="subTitle" idx="4294967295"/>
          </p:nvPr>
        </p:nvSpPr>
        <p:spPr>
          <a:xfrm>
            <a:off x="0" y="1371600"/>
            <a:ext cx="8153400" cy="914400"/>
          </a:xfrm>
        </p:spPr>
        <p:txBody>
          <a:bodyPr>
            <a:noAutofit/>
          </a:bodyPr>
          <a:lstStyle/>
          <a:p>
            <a:pPr>
              <a:buNone/>
            </a:pPr>
            <a:r>
              <a:rPr lang="en-US" sz="2600" b="1" dirty="0" smtClean="0">
                <a:solidFill>
                  <a:srgbClr val="C00000"/>
                </a:solidFill>
              </a:rPr>
              <a:t>            Matthias </a:t>
            </a:r>
            <a:r>
              <a:rPr lang="en-US" sz="2600" b="1" dirty="0" err="1" smtClean="0">
                <a:solidFill>
                  <a:srgbClr val="C00000"/>
                </a:solidFill>
              </a:rPr>
              <a:t>Schleiden</a:t>
            </a:r>
            <a:r>
              <a:rPr lang="en-US" sz="2600" b="1" dirty="0" smtClean="0">
                <a:solidFill>
                  <a:srgbClr val="C00000"/>
                </a:solidFill>
              </a:rPr>
              <a:t> </a:t>
            </a:r>
          </a:p>
          <a:p>
            <a:r>
              <a:rPr lang="en-US" sz="2600" dirty="0" smtClean="0">
                <a:solidFill>
                  <a:schemeClr val="tx1"/>
                </a:solidFill>
              </a:rPr>
              <a:t>      He concluded that all plant parts were made of cells.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dirty="0" smtClean="0">
                <a:solidFill>
                  <a:srgbClr val="C00000"/>
                </a:solidFill>
              </a:rPr>
              <a:t>Rudolf  Virchow </a:t>
            </a:r>
          </a:p>
          <a:p>
            <a:pPr>
              <a:buNone/>
            </a:pPr>
            <a:r>
              <a:rPr lang="en-US" sz="3200" dirty="0" smtClean="0"/>
              <a:t>He added the third part of the cells theory:</a:t>
            </a:r>
          </a:p>
          <a:p>
            <a:pPr>
              <a:buNone/>
            </a:pPr>
            <a:endParaRPr lang="en-US" sz="3200" dirty="0" smtClean="0"/>
          </a:p>
          <a:p>
            <a:pPr>
              <a:buNone/>
            </a:pPr>
            <a:r>
              <a:rPr lang="en-US" sz="3200" dirty="0" smtClean="0">
                <a:solidFill>
                  <a:srgbClr val="C00000"/>
                </a:solidFill>
              </a:rPr>
              <a:t>3. </a:t>
            </a:r>
            <a:r>
              <a:rPr lang="en-US" sz="3200" dirty="0" smtClean="0"/>
              <a:t>All cells come from existing cells.</a:t>
            </a:r>
          </a:p>
          <a:p>
            <a:pPr algn="ctr">
              <a:buNone/>
            </a:pPr>
            <a:endParaRPr lang="en-US" sz="4800"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Size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would take 50 human cells to cover the dot on the letter </a:t>
            </a:r>
            <a:r>
              <a:rPr lang="en-US" dirty="0" err="1" smtClean="0"/>
              <a:t>i</a:t>
            </a:r>
            <a:r>
              <a:rPr lang="en-US" dirty="0" smtClean="0"/>
              <a:t> on page 6.</a:t>
            </a:r>
          </a:p>
          <a:p>
            <a:r>
              <a:rPr lang="en-US" dirty="0" smtClean="0"/>
              <a:t>Most cells are small, but some are big like the </a:t>
            </a:r>
          </a:p>
          <a:p>
            <a:pPr>
              <a:buNone/>
            </a:pPr>
            <a:r>
              <a:rPr lang="en-US" dirty="0" smtClean="0"/>
              <a:t>  	 </a:t>
            </a:r>
            <a:r>
              <a:rPr lang="en-US" dirty="0" smtClean="0">
                <a:solidFill>
                  <a:srgbClr val="CE8432"/>
                </a:solidFill>
              </a:rPr>
              <a:t>egg</a:t>
            </a:r>
          </a:p>
          <a:p>
            <a:pPr>
              <a:buNone/>
            </a:pPr>
            <a:r>
              <a:rPr lang="en-US" dirty="0" smtClean="0"/>
              <a:t> 	   Why can it be this big?  Because it does not have to 				           take in more nutrients.</a:t>
            </a:r>
          </a:p>
          <a:p>
            <a:pPr>
              <a:buNone/>
            </a:pPr>
            <a:r>
              <a:rPr lang="en-US" dirty="0" smtClean="0"/>
              <a:t>Why are most cells so small?   </a:t>
            </a:r>
          </a:p>
          <a:p>
            <a:pPr marL="514350" indent="-514350">
              <a:buAutoNum type="arabicPeriod"/>
            </a:pPr>
            <a:r>
              <a:rPr lang="en-US" dirty="0" smtClean="0"/>
              <a:t>Cells take in food and get rid of wastes through their outer surface.  </a:t>
            </a:r>
          </a:p>
          <a:p>
            <a:pPr marL="514350" indent="-514350">
              <a:buAutoNum type="arabicPeriod"/>
            </a:pPr>
            <a:r>
              <a:rPr lang="en-US" dirty="0" smtClean="0"/>
              <a:t>As the cells volume increases, its surface area grows too.</a:t>
            </a:r>
          </a:p>
          <a:p>
            <a:pPr marL="514350" indent="-514350">
              <a:buAutoNum type="arabicPeriod"/>
            </a:pPr>
            <a:r>
              <a:rPr lang="en-US" dirty="0" smtClean="0"/>
              <a:t>The volume grows faster than the surface area.</a:t>
            </a:r>
          </a:p>
          <a:p>
            <a:pPr marL="514350" indent="-514350">
              <a:buAutoNum type="arabicPeriod"/>
            </a:pPr>
            <a:r>
              <a:rPr lang="en-US" dirty="0" smtClean="0"/>
              <a:t>The area of a cell’s surface limits the cell’s size.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2788</TotalTime>
  <Words>1986</Words>
  <Application>Microsoft Office PowerPoint</Application>
  <PresentationFormat>On-screen Show (4:3)</PresentationFormat>
  <Paragraphs>428</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Metro</vt:lpstr>
      <vt:lpstr>Slide 1</vt:lpstr>
      <vt:lpstr>How did the first person see cells?</vt:lpstr>
      <vt:lpstr>Cells</vt:lpstr>
      <vt:lpstr>Robert Hooke</vt:lpstr>
      <vt:lpstr>Slide 5</vt:lpstr>
      <vt:lpstr>Anton van Leeuwenhoek</vt:lpstr>
      <vt:lpstr>Slide 7</vt:lpstr>
      <vt:lpstr>Slide 8</vt:lpstr>
      <vt:lpstr>Cell Size</vt:lpstr>
      <vt:lpstr>Surface area-to-volume ratio</vt:lpstr>
      <vt:lpstr>Math Focus</vt:lpstr>
      <vt:lpstr> </vt:lpstr>
      <vt:lpstr>Calculate the surface area-to volume ratio of a cube whose sides are 4 cm long.</vt:lpstr>
      <vt:lpstr>Parts of the Cell</vt:lpstr>
      <vt:lpstr>Slide 15</vt:lpstr>
      <vt:lpstr>More Parts of the Cell</vt:lpstr>
      <vt:lpstr>  Two Kinds of Cells </vt:lpstr>
      <vt:lpstr>2 types of Prokaryotes</vt:lpstr>
      <vt:lpstr>  Types of Prokaryotes</vt:lpstr>
      <vt:lpstr>More on Bacteria</vt:lpstr>
      <vt:lpstr>Where do they live?</vt:lpstr>
      <vt:lpstr>2.  Archaebacteria  </vt:lpstr>
      <vt:lpstr>How are Archaebacteria different?</vt:lpstr>
      <vt:lpstr>Prokaryotes</vt:lpstr>
      <vt:lpstr>Bacteria in Your Lunch</vt:lpstr>
      <vt:lpstr>Slide 26</vt:lpstr>
      <vt:lpstr>What are these live and active cultures</vt:lpstr>
      <vt:lpstr>Why should consumers choose yogurt with live and active cultures?</vt:lpstr>
      <vt:lpstr>What's the difference between yogurt with live and active cultures and heat-treated yogurt?   </vt:lpstr>
      <vt:lpstr>Slide 30</vt:lpstr>
      <vt:lpstr>Eukaryotes-Organisms made of eukaryotic cells     </vt:lpstr>
      <vt:lpstr>Eukaryotes </vt:lpstr>
      <vt:lpstr>Parts of Eukaryotic Cells</vt:lpstr>
      <vt:lpstr>Cell Membrane</vt:lpstr>
      <vt:lpstr>Cell Membrane contains:</vt:lpstr>
      <vt:lpstr>Slide 36</vt:lpstr>
      <vt:lpstr>Cytoskeleton</vt:lpstr>
      <vt:lpstr>Nucleus</vt:lpstr>
      <vt:lpstr>Ribosomes</vt:lpstr>
      <vt:lpstr>Endoplasmic Reticulum</vt:lpstr>
      <vt:lpstr>Mitochondria</vt:lpstr>
      <vt:lpstr>Chloroplasts</vt:lpstr>
      <vt:lpstr>Photosynthesis</vt:lpstr>
      <vt:lpstr>Golgi Complex</vt:lpstr>
      <vt:lpstr>Vesicle (bubble)</vt:lpstr>
      <vt:lpstr>Lysosomes</vt:lpstr>
      <vt:lpstr>Vacuoles</vt:lpstr>
      <vt:lpstr>Interactive Cell Site</vt:lpstr>
      <vt:lpstr>Multicellular</vt:lpstr>
      <vt:lpstr>Benefits of being Multi-cellular</vt:lpstr>
      <vt:lpstr>Tissue   </vt:lpstr>
      <vt:lpstr>Slide 52</vt:lpstr>
      <vt:lpstr>Organ</vt:lpstr>
      <vt:lpstr>Stomach</vt:lpstr>
      <vt:lpstr>Plants</vt:lpstr>
      <vt:lpstr>Slide 56</vt:lpstr>
      <vt:lpstr>Organ System </vt:lpstr>
      <vt:lpstr>Organisms</vt:lpstr>
      <vt:lpstr>Structure and Function Relationship</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the first person see cells?</dc:title>
  <dc:creator>Kris</dc:creator>
  <cp:lastModifiedBy>Kris</cp:lastModifiedBy>
  <cp:revision>110</cp:revision>
  <dcterms:created xsi:type="dcterms:W3CDTF">2009-04-02T18:31:20Z</dcterms:created>
  <dcterms:modified xsi:type="dcterms:W3CDTF">2012-10-25T22:19:26Z</dcterms:modified>
</cp:coreProperties>
</file>